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sldIdLst>
    <p:sldId id="343" r:id="rId2"/>
    <p:sldId id="342" r:id="rId3"/>
    <p:sldId id="344" r:id="rId4"/>
    <p:sldId id="346" r:id="rId5"/>
    <p:sldId id="295"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033"/>
    <a:srgbClr val="D5DCE4"/>
    <a:srgbClr val="F9E198"/>
    <a:srgbClr val="59D27C"/>
    <a:srgbClr val="B9DC8C"/>
    <a:srgbClr val="00BD32"/>
    <a:srgbClr val="F9C053"/>
    <a:srgbClr val="89D0C2"/>
    <a:srgbClr val="EAEEF3"/>
    <a:srgbClr val="A6E1C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AF8D1AD-7B4E-4CC7-8ABE-F8A92BF823D3}" v="9" dt="2023-02-14T02:15:41.85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390" autoAdjust="0"/>
    <p:restoredTop sz="86447"/>
  </p:normalViewPr>
  <p:slideViewPr>
    <p:cSldViewPr snapToGrid="0" snapToObjects="1">
      <p:cViewPr varScale="1">
        <p:scale>
          <a:sx n="127" d="100"/>
          <a:sy n="127" d="100"/>
        </p:scale>
        <p:origin x="736" y="19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_rels/viewProps.xml.rels><?xml version="1.0" encoding="UTF-8" standalone="yes"?>
<Relationships xmlns="http://schemas.openxmlformats.org/package/2006/relationships"><Relationship Id="rId1"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CAF8D1AD-7B4E-4CC7-8ABE-F8A92BF823D3}"/>
    <pc:docChg chg="undo custSel addSld delSld modSld sldOrd">
      <pc:chgData name="Bess Dunlevy" userId="dd4b9a8537dbe9d0" providerId="LiveId" clId="{CAF8D1AD-7B4E-4CC7-8ABE-F8A92BF823D3}" dt="2023-02-14T02:16:58.664" v="195" actId="478"/>
      <pc:docMkLst>
        <pc:docMk/>
      </pc:docMkLst>
      <pc:sldChg chg="add del">
        <pc:chgData name="Bess Dunlevy" userId="dd4b9a8537dbe9d0" providerId="LiveId" clId="{CAF8D1AD-7B4E-4CC7-8ABE-F8A92BF823D3}" dt="2023-02-14T02:16:57.869" v="194" actId="47"/>
        <pc:sldMkLst>
          <pc:docMk/>
          <pc:sldMk cId="2929323684" sldId="295"/>
        </pc:sldMkLst>
      </pc:sldChg>
      <pc:sldChg chg="addSp delSp modSp mod">
        <pc:chgData name="Bess Dunlevy" userId="dd4b9a8537dbe9d0" providerId="LiveId" clId="{CAF8D1AD-7B4E-4CC7-8ABE-F8A92BF823D3}" dt="2023-02-14T02:15:45.570" v="185" actId="255"/>
        <pc:sldMkLst>
          <pc:docMk/>
          <pc:sldMk cId="1925317832" sldId="342"/>
        </pc:sldMkLst>
        <pc:spChg chg="mod">
          <ac:chgData name="Bess Dunlevy" userId="dd4b9a8537dbe9d0" providerId="LiveId" clId="{CAF8D1AD-7B4E-4CC7-8ABE-F8A92BF823D3}" dt="2023-02-14T02:15:45.570" v="185" actId="255"/>
          <ac:spMkLst>
            <pc:docMk/>
            <pc:sldMk cId="1925317832" sldId="342"/>
            <ac:spMk id="33" creationId="{143A449B-AAB7-994A-92CE-8F48E2CA7DF6}"/>
          </ac:spMkLst>
        </pc:spChg>
        <pc:spChg chg="mod">
          <ac:chgData name="Bess Dunlevy" userId="dd4b9a8537dbe9d0" providerId="LiveId" clId="{CAF8D1AD-7B4E-4CC7-8ABE-F8A92BF823D3}" dt="2023-02-14T02:05:37.690" v="96" actId="20577"/>
          <ac:spMkLst>
            <pc:docMk/>
            <pc:sldMk cId="1925317832" sldId="342"/>
            <ac:spMk id="36" creationId="{C7DC0BFC-32CE-0544-BDE7-E4E8CD4C8E4D}"/>
          </ac:spMkLst>
        </pc:spChg>
        <pc:spChg chg="mod">
          <ac:chgData name="Bess Dunlevy" userId="dd4b9a8537dbe9d0" providerId="LiveId" clId="{CAF8D1AD-7B4E-4CC7-8ABE-F8A92BF823D3}" dt="2023-02-14T02:06:11.163" v="97" actId="207"/>
          <ac:spMkLst>
            <pc:docMk/>
            <pc:sldMk cId="1925317832" sldId="342"/>
            <ac:spMk id="88" creationId="{5219D304-1375-D344-A7BC-5E26CB61FA2F}"/>
          </ac:spMkLst>
        </pc:spChg>
        <pc:grpChg chg="add del mod">
          <ac:chgData name="Bess Dunlevy" userId="dd4b9a8537dbe9d0" providerId="LiveId" clId="{CAF8D1AD-7B4E-4CC7-8ABE-F8A92BF823D3}" dt="2023-02-14T02:13:21.556" v="141" actId="478"/>
          <ac:grpSpMkLst>
            <pc:docMk/>
            <pc:sldMk cId="1925317832" sldId="342"/>
            <ac:grpSpMk id="38" creationId="{DB138764-CD00-0E4A-A2DD-F583AF2D1771}"/>
          </ac:grpSpMkLst>
        </pc:grpChg>
        <pc:picChg chg="add del">
          <ac:chgData name="Bess Dunlevy" userId="dd4b9a8537dbe9d0" providerId="LiveId" clId="{CAF8D1AD-7B4E-4CC7-8ABE-F8A92BF823D3}" dt="2023-02-14T02:15:26.082" v="167" actId="478"/>
          <ac:picMkLst>
            <pc:docMk/>
            <pc:sldMk cId="1925317832" sldId="342"/>
            <ac:picMk id="4" creationId="{4AEB8225-3AA8-AF48-AD51-3F5F53316D6B}"/>
          </ac:picMkLst>
        </pc:picChg>
      </pc:sldChg>
      <pc:sldChg chg="addSp delSp modSp new mod ord">
        <pc:chgData name="Bess Dunlevy" userId="dd4b9a8537dbe9d0" providerId="LiveId" clId="{CAF8D1AD-7B4E-4CC7-8ABE-F8A92BF823D3}" dt="2023-02-14T02:16:58.664" v="195" actId="478"/>
        <pc:sldMkLst>
          <pc:docMk/>
          <pc:sldMk cId="2017811851" sldId="343"/>
        </pc:sldMkLst>
        <pc:spChg chg="add mod">
          <ac:chgData name="Bess Dunlevy" userId="dd4b9a8537dbe9d0" providerId="LiveId" clId="{CAF8D1AD-7B4E-4CC7-8ABE-F8A92BF823D3}" dt="2023-02-14T02:16:57.355" v="193" actId="207"/>
          <ac:spMkLst>
            <pc:docMk/>
            <pc:sldMk cId="2017811851" sldId="343"/>
            <ac:spMk id="5" creationId="{A6D3F29C-1FC3-7994-8719-9C574B79EF6B}"/>
          </ac:spMkLst>
        </pc:spChg>
        <pc:spChg chg="add mod">
          <ac:chgData name="Bess Dunlevy" userId="dd4b9a8537dbe9d0" providerId="LiveId" clId="{CAF8D1AD-7B4E-4CC7-8ABE-F8A92BF823D3}" dt="2023-02-14T02:15:13.993" v="162" actId="1076"/>
          <ac:spMkLst>
            <pc:docMk/>
            <pc:sldMk cId="2017811851" sldId="343"/>
            <ac:spMk id="13" creationId="{835B6231-4A93-667F-55E6-96C02620AEEF}"/>
          </ac:spMkLst>
        </pc:spChg>
        <pc:spChg chg="add mod">
          <ac:chgData name="Bess Dunlevy" userId="dd4b9a8537dbe9d0" providerId="LiveId" clId="{CAF8D1AD-7B4E-4CC7-8ABE-F8A92BF823D3}" dt="2023-02-14T02:15:16.731" v="164" actId="1076"/>
          <ac:spMkLst>
            <pc:docMk/>
            <pc:sldMk cId="2017811851" sldId="343"/>
            <ac:spMk id="14" creationId="{8FB14F31-6330-85F5-BF07-4AE317B23BCA}"/>
          </ac:spMkLst>
        </pc:spChg>
        <pc:spChg chg="add mod">
          <ac:chgData name="Bess Dunlevy" userId="dd4b9a8537dbe9d0" providerId="LiveId" clId="{CAF8D1AD-7B4E-4CC7-8ABE-F8A92BF823D3}" dt="2023-02-14T02:15:23.408" v="166" actId="1076"/>
          <ac:spMkLst>
            <pc:docMk/>
            <pc:sldMk cId="2017811851" sldId="343"/>
            <ac:spMk id="15" creationId="{5E035868-F9B2-52CC-9F2F-195F21FCE99D}"/>
          </ac:spMkLst>
        </pc:spChg>
        <pc:grpChg chg="add mod">
          <ac:chgData name="Bess Dunlevy" userId="dd4b9a8537dbe9d0" providerId="LiveId" clId="{CAF8D1AD-7B4E-4CC7-8ABE-F8A92BF823D3}" dt="2023-02-14T02:15:06.984" v="160" actId="1076"/>
          <ac:grpSpMkLst>
            <pc:docMk/>
            <pc:sldMk cId="2017811851" sldId="343"/>
            <ac:grpSpMk id="6" creationId="{082D93E1-FF20-8EF5-A608-5C576B262473}"/>
          </ac:grpSpMkLst>
        </pc:grpChg>
        <pc:picChg chg="add del mod">
          <ac:chgData name="Bess Dunlevy" userId="dd4b9a8537dbe9d0" providerId="LiveId" clId="{CAF8D1AD-7B4E-4CC7-8ABE-F8A92BF823D3}" dt="2023-02-14T02:16:58.664" v="195" actId="478"/>
          <ac:picMkLst>
            <pc:docMk/>
            <pc:sldMk cId="2017811851" sldId="343"/>
            <ac:picMk id="2" creationId="{EA915AF2-E301-F450-075D-F5E5D5ACC74F}"/>
          </ac:picMkLst>
        </pc:picChg>
        <pc:picChg chg="add mod ord">
          <ac:chgData name="Bess Dunlevy" userId="dd4b9a8537dbe9d0" providerId="LiveId" clId="{CAF8D1AD-7B4E-4CC7-8ABE-F8A92BF823D3}" dt="2023-02-14T02:14:08.252" v="147" actId="167"/>
          <ac:picMkLst>
            <pc:docMk/>
            <pc:sldMk cId="2017811851" sldId="343"/>
            <ac:picMk id="3" creationId="{EF3A9875-58C7-780C-11B6-6A6DEABF7F35}"/>
          </ac:picMkLst>
        </pc:picChg>
        <pc:picChg chg="mod">
          <ac:chgData name="Bess Dunlevy" userId="dd4b9a8537dbe9d0" providerId="LiveId" clId="{CAF8D1AD-7B4E-4CC7-8ABE-F8A92BF823D3}" dt="2023-02-14T02:14:50.030" v="153"/>
          <ac:picMkLst>
            <pc:docMk/>
            <pc:sldMk cId="2017811851" sldId="343"/>
            <ac:picMk id="7" creationId="{EF18B094-BA88-1E38-6602-0EE8A6AE9673}"/>
          </ac:picMkLst>
        </pc:picChg>
        <pc:picChg chg="mod">
          <ac:chgData name="Bess Dunlevy" userId="dd4b9a8537dbe9d0" providerId="LiveId" clId="{CAF8D1AD-7B4E-4CC7-8ABE-F8A92BF823D3}" dt="2023-02-14T02:14:50.030" v="153"/>
          <ac:picMkLst>
            <pc:docMk/>
            <pc:sldMk cId="2017811851" sldId="343"/>
            <ac:picMk id="8" creationId="{6D2AD6A3-387E-022F-6C37-FA52F6CA113C}"/>
          </ac:picMkLst>
        </pc:picChg>
        <pc:picChg chg="mod">
          <ac:chgData name="Bess Dunlevy" userId="dd4b9a8537dbe9d0" providerId="LiveId" clId="{CAF8D1AD-7B4E-4CC7-8ABE-F8A92BF823D3}" dt="2023-02-14T02:14:50.030" v="153"/>
          <ac:picMkLst>
            <pc:docMk/>
            <pc:sldMk cId="2017811851" sldId="343"/>
            <ac:picMk id="9" creationId="{3C3AAA78-6B13-7FC8-65FF-838A83B2BDF6}"/>
          </ac:picMkLst>
        </pc:picChg>
        <pc:picChg chg="add mod">
          <ac:chgData name="Bess Dunlevy" userId="dd4b9a8537dbe9d0" providerId="LiveId" clId="{CAF8D1AD-7B4E-4CC7-8ABE-F8A92BF823D3}" dt="2023-02-14T02:15:06.984" v="160" actId="1076"/>
          <ac:picMkLst>
            <pc:docMk/>
            <pc:sldMk cId="2017811851" sldId="343"/>
            <ac:picMk id="10" creationId="{846BCF10-15B9-4DFC-488A-B72645EA17A3}"/>
          </ac:picMkLst>
        </pc:picChg>
        <pc:picChg chg="add mod">
          <ac:chgData name="Bess Dunlevy" userId="dd4b9a8537dbe9d0" providerId="LiveId" clId="{CAF8D1AD-7B4E-4CC7-8ABE-F8A92BF823D3}" dt="2023-02-14T02:15:06.984" v="160" actId="1076"/>
          <ac:picMkLst>
            <pc:docMk/>
            <pc:sldMk cId="2017811851" sldId="343"/>
            <ac:picMk id="11" creationId="{D4991B89-C6E8-161E-B8C4-4FF960D6D50E}"/>
          </ac:picMkLst>
        </pc:picChg>
        <pc:picChg chg="add mod">
          <ac:chgData name="Bess Dunlevy" userId="dd4b9a8537dbe9d0" providerId="LiveId" clId="{CAF8D1AD-7B4E-4CC7-8ABE-F8A92BF823D3}" dt="2023-02-14T02:15:06.984" v="160" actId="1076"/>
          <ac:picMkLst>
            <pc:docMk/>
            <pc:sldMk cId="2017811851" sldId="343"/>
            <ac:picMk id="12" creationId="{27A05AF3-8894-6312-3844-498B91BF9A74}"/>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7/19/25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7/19/25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7/19/25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7/19/25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7/19/25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7/19/25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7/19/25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7/19/25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7/19/25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7/19/25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7/19/25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7/19/25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7/19/25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6D3F29C-1FC3-7994-8719-9C574B79EF6B}"/>
              </a:ext>
            </a:extLst>
          </p:cNvPr>
          <p:cNvSpPr txBox="1"/>
          <p:nvPr/>
        </p:nvSpPr>
        <p:spPr>
          <a:xfrm>
            <a:off x="241500" y="375149"/>
            <a:ext cx="8825447" cy="707886"/>
          </a:xfrm>
          <a:prstGeom prst="rect">
            <a:avLst/>
          </a:prstGeom>
          <a:noFill/>
        </p:spPr>
        <p:txBody>
          <a:bodyPr wrap="square">
            <a:spAutoFit/>
          </a:bodyPr>
          <a:lstStyle/>
          <a:p>
            <a:r>
              <a:rPr lang="en-US" sz="4000" b="1" dirty="0">
                <a:solidFill>
                  <a:schemeClr val="tx1">
                    <a:lumMod val="65000"/>
                    <a:lumOff val="35000"/>
                  </a:schemeClr>
                </a:solidFill>
                <a:latin typeface="Century Gothic" panose="020B0502020202020204" pitchFamily="34" charset="0"/>
              </a:rPr>
              <a:t>Sales Action Plan Template</a:t>
            </a:r>
          </a:p>
        </p:txBody>
      </p:sp>
      <p:cxnSp>
        <p:nvCxnSpPr>
          <p:cNvPr id="22" name="Straight Connector 21">
            <a:extLst>
              <a:ext uri="{FF2B5EF4-FFF2-40B4-BE49-F238E27FC236}">
                <a16:creationId xmlns:a16="http://schemas.microsoft.com/office/drawing/2014/main" id="{5141A837-A0A3-0E6C-BD2F-A29D096DF808}"/>
              </a:ext>
            </a:extLst>
          </p:cNvPr>
          <p:cNvCxnSpPr>
            <a:cxnSpLocks/>
          </p:cNvCxnSpPr>
          <p:nvPr/>
        </p:nvCxnSpPr>
        <p:spPr>
          <a:xfrm>
            <a:off x="1073406" y="2152890"/>
            <a:ext cx="10148119" cy="0"/>
          </a:xfrm>
          <a:prstGeom prst="line">
            <a:avLst/>
          </a:prstGeom>
          <a:ln w="254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422A14AB-C220-C5C8-B0BC-B3FD46B6D092}"/>
              </a:ext>
            </a:extLst>
          </p:cNvPr>
          <p:cNvCxnSpPr>
            <a:cxnSpLocks/>
          </p:cNvCxnSpPr>
          <p:nvPr/>
        </p:nvCxnSpPr>
        <p:spPr>
          <a:xfrm>
            <a:off x="1073407" y="4643377"/>
            <a:ext cx="10148119" cy="0"/>
          </a:xfrm>
          <a:prstGeom prst="line">
            <a:avLst/>
          </a:prstGeom>
          <a:ln w="254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pic>
        <p:nvPicPr>
          <p:cNvPr id="3" name="Graphic 2" descr="Bullseye with solid fill">
            <a:extLst>
              <a:ext uri="{FF2B5EF4-FFF2-40B4-BE49-F238E27FC236}">
                <a16:creationId xmlns:a16="http://schemas.microsoft.com/office/drawing/2014/main" id="{8D223122-C5CA-AC12-5C30-596E9C9EC45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727311" y="2144342"/>
            <a:ext cx="2494214" cy="2494214"/>
          </a:xfrm>
          <a:prstGeom prst="rect">
            <a:avLst/>
          </a:prstGeom>
        </p:spPr>
      </p:pic>
      <p:pic>
        <p:nvPicPr>
          <p:cNvPr id="21" name="Graphic 20" descr="Bar graph with upward trend with solid fill">
            <a:extLst>
              <a:ext uri="{FF2B5EF4-FFF2-40B4-BE49-F238E27FC236}">
                <a16:creationId xmlns:a16="http://schemas.microsoft.com/office/drawing/2014/main" id="{667BEF5C-C852-8FC3-5FA5-3E4898107F71}"/>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4783581" y="2080272"/>
            <a:ext cx="2624838" cy="2624838"/>
          </a:xfrm>
          <a:prstGeom prst="rect">
            <a:avLst/>
          </a:prstGeom>
        </p:spPr>
      </p:pic>
      <p:pic>
        <p:nvPicPr>
          <p:cNvPr id="27" name="Graphic 26" descr="Clipboard Partially Checked with solid fill">
            <a:extLst>
              <a:ext uri="{FF2B5EF4-FFF2-40B4-BE49-F238E27FC236}">
                <a16:creationId xmlns:a16="http://schemas.microsoft.com/office/drawing/2014/main" id="{C8EB87A1-5AE9-A06D-3734-069ED1DD83DB}"/>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991987" y="2108943"/>
            <a:ext cx="2472702" cy="2472702"/>
          </a:xfrm>
          <a:prstGeom prst="rect">
            <a:avLst/>
          </a:prstGeom>
        </p:spPr>
      </p:pic>
    </p:spTree>
    <p:extLst>
      <p:ext uri="{BB962C8B-B14F-4D97-AF65-F5344CB8AC3E}">
        <p14:creationId xmlns:p14="http://schemas.microsoft.com/office/powerpoint/2010/main" val="20178118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7870211" cy="523220"/>
          </a:xfrm>
          <a:prstGeom prst="rect">
            <a:avLst/>
          </a:prstGeom>
          <a:noFill/>
        </p:spPr>
        <p:txBody>
          <a:bodyPr wrap="square" rtlCol="0">
            <a:spAutoFit/>
          </a:bodyPr>
          <a:lstStyle/>
          <a:p>
            <a:r>
              <a:rPr lang="en-US" sz="2800" dirty="0">
                <a:solidFill>
                  <a:schemeClr val="accent5">
                    <a:lumMod val="75000"/>
                  </a:schemeClr>
                </a:solidFill>
                <a:latin typeface="Century Gothic" panose="020B0502020202020204" pitchFamily="34" charset="0"/>
              </a:rPr>
              <a:t>Sales Action Plan: Goal 1</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solidFill>
            <a:srgbClr val="D5DC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9745883" y="6465334"/>
            <a:ext cx="1898371" cy="461665"/>
          </a:xfrm>
          <a:prstGeom prst="rect">
            <a:avLst/>
          </a:prstGeom>
          <a:noFill/>
        </p:spPr>
        <p:txBody>
          <a:bodyPr wrap="square" rtlCol="0">
            <a:spAutoFit/>
          </a:bodyPr>
          <a:lstStyle/>
          <a:p>
            <a:pPr algn="r"/>
            <a:r>
              <a:rPr lang="en-US" sz="2400" dirty="0">
                <a:solidFill>
                  <a:schemeClr val="accent1">
                    <a:lumMod val="75000"/>
                  </a:schemeClr>
                </a:solidFill>
                <a:latin typeface="Century Gothic" panose="020B0502020202020204" pitchFamily="34" charset="0"/>
                <a:ea typeface="Arial" charset="0"/>
                <a:cs typeface="Arial" charset="0"/>
              </a:rPr>
              <a:t>Goal 1</a:t>
            </a:r>
          </a:p>
        </p:txBody>
      </p:sp>
      <p:graphicFrame>
        <p:nvGraphicFramePr>
          <p:cNvPr id="2" name="Table 1">
            <a:extLst>
              <a:ext uri="{FF2B5EF4-FFF2-40B4-BE49-F238E27FC236}">
                <a16:creationId xmlns:a16="http://schemas.microsoft.com/office/drawing/2014/main" id="{1D6D365D-1A79-A5E1-AC9F-3A75255A5494}"/>
              </a:ext>
            </a:extLst>
          </p:cNvPr>
          <p:cNvGraphicFramePr>
            <a:graphicFrameLocks noGrp="1"/>
          </p:cNvGraphicFramePr>
          <p:nvPr>
            <p:extLst>
              <p:ext uri="{D42A27DB-BD31-4B8C-83A1-F6EECF244321}">
                <p14:modId xmlns:p14="http://schemas.microsoft.com/office/powerpoint/2010/main" val="2050576020"/>
              </p:ext>
            </p:extLst>
          </p:nvPr>
        </p:nvGraphicFramePr>
        <p:xfrm>
          <a:off x="300446" y="884255"/>
          <a:ext cx="11596801" cy="5084463"/>
        </p:xfrm>
        <a:graphic>
          <a:graphicData uri="http://schemas.openxmlformats.org/drawingml/2006/table">
            <a:tbl>
              <a:tblPr>
                <a:tableStyleId>{5C22544A-7EE6-4342-B048-85BDC9FD1C3A}</a:tableStyleId>
              </a:tblPr>
              <a:tblGrid>
                <a:gridCol w="3069845">
                  <a:extLst>
                    <a:ext uri="{9D8B030D-6E8A-4147-A177-3AD203B41FA5}">
                      <a16:colId xmlns:a16="http://schemas.microsoft.com/office/drawing/2014/main" val="2056676751"/>
                    </a:ext>
                  </a:extLst>
                </a:gridCol>
                <a:gridCol w="3083993">
                  <a:extLst>
                    <a:ext uri="{9D8B030D-6E8A-4147-A177-3AD203B41FA5}">
                      <a16:colId xmlns:a16="http://schemas.microsoft.com/office/drawing/2014/main" val="4177413565"/>
                    </a:ext>
                  </a:extLst>
                </a:gridCol>
                <a:gridCol w="3087529">
                  <a:extLst>
                    <a:ext uri="{9D8B030D-6E8A-4147-A177-3AD203B41FA5}">
                      <a16:colId xmlns:a16="http://schemas.microsoft.com/office/drawing/2014/main" val="2039870200"/>
                    </a:ext>
                  </a:extLst>
                </a:gridCol>
                <a:gridCol w="1177717">
                  <a:extLst>
                    <a:ext uri="{9D8B030D-6E8A-4147-A177-3AD203B41FA5}">
                      <a16:colId xmlns:a16="http://schemas.microsoft.com/office/drawing/2014/main" val="2361351383"/>
                    </a:ext>
                  </a:extLst>
                </a:gridCol>
                <a:gridCol w="1177717">
                  <a:extLst>
                    <a:ext uri="{9D8B030D-6E8A-4147-A177-3AD203B41FA5}">
                      <a16:colId xmlns:a16="http://schemas.microsoft.com/office/drawing/2014/main" val="1637338969"/>
                    </a:ext>
                  </a:extLst>
                </a:gridCol>
              </a:tblGrid>
              <a:tr h="751617">
                <a:tc>
                  <a:txBody>
                    <a:bodyPr/>
                    <a:lstStyle/>
                    <a:p>
                      <a:pPr algn="l" fontAlgn="b"/>
                      <a:endParaRPr lang="en-US" sz="1200" b="0" i="0" u="none" strike="noStrike" dirty="0">
                        <a:solidFill>
                          <a:srgbClr val="2F75B5"/>
                        </a:solidFill>
                        <a:effectLst/>
                        <a:latin typeface="Century Gothic" panose="020B0502020202020204" pitchFamily="34" charset="0"/>
                      </a:endParaRPr>
                    </a:p>
                  </a:txBody>
                  <a:tcPr marL="85725" marR="9525" marT="9525" marB="0" anchor="b">
                    <a:lnL w="12700" cmpd="sng">
                      <a:noFill/>
                    </a:lnL>
                    <a:lnR w="12700" cmpd="sng">
                      <a:noFill/>
                    </a:lnR>
                    <a:lnT w="12700" cmpd="sng">
                      <a:noFill/>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u="none" strike="noStrike" dirty="0">
                          <a:effectLst/>
                          <a:latin typeface="Century Gothic" panose="020B0502020202020204" pitchFamily="34" charset="0"/>
                        </a:rPr>
                        <a:t>Action Step Descriptions</a:t>
                      </a:r>
                      <a:endParaRPr lang="en-US" sz="1400" b="0" i="0" u="none" strike="noStrike" dirty="0">
                        <a:solidFill>
                          <a:srgbClr val="2F75B5"/>
                        </a:solidFill>
                        <a:effectLst/>
                        <a:latin typeface="Century Gothic" panose="020B0502020202020204" pitchFamily="34" charset="0"/>
                      </a:endParaRPr>
                    </a:p>
                  </a:txBody>
                  <a:tcPr marL="85725" marR="9525" marT="9525" marB="0" anchor="b">
                    <a:lnL w="12700" cmpd="sng">
                      <a:noFill/>
                    </a:lnL>
                    <a:lnR w="12700" cmpd="sng">
                      <a:noFill/>
                    </a:lnR>
                    <a:lnT w="12700" cmpd="sng">
                      <a:noFill/>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u="none" strike="noStrike" dirty="0">
                          <a:effectLst/>
                          <a:latin typeface="Century Gothic" panose="020B0502020202020204" pitchFamily="34" charset="0"/>
                        </a:rPr>
                        <a:t>Party / Dept Responsible</a:t>
                      </a:r>
                      <a:endParaRPr lang="en-US" sz="1400" b="0" i="0" u="none" strike="noStrike" dirty="0">
                        <a:solidFill>
                          <a:srgbClr val="2F75B5"/>
                        </a:solidFill>
                        <a:effectLst/>
                        <a:latin typeface="Century Gothic" panose="020B0502020202020204" pitchFamily="34" charset="0"/>
                      </a:endParaRPr>
                    </a:p>
                  </a:txBody>
                  <a:tcPr marL="85725" marR="9525" marT="9525" marB="0" anchor="b">
                    <a:lnL w="12700" cmpd="sng">
                      <a:noFill/>
                    </a:lnL>
                    <a:lnR w="12700" cmpd="sng">
                      <a:noFill/>
                    </a:lnR>
                    <a:lnT w="12700" cmpd="sng">
                      <a:noFill/>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u="none" strike="noStrike" dirty="0">
                          <a:effectLst/>
                          <a:latin typeface="Century Gothic" panose="020B0502020202020204" pitchFamily="34" charset="0"/>
                        </a:rPr>
                        <a:t>Start Date</a:t>
                      </a:r>
                      <a:endParaRPr lang="en-US" sz="1400" b="0" i="0" u="none" strike="noStrike" dirty="0">
                        <a:solidFill>
                          <a:srgbClr val="2F75B5"/>
                        </a:solidFill>
                        <a:effectLst/>
                        <a:latin typeface="Century Gothic" panose="020B0502020202020204" pitchFamily="34" charset="0"/>
                      </a:endParaRPr>
                    </a:p>
                  </a:txBody>
                  <a:tcPr marL="85725" marR="9525" marT="9525" marB="0" anchor="b">
                    <a:lnL w="12700" cmpd="sng">
                      <a:noFill/>
                    </a:lnL>
                    <a:lnR w="12700" cmpd="sng">
                      <a:noFill/>
                    </a:lnR>
                    <a:lnT w="12700" cmpd="sng">
                      <a:noFill/>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u="none" strike="noStrike" dirty="0">
                          <a:effectLst/>
                          <a:latin typeface="Century Gothic" panose="020B0502020202020204" pitchFamily="34" charset="0"/>
                        </a:rPr>
                        <a:t>Date Due</a:t>
                      </a:r>
                      <a:endParaRPr lang="en-US" sz="1400" b="0" i="0" u="none" strike="noStrike" dirty="0">
                        <a:solidFill>
                          <a:srgbClr val="2F75B5"/>
                        </a:solidFill>
                        <a:effectLst/>
                        <a:latin typeface="Century Gothic" panose="020B0502020202020204" pitchFamily="34" charset="0"/>
                      </a:endParaRPr>
                    </a:p>
                  </a:txBody>
                  <a:tcPr marL="85725" marR="9525" marT="9525" marB="0" anchor="b">
                    <a:lnL w="12700" cmpd="sng">
                      <a:noFill/>
                    </a:lnL>
                    <a:lnR w="12700" cmpd="sng">
                      <a:noFill/>
                    </a:lnR>
                    <a:lnT w="12700" cmpd="sng">
                      <a:noFill/>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55439816"/>
                  </a:ext>
                </a:extLst>
              </a:tr>
              <a:tr h="618978">
                <a:tc rowSpan="3">
                  <a:txBody>
                    <a:bodyPr/>
                    <a:lstStyle/>
                    <a:p>
                      <a:pPr algn="l" fontAlgn="ctr"/>
                      <a:r>
                        <a:rPr lang="en-US" sz="1000" u="none" strike="noStrike" dirty="0">
                          <a:effectLst/>
                          <a:latin typeface="Century Gothic" panose="020B0502020202020204" pitchFamily="34" charset="0"/>
                        </a:rPr>
                        <a:t>Write your goal statement here.</a:t>
                      </a:r>
                      <a:endParaRPr lang="en-US" sz="1000" b="0" i="0" u="none" strike="noStrike" dirty="0">
                        <a:solidFill>
                          <a:srgbClr val="404040"/>
                        </a:solidFill>
                        <a:effectLst/>
                        <a:latin typeface="Century Gothic" panose="020B0502020202020204" pitchFamily="34" charset="0"/>
                      </a:endParaRPr>
                    </a:p>
                  </a:txBody>
                  <a:tcPr marL="85725" marR="9525" marT="9525" marB="0" anchor="ctr">
                    <a:lnL w="381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404040"/>
                        </a:solidFill>
                        <a:effectLst/>
                        <a:latin typeface="Century Gothic" panose="020B0502020202020204" pitchFamily="34" charset="0"/>
                      </a:endParaRPr>
                    </a:p>
                  </a:txBody>
                  <a:tcPr marL="857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404040"/>
                        </a:solidFill>
                        <a:effectLst/>
                        <a:latin typeface="Century Gothic" panose="020B0502020202020204" pitchFamily="34" charset="0"/>
                      </a:endParaRPr>
                    </a:p>
                  </a:txBody>
                  <a:tcPr marL="857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404040"/>
                        </a:solidFill>
                        <a:effectLst/>
                        <a:latin typeface="Century Gothic" panose="020B0502020202020204" pitchFamily="34" charset="0"/>
                      </a:endParaRPr>
                    </a:p>
                  </a:txBody>
                  <a:tcPr marL="857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404040"/>
                        </a:solidFill>
                        <a:effectLst/>
                        <a:latin typeface="Century Gothic" panose="020B0502020202020204" pitchFamily="34" charset="0"/>
                      </a:endParaRPr>
                    </a:p>
                  </a:txBody>
                  <a:tcPr marL="857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2608877043"/>
                  </a:ext>
                </a:extLst>
              </a:tr>
              <a:tr h="618978">
                <a:tc vMerge="1">
                  <a:txBody>
                    <a:bodyPr/>
                    <a:lstStyle/>
                    <a:p>
                      <a:endParaRPr lang="en-US"/>
                    </a:p>
                  </a:txBody>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404040"/>
                        </a:solidFill>
                        <a:effectLst/>
                        <a:latin typeface="Century Gothic" panose="020B0502020202020204" pitchFamily="34" charset="0"/>
                      </a:endParaRPr>
                    </a:p>
                  </a:txBody>
                  <a:tcPr marL="857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404040"/>
                        </a:solidFill>
                        <a:effectLst/>
                        <a:latin typeface="Century Gothic" panose="020B0502020202020204" pitchFamily="34" charset="0"/>
                      </a:endParaRPr>
                    </a:p>
                  </a:txBody>
                  <a:tcPr marL="857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404040"/>
                        </a:solidFill>
                        <a:effectLst/>
                        <a:latin typeface="Century Gothic" panose="020B0502020202020204" pitchFamily="34" charset="0"/>
                      </a:endParaRPr>
                    </a:p>
                  </a:txBody>
                  <a:tcPr marL="857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404040"/>
                        </a:solidFill>
                        <a:effectLst/>
                        <a:latin typeface="Century Gothic" panose="020B0502020202020204" pitchFamily="34" charset="0"/>
                      </a:endParaRPr>
                    </a:p>
                  </a:txBody>
                  <a:tcPr marL="857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232826251"/>
                  </a:ext>
                </a:extLst>
              </a:tr>
              <a:tr h="618978">
                <a:tc vMerge="1">
                  <a:txBody>
                    <a:bodyPr/>
                    <a:lstStyle/>
                    <a:p>
                      <a:endParaRPr lang="en-US"/>
                    </a:p>
                  </a:txBody>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404040"/>
                        </a:solidFill>
                        <a:effectLst/>
                        <a:latin typeface="Century Gothic" panose="020B0502020202020204" pitchFamily="34" charset="0"/>
                      </a:endParaRPr>
                    </a:p>
                  </a:txBody>
                  <a:tcPr marL="857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404040"/>
                        </a:solidFill>
                        <a:effectLst/>
                        <a:latin typeface="Century Gothic" panose="020B0502020202020204" pitchFamily="34" charset="0"/>
                      </a:endParaRPr>
                    </a:p>
                  </a:txBody>
                  <a:tcPr marL="857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404040"/>
                        </a:solidFill>
                        <a:effectLst/>
                        <a:latin typeface="Century Gothic" panose="020B0502020202020204" pitchFamily="34" charset="0"/>
                      </a:endParaRPr>
                    </a:p>
                  </a:txBody>
                  <a:tcPr marL="857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404040"/>
                        </a:solidFill>
                        <a:effectLst/>
                        <a:latin typeface="Century Gothic" panose="020B0502020202020204" pitchFamily="34" charset="0"/>
                      </a:endParaRPr>
                    </a:p>
                  </a:txBody>
                  <a:tcPr marL="857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1201351402"/>
                  </a:ext>
                </a:extLst>
              </a:tr>
              <a:tr h="618978">
                <a:tc rowSpan="4">
                  <a:txBody>
                    <a:bodyPr/>
                    <a:lstStyle/>
                    <a:p>
                      <a:pPr algn="l" fontAlgn="ctr"/>
                      <a:r>
                        <a:rPr lang="en-US" sz="1000" u="none" strike="noStrike" dirty="0">
                          <a:effectLst/>
                          <a:latin typeface="Century Gothic" panose="020B0502020202020204" pitchFamily="34" charset="0"/>
                        </a:rPr>
                        <a:t>List resources and desired outcomes.</a:t>
                      </a:r>
                      <a:endParaRPr lang="en-US" sz="1000" b="0" i="0" u="none" strike="noStrike" dirty="0">
                        <a:solidFill>
                          <a:srgbClr val="404040"/>
                        </a:solidFill>
                        <a:effectLst/>
                        <a:latin typeface="Century Gothic" panose="020B0502020202020204" pitchFamily="34" charset="0"/>
                      </a:endParaRPr>
                    </a:p>
                  </a:txBody>
                  <a:tcPr marL="85725" marR="9525" marT="9525" marB="0" anchor="ctr">
                    <a:lnL w="381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38100" cap="flat" cmpd="sng" algn="ctr">
                      <a:solidFill>
                        <a:schemeClr val="bg1">
                          <a:lumMod val="65000"/>
                        </a:schemeClr>
                      </a:solidFill>
                      <a:prstDash val="solid"/>
                      <a:round/>
                      <a:headEnd type="none" w="med" len="med"/>
                      <a:tailEnd type="none" w="med" len="med"/>
                    </a:lnB>
                    <a:solidFill>
                      <a:srgbClr val="D5DCE4"/>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404040"/>
                        </a:solidFill>
                        <a:effectLst/>
                        <a:latin typeface="Century Gothic" panose="020B0502020202020204" pitchFamily="34" charset="0"/>
                      </a:endParaRPr>
                    </a:p>
                  </a:txBody>
                  <a:tcPr marL="857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D5DCE4"/>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404040"/>
                        </a:solidFill>
                        <a:effectLst/>
                        <a:latin typeface="Century Gothic" panose="020B0502020202020204" pitchFamily="34" charset="0"/>
                      </a:endParaRPr>
                    </a:p>
                  </a:txBody>
                  <a:tcPr marL="857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D5DCE4"/>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404040"/>
                        </a:solidFill>
                        <a:effectLst/>
                        <a:latin typeface="Century Gothic" panose="020B0502020202020204" pitchFamily="34" charset="0"/>
                      </a:endParaRPr>
                    </a:p>
                  </a:txBody>
                  <a:tcPr marL="857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D5DCE4"/>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404040"/>
                        </a:solidFill>
                        <a:effectLst/>
                        <a:latin typeface="Century Gothic" panose="020B0502020202020204" pitchFamily="34" charset="0"/>
                      </a:endParaRPr>
                    </a:p>
                  </a:txBody>
                  <a:tcPr marL="857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D5DCE4"/>
                    </a:solidFill>
                  </a:tcPr>
                </a:tc>
                <a:extLst>
                  <a:ext uri="{0D108BD9-81ED-4DB2-BD59-A6C34878D82A}">
                    <a16:rowId xmlns:a16="http://schemas.microsoft.com/office/drawing/2014/main" val="2357456656"/>
                  </a:ext>
                </a:extLst>
              </a:tr>
              <a:tr h="618978">
                <a:tc vMerge="1">
                  <a:txBody>
                    <a:bodyPr/>
                    <a:lstStyle/>
                    <a:p>
                      <a:endParaRPr lang="en-US"/>
                    </a:p>
                  </a:txBody>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404040"/>
                        </a:solidFill>
                        <a:effectLst/>
                        <a:latin typeface="Century Gothic" panose="020B0502020202020204" pitchFamily="34" charset="0"/>
                      </a:endParaRPr>
                    </a:p>
                  </a:txBody>
                  <a:tcPr marL="857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404040"/>
                        </a:solidFill>
                        <a:effectLst/>
                        <a:latin typeface="Century Gothic" panose="020B0502020202020204" pitchFamily="34" charset="0"/>
                      </a:endParaRPr>
                    </a:p>
                  </a:txBody>
                  <a:tcPr marL="857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404040"/>
                        </a:solidFill>
                        <a:effectLst/>
                        <a:latin typeface="Century Gothic" panose="020B0502020202020204" pitchFamily="34" charset="0"/>
                      </a:endParaRPr>
                    </a:p>
                  </a:txBody>
                  <a:tcPr marL="857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404040"/>
                        </a:solidFill>
                        <a:effectLst/>
                        <a:latin typeface="Century Gothic" panose="020B0502020202020204" pitchFamily="34" charset="0"/>
                      </a:endParaRPr>
                    </a:p>
                  </a:txBody>
                  <a:tcPr marL="857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3268685368"/>
                  </a:ext>
                </a:extLst>
              </a:tr>
              <a:tr h="618978">
                <a:tc vMerge="1">
                  <a:txBody>
                    <a:bodyPr/>
                    <a:lstStyle/>
                    <a:p>
                      <a:endParaRPr lang="en-US"/>
                    </a:p>
                  </a:txBody>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404040"/>
                        </a:solidFill>
                        <a:effectLst/>
                        <a:latin typeface="Century Gothic" panose="020B0502020202020204" pitchFamily="34" charset="0"/>
                      </a:endParaRPr>
                    </a:p>
                  </a:txBody>
                  <a:tcPr marL="857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D5DCE4"/>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404040"/>
                        </a:solidFill>
                        <a:effectLst/>
                        <a:latin typeface="Century Gothic" panose="020B0502020202020204" pitchFamily="34" charset="0"/>
                      </a:endParaRPr>
                    </a:p>
                  </a:txBody>
                  <a:tcPr marL="857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D5DCE4"/>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404040"/>
                        </a:solidFill>
                        <a:effectLst/>
                        <a:latin typeface="Century Gothic" panose="020B0502020202020204" pitchFamily="34" charset="0"/>
                      </a:endParaRPr>
                    </a:p>
                  </a:txBody>
                  <a:tcPr marL="857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D5DCE4"/>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404040"/>
                        </a:solidFill>
                        <a:effectLst/>
                        <a:latin typeface="Century Gothic" panose="020B0502020202020204" pitchFamily="34" charset="0"/>
                      </a:endParaRPr>
                    </a:p>
                  </a:txBody>
                  <a:tcPr marL="857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D5DCE4"/>
                    </a:solidFill>
                  </a:tcPr>
                </a:tc>
                <a:extLst>
                  <a:ext uri="{0D108BD9-81ED-4DB2-BD59-A6C34878D82A}">
                    <a16:rowId xmlns:a16="http://schemas.microsoft.com/office/drawing/2014/main" val="471241439"/>
                  </a:ext>
                </a:extLst>
              </a:tr>
              <a:tr h="618978">
                <a:tc vMerge="1">
                  <a:txBody>
                    <a:bodyPr/>
                    <a:lstStyle/>
                    <a:p>
                      <a:endParaRPr lang="en-US"/>
                    </a:p>
                  </a:txBody>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404040"/>
                        </a:solidFill>
                        <a:effectLst/>
                        <a:latin typeface="Century Gothic" panose="020B0502020202020204" pitchFamily="34" charset="0"/>
                      </a:endParaRPr>
                    </a:p>
                  </a:txBody>
                  <a:tcPr marL="857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38100" cap="flat" cmpd="sng" algn="ctr">
                      <a:solidFill>
                        <a:schemeClr val="bg1">
                          <a:lumMod val="65000"/>
                        </a:schemeClr>
                      </a:solidFill>
                      <a:prstDash val="solid"/>
                      <a:round/>
                      <a:headEnd type="none" w="med" len="med"/>
                      <a:tailEnd type="none" w="med" len="med"/>
                    </a:lnB>
                    <a:no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404040"/>
                        </a:solidFill>
                        <a:effectLst/>
                        <a:latin typeface="Century Gothic" panose="020B0502020202020204" pitchFamily="34" charset="0"/>
                      </a:endParaRPr>
                    </a:p>
                  </a:txBody>
                  <a:tcPr marL="857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38100" cap="flat" cmpd="sng" algn="ctr">
                      <a:solidFill>
                        <a:schemeClr val="bg1">
                          <a:lumMod val="65000"/>
                        </a:schemeClr>
                      </a:solidFill>
                      <a:prstDash val="solid"/>
                      <a:round/>
                      <a:headEnd type="none" w="med" len="med"/>
                      <a:tailEnd type="none" w="med" len="med"/>
                    </a:lnB>
                    <a:no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404040"/>
                        </a:solidFill>
                        <a:effectLst/>
                        <a:latin typeface="Century Gothic" panose="020B0502020202020204" pitchFamily="34" charset="0"/>
                      </a:endParaRPr>
                    </a:p>
                  </a:txBody>
                  <a:tcPr marL="857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38100" cap="flat" cmpd="sng" algn="ctr">
                      <a:solidFill>
                        <a:schemeClr val="bg1">
                          <a:lumMod val="65000"/>
                        </a:schemeClr>
                      </a:solidFill>
                      <a:prstDash val="solid"/>
                      <a:round/>
                      <a:headEnd type="none" w="med" len="med"/>
                      <a:tailEnd type="none" w="med" len="med"/>
                    </a:lnB>
                    <a:no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404040"/>
                        </a:solidFill>
                        <a:effectLst/>
                        <a:latin typeface="Century Gothic" panose="020B0502020202020204" pitchFamily="34" charset="0"/>
                      </a:endParaRPr>
                    </a:p>
                  </a:txBody>
                  <a:tcPr marL="857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3810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1590482242"/>
                  </a:ext>
                </a:extLst>
              </a:tr>
            </a:tbl>
          </a:graphicData>
        </a:graphic>
      </p:graphicFrame>
    </p:spTree>
    <p:extLst>
      <p:ext uri="{BB962C8B-B14F-4D97-AF65-F5344CB8AC3E}">
        <p14:creationId xmlns:p14="http://schemas.microsoft.com/office/powerpoint/2010/main" val="19253178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81B731B-3434-6941-EA93-ADFB8CD17EDE}"/>
              </a:ext>
            </a:extLst>
          </p:cNvPr>
          <p:cNvSpPr txBox="1"/>
          <p:nvPr/>
        </p:nvSpPr>
        <p:spPr>
          <a:xfrm>
            <a:off x="300446" y="244201"/>
            <a:ext cx="7870211" cy="523220"/>
          </a:xfrm>
          <a:prstGeom prst="rect">
            <a:avLst/>
          </a:prstGeom>
          <a:noFill/>
        </p:spPr>
        <p:txBody>
          <a:bodyPr wrap="square" rtlCol="0">
            <a:spAutoFit/>
          </a:bodyPr>
          <a:lstStyle/>
          <a:p>
            <a:r>
              <a:rPr lang="en-US" sz="2800" dirty="0">
                <a:solidFill>
                  <a:schemeClr val="accent5">
                    <a:lumMod val="75000"/>
                  </a:schemeClr>
                </a:solidFill>
                <a:latin typeface="Century Gothic" panose="020B0502020202020204" pitchFamily="34" charset="0"/>
              </a:rPr>
              <a:t>Sales Action Plan: Goal 2</a:t>
            </a:r>
          </a:p>
        </p:txBody>
      </p:sp>
      <p:graphicFrame>
        <p:nvGraphicFramePr>
          <p:cNvPr id="3" name="Table 2">
            <a:extLst>
              <a:ext uri="{FF2B5EF4-FFF2-40B4-BE49-F238E27FC236}">
                <a16:creationId xmlns:a16="http://schemas.microsoft.com/office/drawing/2014/main" id="{69EAD654-DA83-D12C-5070-8E0C32E36AFD}"/>
              </a:ext>
            </a:extLst>
          </p:cNvPr>
          <p:cNvGraphicFramePr>
            <a:graphicFrameLocks noGrp="1"/>
          </p:cNvGraphicFramePr>
          <p:nvPr>
            <p:extLst>
              <p:ext uri="{D42A27DB-BD31-4B8C-83A1-F6EECF244321}">
                <p14:modId xmlns:p14="http://schemas.microsoft.com/office/powerpoint/2010/main" val="695977981"/>
              </p:ext>
            </p:extLst>
          </p:nvPr>
        </p:nvGraphicFramePr>
        <p:xfrm>
          <a:off x="300446" y="884255"/>
          <a:ext cx="11596801" cy="5084463"/>
        </p:xfrm>
        <a:graphic>
          <a:graphicData uri="http://schemas.openxmlformats.org/drawingml/2006/table">
            <a:tbl>
              <a:tblPr>
                <a:tableStyleId>{5C22544A-7EE6-4342-B048-85BDC9FD1C3A}</a:tableStyleId>
              </a:tblPr>
              <a:tblGrid>
                <a:gridCol w="3069845">
                  <a:extLst>
                    <a:ext uri="{9D8B030D-6E8A-4147-A177-3AD203B41FA5}">
                      <a16:colId xmlns:a16="http://schemas.microsoft.com/office/drawing/2014/main" val="2056676751"/>
                    </a:ext>
                  </a:extLst>
                </a:gridCol>
                <a:gridCol w="3083993">
                  <a:extLst>
                    <a:ext uri="{9D8B030D-6E8A-4147-A177-3AD203B41FA5}">
                      <a16:colId xmlns:a16="http://schemas.microsoft.com/office/drawing/2014/main" val="4177413565"/>
                    </a:ext>
                  </a:extLst>
                </a:gridCol>
                <a:gridCol w="3087529">
                  <a:extLst>
                    <a:ext uri="{9D8B030D-6E8A-4147-A177-3AD203B41FA5}">
                      <a16:colId xmlns:a16="http://schemas.microsoft.com/office/drawing/2014/main" val="2039870200"/>
                    </a:ext>
                  </a:extLst>
                </a:gridCol>
                <a:gridCol w="1177717">
                  <a:extLst>
                    <a:ext uri="{9D8B030D-6E8A-4147-A177-3AD203B41FA5}">
                      <a16:colId xmlns:a16="http://schemas.microsoft.com/office/drawing/2014/main" val="2361351383"/>
                    </a:ext>
                  </a:extLst>
                </a:gridCol>
                <a:gridCol w="1177717">
                  <a:extLst>
                    <a:ext uri="{9D8B030D-6E8A-4147-A177-3AD203B41FA5}">
                      <a16:colId xmlns:a16="http://schemas.microsoft.com/office/drawing/2014/main" val="1637338969"/>
                    </a:ext>
                  </a:extLst>
                </a:gridCol>
              </a:tblGrid>
              <a:tr h="751617">
                <a:tc>
                  <a:txBody>
                    <a:bodyPr/>
                    <a:lstStyle/>
                    <a:p>
                      <a:pPr algn="l" fontAlgn="b"/>
                      <a:endParaRPr lang="en-US" sz="1200" b="0" i="0" u="none" strike="noStrike" dirty="0">
                        <a:solidFill>
                          <a:srgbClr val="2F75B5"/>
                        </a:solidFill>
                        <a:effectLst/>
                        <a:latin typeface="Century Gothic" panose="020B0502020202020204" pitchFamily="34" charset="0"/>
                      </a:endParaRPr>
                    </a:p>
                  </a:txBody>
                  <a:tcPr marL="85725" marR="9525" marT="9525" marB="0" anchor="b">
                    <a:lnL w="12700" cmpd="sng">
                      <a:noFill/>
                    </a:lnL>
                    <a:lnR w="12700" cmpd="sng">
                      <a:noFill/>
                    </a:lnR>
                    <a:lnT w="12700" cmpd="sng">
                      <a:noFill/>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u="none" strike="noStrike" dirty="0">
                          <a:effectLst/>
                          <a:latin typeface="Century Gothic" panose="020B0502020202020204" pitchFamily="34" charset="0"/>
                        </a:rPr>
                        <a:t>Action Step Descriptions</a:t>
                      </a:r>
                      <a:endParaRPr lang="en-US" sz="1400" b="0" i="0" u="none" strike="noStrike" dirty="0">
                        <a:solidFill>
                          <a:srgbClr val="2F75B5"/>
                        </a:solidFill>
                        <a:effectLst/>
                        <a:latin typeface="Century Gothic" panose="020B0502020202020204" pitchFamily="34" charset="0"/>
                      </a:endParaRPr>
                    </a:p>
                  </a:txBody>
                  <a:tcPr marL="85725" marR="9525" marT="9525" marB="0" anchor="b">
                    <a:lnL w="12700" cmpd="sng">
                      <a:noFill/>
                    </a:lnL>
                    <a:lnR w="12700" cmpd="sng">
                      <a:noFill/>
                    </a:lnR>
                    <a:lnT w="12700" cmpd="sng">
                      <a:noFill/>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u="none" strike="noStrike" dirty="0">
                          <a:effectLst/>
                          <a:latin typeface="Century Gothic" panose="020B0502020202020204" pitchFamily="34" charset="0"/>
                        </a:rPr>
                        <a:t>Party / Dept Responsible</a:t>
                      </a:r>
                      <a:endParaRPr lang="en-US" sz="1400" b="0" i="0" u="none" strike="noStrike" dirty="0">
                        <a:solidFill>
                          <a:srgbClr val="2F75B5"/>
                        </a:solidFill>
                        <a:effectLst/>
                        <a:latin typeface="Century Gothic" panose="020B0502020202020204" pitchFamily="34" charset="0"/>
                      </a:endParaRPr>
                    </a:p>
                  </a:txBody>
                  <a:tcPr marL="85725" marR="9525" marT="9525" marB="0" anchor="b">
                    <a:lnL w="12700" cmpd="sng">
                      <a:noFill/>
                    </a:lnL>
                    <a:lnR w="12700" cmpd="sng">
                      <a:noFill/>
                    </a:lnR>
                    <a:lnT w="12700" cmpd="sng">
                      <a:noFill/>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u="none" strike="noStrike" dirty="0">
                          <a:effectLst/>
                          <a:latin typeface="Century Gothic" panose="020B0502020202020204" pitchFamily="34" charset="0"/>
                        </a:rPr>
                        <a:t>Start Date</a:t>
                      </a:r>
                      <a:endParaRPr lang="en-US" sz="1400" b="0" i="0" u="none" strike="noStrike" dirty="0">
                        <a:solidFill>
                          <a:srgbClr val="2F75B5"/>
                        </a:solidFill>
                        <a:effectLst/>
                        <a:latin typeface="Century Gothic" panose="020B0502020202020204" pitchFamily="34" charset="0"/>
                      </a:endParaRPr>
                    </a:p>
                  </a:txBody>
                  <a:tcPr marL="85725" marR="9525" marT="9525" marB="0" anchor="b">
                    <a:lnL w="12700" cmpd="sng">
                      <a:noFill/>
                    </a:lnL>
                    <a:lnR w="12700" cmpd="sng">
                      <a:noFill/>
                    </a:lnR>
                    <a:lnT w="12700" cmpd="sng">
                      <a:noFill/>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u="none" strike="noStrike" dirty="0">
                          <a:effectLst/>
                          <a:latin typeface="Century Gothic" panose="020B0502020202020204" pitchFamily="34" charset="0"/>
                        </a:rPr>
                        <a:t>Date Due</a:t>
                      </a:r>
                      <a:endParaRPr lang="en-US" sz="1400" b="0" i="0" u="none" strike="noStrike" dirty="0">
                        <a:solidFill>
                          <a:srgbClr val="2F75B5"/>
                        </a:solidFill>
                        <a:effectLst/>
                        <a:latin typeface="Century Gothic" panose="020B0502020202020204" pitchFamily="34" charset="0"/>
                      </a:endParaRPr>
                    </a:p>
                  </a:txBody>
                  <a:tcPr marL="85725" marR="9525" marT="9525" marB="0" anchor="b">
                    <a:lnL w="12700" cmpd="sng">
                      <a:noFill/>
                    </a:lnL>
                    <a:lnR w="12700" cmpd="sng">
                      <a:noFill/>
                    </a:lnR>
                    <a:lnT w="12700" cmpd="sng">
                      <a:noFill/>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55439816"/>
                  </a:ext>
                </a:extLst>
              </a:tr>
              <a:tr h="618978">
                <a:tc rowSpan="3">
                  <a:txBody>
                    <a:bodyPr/>
                    <a:lstStyle/>
                    <a:p>
                      <a:pPr algn="l" fontAlgn="ctr"/>
                      <a:r>
                        <a:rPr lang="en-US" sz="1000" u="none" strike="noStrike" dirty="0">
                          <a:effectLst/>
                          <a:latin typeface="Century Gothic" panose="020B0502020202020204" pitchFamily="34" charset="0"/>
                        </a:rPr>
                        <a:t>Write your goal statement here.</a:t>
                      </a:r>
                      <a:endParaRPr lang="en-US" sz="1000" b="0" i="0" u="none" strike="noStrike" dirty="0">
                        <a:solidFill>
                          <a:srgbClr val="404040"/>
                        </a:solidFill>
                        <a:effectLst/>
                        <a:latin typeface="Century Gothic" panose="020B0502020202020204" pitchFamily="34" charset="0"/>
                      </a:endParaRPr>
                    </a:p>
                  </a:txBody>
                  <a:tcPr marL="85725" marR="9525" marT="9525" marB="0" anchor="ctr">
                    <a:lnL w="381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404040"/>
                        </a:solidFill>
                        <a:effectLst/>
                        <a:latin typeface="Century Gothic" panose="020B0502020202020204" pitchFamily="34" charset="0"/>
                      </a:endParaRPr>
                    </a:p>
                  </a:txBody>
                  <a:tcPr marL="857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404040"/>
                        </a:solidFill>
                        <a:effectLst/>
                        <a:latin typeface="Century Gothic" panose="020B0502020202020204" pitchFamily="34" charset="0"/>
                      </a:endParaRPr>
                    </a:p>
                  </a:txBody>
                  <a:tcPr marL="857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404040"/>
                        </a:solidFill>
                        <a:effectLst/>
                        <a:latin typeface="Century Gothic" panose="020B0502020202020204" pitchFamily="34" charset="0"/>
                      </a:endParaRPr>
                    </a:p>
                  </a:txBody>
                  <a:tcPr marL="857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404040"/>
                        </a:solidFill>
                        <a:effectLst/>
                        <a:latin typeface="Century Gothic" panose="020B0502020202020204" pitchFamily="34" charset="0"/>
                      </a:endParaRPr>
                    </a:p>
                  </a:txBody>
                  <a:tcPr marL="857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2608877043"/>
                  </a:ext>
                </a:extLst>
              </a:tr>
              <a:tr h="618978">
                <a:tc vMerge="1">
                  <a:txBody>
                    <a:bodyPr/>
                    <a:lstStyle/>
                    <a:p>
                      <a:endParaRPr lang="en-US"/>
                    </a:p>
                  </a:txBody>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404040"/>
                        </a:solidFill>
                        <a:effectLst/>
                        <a:latin typeface="Century Gothic" panose="020B0502020202020204" pitchFamily="34" charset="0"/>
                      </a:endParaRPr>
                    </a:p>
                  </a:txBody>
                  <a:tcPr marL="857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404040"/>
                        </a:solidFill>
                        <a:effectLst/>
                        <a:latin typeface="Century Gothic" panose="020B0502020202020204" pitchFamily="34" charset="0"/>
                      </a:endParaRPr>
                    </a:p>
                  </a:txBody>
                  <a:tcPr marL="857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404040"/>
                        </a:solidFill>
                        <a:effectLst/>
                        <a:latin typeface="Century Gothic" panose="020B0502020202020204" pitchFamily="34" charset="0"/>
                      </a:endParaRPr>
                    </a:p>
                  </a:txBody>
                  <a:tcPr marL="857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404040"/>
                        </a:solidFill>
                        <a:effectLst/>
                        <a:latin typeface="Century Gothic" panose="020B0502020202020204" pitchFamily="34" charset="0"/>
                      </a:endParaRPr>
                    </a:p>
                  </a:txBody>
                  <a:tcPr marL="857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232826251"/>
                  </a:ext>
                </a:extLst>
              </a:tr>
              <a:tr h="618978">
                <a:tc vMerge="1">
                  <a:txBody>
                    <a:bodyPr/>
                    <a:lstStyle/>
                    <a:p>
                      <a:endParaRPr lang="en-US"/>
                    </a:p>
                  </a:txBody>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404040"/>
                        </a:solidFill>
                        <a:effectLst/>
                        <a:latin typeface="Century Gothic" panose="020B0502020202020204" pitchFamily="34" charset="0"/>
                      </a:endParaRPr>
                    </a:p>
                  </a:txBody>
                  <a:tcPr marL="857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404040"/>
                        </a:solidFill>
                        <a:effectLst/>
                        <a:latin typeface="Century Gothic" panose="020B0502020202020204" pitchFamily="34" charset="0"/>
                      </a:endParaRPr>
                    </a:p>
                  </a:txBody>
                  <a:tcPr marL="857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404040"/>
                        </a:solidFill>
                        <a:effectLst/>
                        <a:latin typeface="Century Gothic" panose="020B0502020202020204" pitchFamily="34" charset="0"/>
                      </a:endParaRPr>
                    </a:p>
                  </a:txBody>
                  <a:tcPr marL="857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404040"/>
                        </a:solidFill>
                        <a:effectLst/>
                        <a:latin typeface="Century Gothic" panose="020B0502020202020204" pitchFamily="34" charset="0"/>
                      </a:endParaRPr>
                    </a:p>
                  </a:txBody>
                  <a:tcPr marL="857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1201351402"/>
                  </a:ext>
                </a:extLst>
              </a:tr>
              <a:tr h="618978">
                <a:tc rowSpan="4">
                  <a:txBody>
                    <a:bodyPr/>
                    <a:lstStyle/>
                    <a:p>
                      <a:pPr algn="l" fontAlgn="ctr"/>
                      <a:r>
                        <a:rPr lang="en-US" sz="1000" u="none" strike="noStrike" dirty="0">
                          <a:effectLst/>
                          <a:latin typeface="Century Gothic" panose="020B0502020202020204" pitchFamily="34" charset="0"/>
                        </a:rPr>
                        <a:t>List resources and desired outcomes.</a:t>
                      </a:r>
                      <a:endParaRPr lang="en-US" sz="1000" b="0" i="0" u="none" strike="noStrike" dirty="0">
                        <a:solidFill>
                          <a:srgbClr val="404040"/>
                        </a:solidFill>
                        <a:effectLst/>
                        <a:latin typeface="Century Gothic" panose="020B0502020202020204" pitchFamily="34" charset="0"/>
                      </a:endParaRPr>
                    </a:p>
                  </a:txBody>
                  <a:tcPr marL="85725" marR="9525" marT="9525" marB="0" anchor="ctr">
                    <a:lnL w="381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38100" cap="flat" cmpd="sng" algn="ctr">
                      <a:solidFill>
                        <a:schemeClr val="bg1">
                          <a:lumMod val="65000"/>
                        </a:schemeClr>
                      </a:solidFill>
                      <a:prstDash val="solid"/>
                      <a:round/>
                      <a:headEnd type="none" w="med" len="med"/>
                      <a:tailEnd type="none" w="med" len="med"/>
                    </a:lnB>
                    <a:solidFill>
                      <a:srgbClr val="D5DCE4"/>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404040"/>
                        </a:solidFill>
                        <a:effectLst/>
                        <a:latin typeface="Century Gothic" panose="020B0502020202020204" pitchFamily="34" charset="0"/>
                      </a:endParaRPr>
                    </a:p>
                  </a:txBody>
                  <a:tcPr marL="857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D5DCE4"/>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404040"/>
                        </a:solidFill>
                        <a:effectLst/>
                        <a:latin typeface="Century Gothic" panose="020B0502020202020204" pitchFamily="34" charset="0"/>
                      </a:endParaRPr>
                    </a:p>
                  </a:txBody>
                  <a:tcPr marL="857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D5DCE4"/>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404040"/>
                        </a:solidFill>
                        <a:effectLst/>
                        <a:latin typeface="Century Gothic" panose="020B0502020202020204" pitchFamily="34" charset="0"/>
                      </a:endParaRPr>
                    </a:p>
                  </a:txBody>
                  <a:tcPr marL="857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D5DCE4"/>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404040"/>
                        </a:solidFill>
                        <a:effectLst/>
                        <a:latin typeface="Century Gothic" panose="020B0502020202020204" pitchFamily="34" charset="0"/>
                      </a:endParaRPr>
                    </a:p>
                  </a:txBody>
                  <a:tcPr marL="857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D5DCE4"/>
                    </a:solidFill>
                  </a:tcPr>
                </a:tc>
                <a:extLst>
                  <a:ext uri="{0D108BD9-81ED-4DB2-BD59-A6C34878D82A}">
                    <a16:rowId xmlns:a16="http://schemas.microsoft.com/office/drawing/2014/main" val="2357456656"/>
                  </a:ext>
                </a:extLst>
              </a:tr>
              <a:tr h="618978">
                <a:tc vMerge="1">
                  <a:txBody>
                    <a:bodyPr/>
                    <a:lstStyle/>
                    <a:p>
                      <a:endParaRPr lang="en-US"/>
                    </a:p>
                  </a:txBody>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404040"/>
                        </a:solidFill>
                        <a:effectLst/>
                        <a:latin typeface="Century Gothic" panose="020B0502020202020204" pitchFamily="34" charset="0"/>
                      </a:endParaRPr>
                    </a:p>
                  </a:txBody>
                  <a:tcPr marL="857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404040"/>
                        </a:solidFill>
                        <a:effectLst/>
                        <a:latin typeface="Century Gothic" panose="020B0502020202020204" pitchFamily="34" charset="0"/>
                      </a:endParaRPr>
                    </a:p>
                  </a:txBody>
                  <a:tcPr marL="857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404040"/>
                        </a:solidFill>
                        <a:effectLst/>
                        <a:latin typeface="Century Gothic" panose="020B0502020202020204" pitchFamily="34" charset="0"/>
                      </a:endParaRPr>
                    </a:p>
                  </a:txBody>
                  <a:tcPr marL="857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404040"/>
                        </a:solidFill>
                        <a:effectLst/>
                        <a:latin typeface="Century Gothic" panose="020B0502020202020204" pitchFamily="34" charset="0"/>
                      </a:endParaRPr>
                    </a:p>
                  </a:txBody>
                  <a:tcPr marL="857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3268685368"/>
                  </a:ext>
                </a:extLst>
              </a:tr>
              <a:tr h="618978">
                <a:tc vMerge="1">
                  <a:txBody>
                    <a:bodyPr/>
                    <a:lstStyle/>
                    <a:p>
                      <a:endParaRPr lang="en-US"/>
                    </a:p>
                  </a:txBody>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404040"/>
                        </a:solidFill>
                        <a:effectLst/>
                        <a:latin typeface="Century Gothic" panose="020B0502020202020204" pitchFamily="34" charset="0"/>
                      </a:endParaRPr>
                    </a:p>
                  </a:txBody>
                  <a:tcPr marL="857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D5DCE4"/>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404040"/>
                        </a:solidFill>
                        <a:effectLst/>
                        <a:latin typeface="Century Gothic" panose="020B0502020202020204" pitchFamily="34" charset="0"/>
                      </a:endParaRPr>
                    </a:p>
                  </a:txBody>
                  <a:tcPr marL="857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D5DCE4"/>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404040"/>
                        </a:solidFill>
                        <a:effectLst/>
                        <a:latin typeface="Century Gothic" panose="020B0502020202020204" pitchFamily="34" charset="0"/>
                      </a:endParaRPr>
                    </a:p>
                  </a:txBody>
                  <a:tcPr marL="857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D5DCE4"/>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404040"/>
                        </a:solidFill>
                        <a:effectLst/>
                        <a:latin typeface="Century Gothic" panose="020B0502020202020204" pitchFamily="34" charset="0"/>
                      </a:endParaRPr>
                    </a:p>
                  </a:txBody>
                  <a:tcPr marL="857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D5DCE4"/>
                    </a:solidFill>
                  </a:tcPr>
                </a:tc>
                <a:extLst>
                  <a:ext uri="{0D108BD9-81ED-4DB2-BD59-A6C34878D82A}">
                    <a16:rowId xmlns:a16="http://schemas.microsoft.com/office/drawing/2014/main" val="471241439"/>
                  </a:ext>
                </a:extLst>
              </a:tr>
              <a:tr h="618978">
                <a:tc vMerge="1">
                  <a:txBody>
                    <a:bodyPr/>
                    <a:lstStyle/>
                    <a:p>
                      <a:endParaRPr lang="en-US"/>
                    </a:p>
                  </a:txBody>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404040"/>
                        </a:solidFill>
                        <a:effectLst/>
                        <a:latin typeface="Century Gothic" panose="020B0502020202020204" pitchFamily="34" charset="0"/>
                      </a:endParaRPr>
                    </a:p>
                  </a:txBody>
                  <a:tcPr marL="857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38100" cap="flat" cmpd="sng" algn="ctr">
                      <a:solidFill>
                        <a:schemeClr val="bg1">
                          <a:lumMod val="65000"/>
                        </a:schemeClr>
                      </a:solidFill>
                      <a:prstDash val="solid"/>
                      <a:round/>
                      <a:headEnd type="none" w="med" len="med"/>
                      <a:tailEnd type="none" w="med" len="med"/>
                    </a:lnB>
                    <a:no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404040"/>
                        </a:solidFill>
                        <a:effectLst/>
                        <a:latin typeface="Century Gothic" panose="020B0502020202020204" pitchFamily="34" charset="0"/>
                      </a:endParaRPr>
                    </a:p>
                  </a:txBody>
                  <a:tcPr marL="857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38100" cap="flat" cmpd="sng" algn="ctr">
                      <a:solidFill>
                        <a:schemeClr val="bg1">
                          <a:lumMod val="65000"/>
                        </a:schemeClr>
                      </a:solidFill>
                      <a:prstDash val="solid"/>
                      <a:round/>
                      <a:headEnd type="none" w="med" len="med"/>
                      <a:tailEnd type="none" w="med" len="med"/>
                    </a:lnB>
                    <a:no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404040"/>
                        </a:solidFill>
                        <a:effectLst/>
                        <a:latin typeface="Century Gothic" panose="020B0502020202020204" pitchFamily="34" charset="0"/>
                      </a:endParaRPr>
                    </a:p>
                  </a:txBody>
                  <a:tcPr marL="857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38100" cap="flat" cmpd="sng" algn="ctr">
                      <a:solidFill>
                        <a:schemeClr val="bg1">
                          <a:lumMod val="65000"/>
                        </a:schemeClr>
                      </a:solidFill>
                      <a:prstDash val="solid"/>
                      <a:round/>
                      <a:headEnd type="none" w="med" len="med"/>
                      <a:tailEnd type="none" w="med" len="med"/>
                    </a:lnB>
                    <a:no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404040"/>
                        </a:solidFill>
                        <a:effectLst/>
                        <a:latin typeface="Century Gothic" panose="020B0502020202020204" pitchFamily="34" charset="0"/>
                      </a:endParaRPr>
                    </a:p>
                  </a:txBody>
                  <a:tcPr marL="857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3810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1590482242"/>
                  </a:ext>
                </a:extLst>
              </a:tr>
            </a:tbl>
          </a:graphicData>
        </a:graphic>
      </p:graphicFrame>
      <p:sp>
        <p:nvSpPr>
          <p:cNvPr id="4" name="Rectangle 7">
            <a:extLst>
              <a:ext uri="{FF2B5EF4-FFF2-40B4-BE49-F238E27FC236}">
                <a16:creationId xmlns:a16="http://schemas.microsoft.com/office/drawing/2014/main" id="{2E1864C3-1994-2EEF-AC1C-038938A3B3FB}"/>
              </a:ext>
            </a:extLst>
          </p:cNvPr>
          <p:cNvSpPr/>
          <p:nvPr/>
        </p:nvSpPr>
        <p:spPr>
          <a:xfrm>
            <a:off x="0" y="6497102"/>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solidFill>
            <a:srgbClr val="D5DC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5" name="TextBox 4">
            <a:extLst>
              <a:ext uri="{FF2B5EF4-FFF2-40B4-BE49-F238E27FC236}">
                <a16:creationId xmlns:a16="http://schemas.microsoft.com/office/drawing/2014/main" id="{0057A542-DE6E-65E9-B10B-3873E54EF0FC}"/>
              </a:ext>
            </a:extLst>
          </p:cNvPr>
          <p:cNvSpPr txBox="1"/>
          <p:nvPr/>
        </p:nvSpPr>
        <p:spPr>
          <a:xfrm>
            <a:off x="9745883" y="6465334"/>
            <a:ext cx="1898371" cy="461665"/>
          </a:xfrm>
          <a:prstGeom prst="rect">
            <a:avLst/>
          </a:prstGeom>
          <a:noFill/>
        </p:spPr>
        <p:txBody>
          <a:bodyPr wrap="square" rtlCol="0">
            <a:spAutoFit/>
          </a:bodyPr>
          <a:lstStyle/>
          <a:p>
            <a:pPr algn="r"/>
            <a:r>
              <a:rPr lang="en-US" sz="2400" dirty="0">
                <a:solidFill>
                  <a:schemeClr val="accent1">
                    <a:lumMod val="75000"/>
                  </a:schemeClr>
                </a:solidFill>
                <a:latin typeface="Century Gothic" panose="020B0502020202020204" pitchFamily="34" charset="0"/>
                <a:ea typeface="Arial" charset="0"/>
                <a:cs typeface="Arial" charset="0"/>
              </a:rPr>
              <a:t>Goal 2</a:t>
            </a:r>
          </a:p>
        </p:txBody>
      </p:sp>
      <p:sp>
        <p:nvSpPr>
          <p:cNvPr id="6" name="Parallelogram 5">
            <a:extLst>
              <a:ext uri="{FF2B5EF4-FFF2-40B4-BE49-F238E27FC236}">
                <a16:creationId xmlns:a16="http://schemas.microsoft.com/office/drawing/2014/main" id="{C28F5699-10DE-44E6-6C0A-94221D5684F8}"/>
              </a:ext>
            </a:extLst>
          </p:cNvPr>
          <p:cNvSpPr/>
          <p:nvPr/>
        </p:nvSpPr>
        <p:spPr>
          <a:xfrm>
            <a:off x="11793977" y="6502516"/>
            <a:ext cx="397211" cy="384048"/>
          </a:xfrm>
          <a:prstGeom prst="parallelogram">
            <a:avLst>
              <a:gd name="adj" fmla="val 65219"/>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9215518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3C5FF208-E95A-3833-07FC-59A582864063}"/>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444F0C2C-9472-BC4D-9912-FFC73414463A}"/>
              </a:ext>
            </a:extLst>
          </p:cNvPr>
          <p:cNvSpPr txBox="1"/>
          <p:nvPr/>
        </p:nvSpPr>
        <p:spPr>
          <a:xfrm>
            <a:off x="300446" y="244201"/>
            <a:ext cx="7870211" cy="523220"/>
          </a:xfrm>
          <a:prstGeom prst="rect">
            <a:avLst/>
          </a:prstGeom>
          <a:noFill/>
        </p:spPr>
        <p:txBody>
          <a:bodyPr wrap="square" rtlCol="0">
            <a:spAutoFit/>
          </a:bodyPr>
          <a:lstStyle/>
          <a:p>
            <a:r>
              <a:rPr lang="en-US" sz="2800" dirty="0">
                <a:solidFill>
                  <a:schemeClr val="accent5">
                    <a:lumMod val="75000"/>
                  </a:schemeClr>
                </a:solidFill>
                <a:latin typeface="Century Gothic" panose="020B0502020202020204" pitchFamily="34" charset="0"/>
              </a:rPr>
              <a:t>Sales Action Plan: Goal 3</a:t>
            </a:r>
          </a:p>
        </p:txBody>
      </p:sp>
      <p:graphicFrame>
        <p:nvGraphicFramePr>
          <p:cNvPr id="3" name="Table 2">
            <a:extLst>
              <a:ext uri="{FF2B5EF4-FFF2-40B4-BE49-F238E27FC236}">
                <a16:creationId xmlns:a16="http://schemas.microsoft.com/office/drawing/2014/main" id="{7CBAEF4A-F79F-FDC1-0281-C637F475211B}"/>
              </a:ext>
            </a:extLst>
          </p:cNvPr>
          <p:cNvGraphicFramePr>
            <a:graphicFrameLocks noGrp="1"/>
          </p:cNvGraphicFramePr>
          <p:nvPr/>
        </p:nvGraphicFramePr>
        <p:xfrm>
          <a:off x="300446" y="884255"/>
          <a:ext cx="11596801" cy="5084463"/>
        </p:xfrm>
        <a:graphic>
          <a:graphicData uri="http://schemas.openxmlformats.org/drawingml/2006/table">
            <a:tbl>
              <a:tblPr>
                <a:tableStyleId>{5C22544A-7EE6-4342-B048-85BDC9FD1C3A}</a:tableStyleId>
              </a:tblPr>
              <a:tblGrid>
                <a:gridCol w="3069845">
                  <a:extLst>
                    <a:ext uri="{9D8B030D-6E8A-4147-A177-3AD203B41FA5}">
                      <a16:colId xmlns:a16="http://schemas.microsoft.com/office/drawing/2014/main" val="2056676751"/>
                    </a:ext>
                  </a:extLst>
                </a:gridCol>
                <a:gridCol w="3083993">
                  <a:extLst>
                    <a:ext uri="{9D8B030D-6E8A-4147-A177-3AD203B41FA5}">
                      <a16:colId xmlns:a16="http://schemas.microsoft.com/office/drawing/2014/main" val="4177413565"/>
                    </a:ext>
                  </a:extLst>
                </a:gridCol>
                <a:gridCol w="3087529">
                  <a:extLst>
                    <a:ext uri="{9D8B030D-6E8A-4147-A177-3AD203B41FA5}">
                      <a16:colId xmlns:a16="http://schemas.microsoft.com/office/drawing/2014/main" val="2039870200"/>
                    </a:ext>
                  </a:extLst>
                </a:gridCol>
                <a:gridCol w="1177717">
                  <a:extLst>
                    <a:ext uri="{9D8B030D-6E8A-4147-A177-3AD203B41FA5}">
                      <a16:colId xmlns:a16="http://schemas.microsoft.com/office/drawing/2014/main" val="2361351383"/>
                    </a:ext>
                  </a:extLst>
                </a:gridCol>
                <a:gridCol w="1177717">
                  <a:extLst>
                    <a:ext uri="{9D8B030D-6E8A-4147-A177-3AD203B41FA5}">
                      <a16:colId xmlns:a16="http://schemas.microsoft.com/office/drawing/2014/main" val="1637338969"/>
                    </a:ext>
                  </a:extLst>
                </a:gridCol>
              </a:tblGrid>
              <a:tr h="751617">
                <a:tc>
                  <a:txBody>
                    <a:bodyPr/>
                    <a:lstStyle/>
                    <a:p>
                      <a:pPr algn="l" fontAlgn="b"/>
                      <a:endParaRPr lang="en-US" sz="1200" b="0" i="0" u="none" strike="noStrike" dirty="0">
                        <a:solidFill>
                          <a:srgbClr val="2F75B5"/>
                        </a:solidFill>
                        <a:effectLst/>
                        <a:latin typeface="Century Gothic" panose="020B0502020202020204" pitchFamily="34" charset="0"/>
                      </a:endParaRPr>
                    </a:p>
                  </a:txBody>
                  <a:tcPr marL="85725" marR="9525" marT="9525" marB="0" anchor="b">
                    <a:lnL w="12700" cmpd="sng">
                      <a:noFill/>
                    </a:lnL>
                    <a:lnR w="12700" cmpd="sng">
                      <a:noFill/>
                    </a:lnR>
                    <a:lnT w="12700" cmpd="sng">
                      <a:noFill/>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u="none" strike="noStrike" dirty="0">
                          <a:effectLst/>
                          <a:latin typeface="Century Gothic" panose="020B0502020202020204" pitchFamily="34" charset="0"/>
                        </a:rPr>
                        <a:t>Action Step Descriptions</a:t>
                      </a:r>
                      <a:endParaRPr lang="en-US" sz="1400" b="0" i="0" u="none" strike="noStrike" dirty="0">
                        <a:solidFill>
                          <a:srgbClr val="2F75B5"/>
                        </a:solidFill>
                        <a:effectLst/>
                        <a:latin typeface="Century Gothic" panose="020B0502020202020204" pitchFamily="34" charset="0"/>
                      </a:endParaRPr>
                    </a:p>
                  </a:txBody>
                  <a:tcPr marL="85725" marR="9525" marT="9525" marB="0" anchor="b">
                    <a:lnL w="12700" cmpd="sng">
                      <a:noFill/>
                    </a:lnL>
                    <a:lnR w="12700" cmpd="sng">
                      <a:noFill/>
                    </a:lnR>
                    <a:lnT w="12700" cmpd="sng">
                      <a:noFill/>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u="none" strike="noStrike" dirty="0">
                          <a:effectLst/>
                          <a:latin typeface="Century Gothic" panose="020B0502020202020204" pitchFamily="34" charset="0"/>
                        </a:rPr>
                        <a:t>Party / Dept Responsible</a:t>
                      </a:r>
                      <a:endParaRPr lang="en-US" sz="1400" b="0" i="0" u="none" strike="noStrike" dirty="0">
                        <a:solidFill>
                          <a:srgbClr val="2F75B5"/>
                        </a:solidFill>
                        <a:effectLst/>
                        <a:latin typeface="Century Gothic" panose="020B0502020202020204" pitchFamily="34" charset="0"/>
                      </a:endParaRPr>
                    </a:p>
                  </a:txBody>
                  <a:tcPr marL="85725" marR="9525" marT="9525" marB="0" anchor="b">
                    <a:lnL w="12700" cmpd="sng">
                      <a:noFill/>
                    </a:lnL>
                    <a:lnR w="12700" cmpd="sng">
                      <a:noFill/>
                    </a:lnR>
                    <a:lnT w="12700" cmpd="sng">
                      <a:noFill/>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u="none" strike="noStrike" dirty="0">
                          <a:effectLst/>
                          <a:latin typeface="Century Gothic" panose="020B0502020202020204" pitchFamily="34" charset="0"/>
                        </a:rPr>
                        <a:t>Start Date</a:t>
                      </a:r>
                      <a:endParaRPr lang="en-US" sz="1400" b="0" i="0" u="none" strike="noStrike" dirty="0">
                        <a:solidFill>
                          <a:srgbClr val="2F75B5"/>
                        </a:solidFill>
                        <a:effectLst/>
                        <a:latin typeface="Century Gothic" panose="020B0502020202020204" pitchFamily="34" charset="0"/>
                      </a:endParaRPr>
                    </a:p>
                  </a:txBody>
                  <a:tcPr marL="85725" marR="9525" marT="9525" marB="0" anchor="b">
                    <a:lnL w="12700" cmpd="sng">
                      <a:noFill/>
                    </a:lnL>
                    <a:lnR w="12700" cmpd="sng">
                      <a:noFill/>
                    </a:lnR>
                    <a:lnT w="12700" cmpd="sng">
                      <a:noFill/>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400" u="none" strike="noStrike" dirty="0">
                          <a:effectLst/>
                          <a:latin typeface="Century Gothic" panose="020B0502020202020204" pitchFamily="34" charset="0"/>
                        </a:rPr>
                        <a:t>Date Due</a:t>
                      </a:r>
                      <a:endParaRPr lang="en-US" sz="1400" b="0" i="0" u="none" strike="noStrike" dirty="0">
                        <a:solidFill>
                          <a:srgbClr val="2F75B5"/>
                        </a:solidFill>
                        <a:effectLst/>
                        <a:latin typeface="Century Gothic" panose="020B0502020202020204" pitchFamily="34" charset="0"/>
                      </a:endParaRPr>
                    </a:p>
                  </a:txBody>
                  <a:tcPr marL="85725" marR="9525" marT="9525" marB="0" anchor="b">
                    <a:lnL w="12700" cmpd="sng">
                      <a:noFill/>
                    </a:lnL>
                    <a:lnR w="12700" cmpd="sng">
                      <a:noFill/>
                    </a:lnR>
                    <a:lnT w="12700" cmpd="sng">
                      <a:noFill/>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55439816"/>
                  </a:ext>
                </a:extLst>
              </a:tr>
              <a:tr h="618978">
                <a:tc rowSpan="3">
                  <a:txBody>
                    <a:bodyPr/>
                    <a:lstStyle/>
                    <a:p>
                      <a:pPr algn="l" fontAlgn="ctr"/>
                      <a:r>
                        <a:rPr lang="en-US" sz="1000" u="none" strike="noStrike" dirty="0">
                          <a:effectLst/>
                          <a:latin typeface="Century Gothic" panose="020B0502020202020204" pitchFamily="34" charset="0"/>
                        </a:rPr>
                        <a:t>Write your goal statement here.</a:t>
                      </a:r>
                      <a:endParaRPr lang="en-US" sz="1000" b="0" i="0" u="none" strike="noStrike" dirty="0">
                        <a:solidFill>
                          <a:srgbClr val="404040"/>
                        </a:solidFill>
                        <a:effectLst/>
                        <a:latin typeface="Century Gothic" panose="020B0502020202020204" pitchFamily="34" charset="0"/>
                      </a:endParaRPr>
                    </a:p>
                  </a:txBody>
                  <a:tcPr marL="85725" marR="9525" marT="9525" marB="0" anchor="ctr">
                    <a:lnL w="381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404040"/>
                        </a:solidFill>
                        <a:effectLst/>
                        <a:latin typeface="Century Gothic" panose="020B0502020202020204" pitchFamily="34" charset="0"/>
                      </a:endParaRPr>
                    </a:p>
                  </a:txBody>
                  <a:tcPr marL="857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404040"/>
                        </a:solidFill>
                        <a:effectLst/>
                        <a:latin typeface="Century Gothic" panose="020B0502020202020204" pitchFamily="34" charset="0"/>
                      </a:endParaRPr>
                    </a:p>
                  </a:txBody>
                  <a:tcPr marL="857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404040"/>
                        </a:solidFill>
                        <a:effectLst/>
                        <a:latin typeface="Century Gothic" panose="020B0502020202020204" pitchFamily="34" charset="0"/>
                      </a:endParaRPr>
                    </a:p>
                  </a:txBody>
                  <a:tcPr marL="857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404040"/>
                        </a:solidFill>
                        <a:effectLst/>
                        <a:latin typeface="Century Gothic" panose="020B0502020202020204" pitchFamily="34" charset="0"/>
                      </a:endParaRPr>
                    </a:p>
                  </a:txBody>
                  <a:tcPr marL="857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2608877043"/>
                  </a:ext>
                </a:extLst>
              </a:tr>
              <a:tr h="618978">
                <a:tc vMerge="1">
                  <a:txBody>
                    <a:bodyPr/>
                    <a:lstStyle/>
                    <a:p>
                      <a:endParaRPr lang="en-US"/>
                    </a:p>
                  </a:txBody>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404040"/>
                        </a:solidFill>
                        <a:effectLst/>
                        <a:latin typeface="Century Gothic" panose="020B0502020202020204" pitchFamily="34" charset="0"/>
                      </a:endParaRPr>
                    </a:p>
                  </a:txBody>
                  <a:tcPr marL="857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404040"/>
                        </a:solidFill>
                        <a:effectLst/>
                        <a:latin typeface="Century Gothic" panose="020B0502020202020204" pitchFamily="34" charset="0"/>
                      </a:endParaRPr>
                    </a:p>
                  </a:txBody>
                  <a:tcPr marL="857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404040"/>
                        </a:solidFill>
                        <a:effectLst/>
                        <a:latin typeface="Century Gothic" panose="020B0502020202020204" pitchFamily="34" charset="0"/>
                      </a:endParaRPr>
                    </a:p>
                  </a:txBody>
                  <a:tcPr marL="857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404040"/>
                        </a:solidFill>
                        <a:effectLst/>
                        <a:latin typeface="Century Gothic" panose="020B0502020202020204" pitchFamily="34" charset="0"/>
                      </a:endParaRPr>
                    </a:p>
                  </a:txBody>
                  <a:tcPr marL="857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232826251"/>
                  </a:ext>
                </a:extLst>
              </a:tr>
              <a:tr h="618978">
                <a:tc vMerge="1">
                  <a:txBody>
                    <a:bodyPr/>
                    <a:lstStyle/>
                    <a:p>
                      <a:endParaRPr lang="en-US"/>
                    </a:p>
                  </a:txBody>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404040"/>
                        </a:solidFill>
                        <a:effectLst/>
                        <a:latin typeface="Century Gothic" panose="020B0502020202020204" pitchFamily="34" charset="0"/>
                      </a:endParaRPr>
                    </a:p>
                  </a:txBody>
                  <a:tcPr marL="857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404040"/>
                        </a:solidFill>
                        <a:effectLst/>
                        <a:latin typeface="Century Gothic" panose="020B0502020202020204" pitchFamily="34" charset="0"/>
                      </a:endParaRPr>
                    </a:p>
                  </a:txBody>
                  <a:tcPr marL="857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404040"/>
                        </a:solidFill>
                        <a:effectLst/>
                        <a:latin typeface="Century Gothic" panose="020B0502020202020204" pitchFamily="34" charset="0"/>
                      </a:endParaRPr>
                    </a:p>
                  </a:txBody>
                  <a:tcPr marL="857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404040"/>
                        </a:solidFill>
                        <a:effectLst/>
                        <a:latin typeface="Century Gothic" panose="020B0502020202020204" pitchFamily="34" charset="0"/>
                      </a:endParaRPr>
                    </a:p>
                  </a:txBody>
                  <a:tcPr marL="857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1201351402"/>
                  </a:ext>
                </a:extLst>
              </a:tr>
              <a:tr h="618978">
                <a:tc rowSpan="4">
                  <a:txBody>
                    <a:bodyPr/>
                    <a:lstStyle/>
                    <a:p>
                      <a:pPr algn="l" fontAlgn="ctr"/>
                      <a:r>
                        <a:rPr lang="en-US" sz="1000" u="none" strike="noStrike" dirty="0">
                          <a:effectLst/>
                          <a:latin typeface="Century Gothic" panose="020B0502020202020204" pitchFamily="34" charset="0"/>
                        </a:rPr>
                        <a:t>List resources and desired outcomes.</a:t>
                      </a:r>
                      <a:endParaRPr lang="en-US" sz="1000" b="0" i="0" u="none" strike="noStrike" dirty="0">
                        <a:solidFill>
                          <a:srgbClr val="404040"/>
                        </a:solidFill>
                        <a:effectLst/>
                        <a:latin typeface="Century Gothic" panose="020B0502020202020204" pitchFamily="34" charset="0"/>
                      </a:endParaRPr>
                    </a:p>
                  </a:txBody>
                  <a:tcPr marL="85725" marR="9525" marT="9525" marB="0" anchor="ctr">
                    <a:lnL w="381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38100" cap="flat" cmpd="sng" algn="ctr">
                      <a:solidFill>
                        <a:schemeClr val="bg1">
                          <a:lumMod val="65000"/>
                        </a:schemeClr>
                      </a:solidFill>
                      <a:prstDash val="solid"/>
                      <a:round/>
                      <a:headEnd type="none" w="med" len="med"/>
                      <a:tailEnd type="none" w="med" len="med"/>
                    </a:lnB>
                    <a:solidFill>
                      <a:srgbClr val="D5DCE4"/>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404040"/>
                        </a:solidFill>
                        <a:effectLst/>
                        <a:latin typeface="Century Gothic" panose="020B0502020202020204" pitchFamily="34" charset="0"/>
                      </a:endParaRPr>
                    </a:p>
                  </a:txBody>
                  <a:tcPr marL="857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D5DCE4"/>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404040"/>
                        </a:solidFill>
                        <a:effectLst/>
                        <a:latin typeface="Century Gothic" panose="020B0502020202020204" pitchFamily="34" charset="0"/>
                      </a:endParaRPr>
                    </a:p>
                  </a:txBody>
                  <a:tcPr marL="857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D5DCE4"/>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404040"/>
                        </a:solidFill>
                        <a:effectLst/>
                        <a:latin typeface="Century Gothic" panose="020B0502020202020204" pitchFamily="34" charset="0"/>
                      </a:endParaRPr>
                    </a:p>
                  </a:txBody>
                  <a:tcPr marL="857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D5DCE4"/>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404040"/>
                        </a:solidFill>
                        <a:effectLst/>
                        <a:latin typeface="Century Gothic" panose="020B0502020202020204" pitchFamily="34" charset="0"/>
                      </a:endParaRPr>
                    </a:p>
                  </a:txBody>
                  <a:tcPr marL="857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D5DCE4"/>
                    </a:solidFill>
                  </a:tcPr>
                </a:tc>
                <a:extLst>
                  <a:ext uri="{0D108BD9-81ED-4DB2-BD59-A6C34878D82A}">
                    <a16:rowId xmlns:a16="http://schemas.microsoft.com/office/drawing/2014/main" val="2357456656"/>
                  </a:ext>
                </a:extLst>
              </a:tr>
              <a:tr h="618978">
                <a:tc vMerge="1">
                  <a:txBody>
                    <a:bodyPr/>
                    <a:lstStyle/>
                    <a:p>
                      <a:endParaRPr lang="en-US"/>
                    </a:p>
                  </a:txBody>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404040"/>
                        </a:solidFill>
                        <a:effectLst/>
                        <a:latin typeface="Century Gothic" panose="020B0502020202020204" pitchFamily="34" charset="0"/>
                      </a:endParaRPr>
                    </a:p>
                  </a:txBody>
                  <a:tcPr marL="857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404040"/>
                        </a:solidFill>
                        <a:effectLst/>
                        <a:latin typeface="Century Gothic" panose="020B0502020202020204" pitchFamily="34" charset="0"/>
                      </a:endParaRPr>
                    </a:p>
                  </a:txBody>
                  <a:tcPr marL="857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404040"/>
                        </a:solidFill>
                        <a:effectLst/>
                        <a:latin typeface="Century Gothic" panose="020B0502020202020204" pitchFamily="34" charset="0"/>
                      </a:endParaRPr>
                    </a:p>
                  </a:txBody>
                  <a:tcPr marL="857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l" fontAlgn="ctr"/>
                      <a:r>
                        <a:rPr lang="en-US" sz="1000" u="none" strike="noStrike">
                          <a:effectLst/>
                          <a:latin typeface="Century Gothic" panose="020B0502020202020204" pitchFamily="34" charset="0"/>
                        </a:rPr>
                        <a:t> </a:t>
                      </a:r>
                      <a:endParaRPr lang="en-US" sz="1000" b="0" i="0" u="none" strike="noStrike">
                        <a:solidFill>
                          <a:srgbClr val="404040"/>
                        </a:solidFill>
                        <a:effectLst/>
                        <a:latin typeface="Century Gothic" panose="020B0502020202020204" pitchFamily="34" charset="0"/>
                      </a:endParaRPr>
                    </a:p>
                  </a:txBody>
                  <a:tcPr marL="857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3268685368"/>
                  </a:ext>
                </a:extLst>
              </a:tr>
              <a:tr h="618978">
                <a:tc vMerge="1">
                  <a:txBody>
                    <a:bodyPr/>
                    <a:lstStyle/>
                    <a:p>
                      <a:endParaRPr lang="en-US"/>
                    </a:p>
                  </a:txBody>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404040"/>
                        </a:solidFill>
                        <a:effectLst/>
                        <a:latin typeface="Century Gothic" panose="020B0502020202020204" pitchFamily="34" charset="0"/>
                      </a:endParaRPr>
                    </a:p>
                  </a:txBody>
                  <a:tcPr marL="857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D5DCE4"/>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404040"/>
                        </a:solidFill>
                        <a:effectLst/>
                        <a:latin typeface="Century Gothic" panose="020B0502020202020204" pitchFamily="34" charset="0"/>
                      </a:endParaRPr>
                    </a:p>
                  </a:txBody>
                  <a:tcPr marL="857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D5DCE4"/>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404040"/>
                        </a:solidFill>
                        <a:effectLst/>
                        <a:latin typeface="Century Gothic" panose="020B0502020202020204" pitchFamily="34" charset="0"/>
                      </a:endParaRPr>
                    </a:p>
                  </a:txBody>
                  <a:tcPr marL="857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D5DCE4"/>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404040"/>
                        </a:solidFill>
                        <a:effectLst/>
                        <a:latin typeface="Century Gothic" panose="020B0502020202020204" pitchFamily="34" charset="0"/>
                      </a:endParaRPr>
                    </a:p>
                  </a:txBody>
                  <a:tcPr marL="857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D5DCE4"/>
                    </a:solidFill>
                  </a:tcPr>
                </a:tc>
                <a:extLst>
                  <a:ext uri="{0D108BD9-81ED-4DB2-BD59-A6C34878D82A}">
                    <a16:rowId xmlns:a16="http://schemas.microsoft.com/office/drawing/2014/main" val="471241439"/>
                  </a:ext>
                </a:extLst>
              </a:tr>
              <a:tr h="618978">
                <a:tc vMerge="1">
                  <a:txBody>
                    <a:bodyPr/>
                    <a:lstStyle/>
                    <a:p>
                      <a:endParaRPr lang="en-US"/>
                    </a:p>
                  </a:txBody>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404040"/>
                        </a:solidFill>
                        <a:effectLst/>
                        <a:latin typeface="Century Gothic" panose="020B0502020202020204" pitchFamily="34" charset="0"/>
                      </a:endParaRPr>
                    </a:p>
                  </a:txBody>
                  <a:tcPr marL="857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38100" cap="flat" cmpd="sng" algn="ctr">
                      <a:solidFill>
                        <a:schemeClr val="bg1">
                          <a:lumMod val="65000"/>
                        </a:schemeClr>
                      </a:solidFill>
                      <a:prstDash val="solid"/>
                      <a:round/>
                      <a:headEnd type="none" w="med" len="med"/>
                      <a:tailEnd type="none" w="med" len="med"/>
                    </a:lnB>
                    <a:no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404040"/>
                        </a:solidFill>
                        <a:effectLst/>
                        <a:latin typeface="Century Gothic" panose="020B0502020202020204" pitchFamily="34" charset="0"/>
                      </a:endParaRPr>
                    </a:p>
                  </a:txBody>
                  <a:tcPr marL="857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38100" cap="flat" cmpd="sng" algn="ctr">
                      <a:solidFill>
                        <a:schemeClr val="bg1">
                          <a:lumMod val="65000"/>
                        </a:schemeClr>
                      </a:solidFill>
                      <a:prstDash val="solid"/>
                      <a:round/>
                      <a:headEnd type="none" w="med" len="med"/>
                      <a:tailEnd type="none" w="med" len="med"/>
                    </a:lnB>
                    <a:no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404040"/>
                        </a:solidFill>
                        <a:effectLst/>
                        <a:latin typeface="Century Gothic" panose="020B0502020202020204" pitchFamily="34" charset="0"/>
                      </a:endParaRPr>
                    </a:p>
                  </a:txBody>
                  <a:tcPr marL="857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38100" cap="flat" cmpd="sng" algn="ctr">
                      <a:solidFill>
                        <a:schemeClr val="bg1">
                          <a:lumMod val="65000"/>
                        </a:schemeClr>
                      </a:solidFill>
                      <a:prstDash val="solid"/>
                      <a:round/>
                      <a:headEnd type="none" w="med" len="med"/>
                      <a:tailEnd type="none" w="med" len="med"/>
                    </a:lnB>
                    <a:no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404040"/>
                        </a:solidFill>
                        <a:effectLst/>
                        <a:latin typeface="Century Gothic" panose="020B0502020202020204" pitchFamily="34" charset="0"/>
                      </a:endParaRPr>
                    </a:p>
                  </a:txBody>
                  <a:tcPr marL="85725" marR="9525" marT="9525"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3810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1590482242"/>
                  </a:ext>
                </a:extLst>
              </a:tr>
            </a:tbl>
          </a:graphicData>
        </a:graphic>
      </p:graphicFrame>
      <p:sp>
        <p:nvSpPr>
          <p:cNvPr id="4" name="Rectangle 7">
            <a:extLst>
              <a:ext uri="{FF2B5EF4-FFF2-40B4-BE49-F238E27FC236}">
                <a16:creationId xmlns:a16="http://schemas.microsoft.com/office/drawing/2014/main" id="{024F914F-0D1F-5088-938D-00749AF30690}"/>
              </a:ext>
            </a:extLst>
          </p:cNvPr>
          <p:cNvSpPr/>
          <p:nvPr/>
        </p:nvSpPr>
        <p:spPr>
          <a:xfrm>
            <a:off x="0" y="6497102"/>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solidFill>
            <a:srgbClr val="D5DC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5" name="TextBox 4">
            <a:extLst>
              <a:ext uri="{FF2B5EF4-FFF2-40B4-BE49-F238E27FC236}">
                <a16:creationId xmlns:a16="http://schemas.microsoft.com/office/drawing/2014/main" id="{A9E3AD59-FD44-55CE-7852-7F18130BC4EE}"/>
              </a:ext>
            </a:extLst>
          </p:cNvPr>
          <p:cNvSpPr txBox="1"/>
          <p:nvPr/>
        </p:nvSpPr>
        <p:spPr>
          <a:xfrm>
            <a:off x="9745883" y="6465334"/>
            <a:ext cx="1898371" cy="461665"/>
          </a:xfrm>
          <a:prstGeom prst="rect">
            <a:avLst/>
          </a:prstGeom>
          <a:noFill/>
        </p:spPr>
        <p:txBody>
          <a:bodyPr wrap="square" rtlCol="0">
            <a:spAutoFit/>
          </a:bodyPr>
          <a:lstStyle/>
          <a:p>
            <a:pPr algn="r"/>
            <a:r>
              <a:rPr lang="en-US" sz="2400" dirty="0">
                <a:solidFill>
                  <a:schemeClr val="accent1">
                    <a:lumMod val="75000"/>
                  </a:schemeClr>
                </a:solidFill>
                <a:latin typeface="Century Gothic" panose="020B0502020202020204" pitchFamily="34" charset="0"/>
                <a:ea typeface="Arial" charset="0"/>
                <a:cs typeface="Arial" charset="0"/>
              </a:rPr>
              <a:t>Goal 3</a:t>
            </a:r>
          </a:p>
        </p:txBody>
      </p:sp>
      <p:sp>
        <p:nvSpPr>
          <p:cNvPr id="6" name="Parallelogram 5">
            <a:extLst>
              <a:ext uri="{FF2B5EF4-FFF2-40B4-BE49-F238E27FC236}">
                <a16:creationId xmlns:a16="http://schemas.microsoft.com/office/drawing/2014/main" id="{3327151A-B7BB-321B-9017-9C7B5C642832}"/>
              </a:ext>
            </a:extLst>
          </p:cNvPr>
          <p:cNvSpPr/>
          <p:nvPr/>
        </p:nvSpPr>
        <p:spPr>
          <a:xfrm>
            <a:off x="11793977" y="6502516"/>
            <a:ext cx="397211" cy="384048"/>
          </a:xfrm>
          <a:prstGeom prst="parallelogram">
            <a:avLst>
              <a:gd name="adj" fmla="val 65219"/>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81F7492A-7121-C091-4254-8EBE1ED7CE72}"/>
              </a:ext>
            </a:extLst>
          </p:cNvPr>
          <p:cNvSpPr txBox="1"/>
          <p:nvPr/>
        </p:nvSpPr>
        <p:spPr>
          <a:xfrm>
            <a:off x="4939273" y="6550626"/>
            <a:ext cx="2313454" cy="276999"/>
          </a:xfrm>
          <a:prstGeom prst="rect">
            <a:avLst/>
          </a:prstGeom>
          <a:noFill/>
        </p:spPr>
        <p:txBody>
          <a:bodyPr wrap="none" rtlCol="0">
            <a:spAutoFit/>
          </a:bodyPr>
          <a:lstStyle/>
          <a:p>
            <a:r>
              <a:rPr lang="en-US" sz="1200" i="1" dirty="0">
                <a:solidFill>
                  <a:srgbClr val="001033"/>
                </a:solidFill>
                <a:latin typeface="Century Gothic" panose="020B0502020202020204" pitchFamily="34" charset="0"/>
              </a:rPr>
              <a:t>Provided by Smartsheet, Inc.</a:t>
            </a:r>
          </a:p>
        </p:txBody>
      </p:sp>
    </p:spTree>
    <p:extLst>
      <p:ext uri="{BB962C8B-B14F-4D97-AF65-F5344CB8AC3E}">
        <p14:creationId xmlns:p14="http://schemas.microsoft.com/office/powerpoint/2010/main" val="1764514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lin ang="5400000" scaled="1"/>
          <a:tileRect/>
        </a:gra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owerPoint-Social-Media-Marketing-Plan-Template_PowerPoint" id="{91C4BBA7-67E2-F94B-8599-1F52A892F607}" vid="{8137798D-D864-4044-B1B7-464A6E46CF8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IC-PowerPoint-Social-Media-Marketing-Plan-Template_PowerPoint</Template>
  <TotalTime>64</TotalTime>
  <Words>283</Words>
  <Application>Microsoft Macintosh PowerPoint</Application>
  <PresentationFormat>Widescreen</PresentationFormat>
  <Paragraphs>114</Paragraphs>
  <Slides>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Bess</dc:creator>
  <cp:lastModifiedBy>Brittany Johnston</cp:lastModifiedBy>
  <cp:revision>3</cp:revision>
  <cp:lastPrinted>2020-08-31T22:23:58Z</cp:lastPrinted>
  <dcterms:created xsi:type="dcterms:W3CDTF">2023-02-14T02:04:16Z</dcterms:created>
  <dcterms:modified xsi:type="dcterms:W3CDTF">2025-07-20T01:17:25Z</dcterms:modified>
</cp:coreProperties>
</file>