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8" r:id="rId2"/>
    <p:sldId id="309" r:id="rId3"/>
    <p:sldId id="316" r:id="rId4"/>
    <p:sldId id="327" r:id="rId5"/>
    <p:sldId id="328" r:id="rId6"/>
    <p:sldId id="329" r:id="rId7"/>
    <p:sldId id="330" r:id="rId8"/>
    <p:sldId id="331" r:id="rId9"/>
    <p:sldId id="332" r:id="rId10"/>
    <p:sldId id="333" r:id="rId11"/>
    <p:sldId id="334" r:id="rId12"/>
    <p:sldId id="335" r:id="rId13"/>
    <p:sldId id="336" r:id="rId14"/>
    <p:sldId id="320" r:id="rId15"/>
    <p:sldId id="29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E3EAF6"/>
    <a:srgbClr val="5B7191"/>
    <a:srgbClr val="CDD5DD"/>
    <a:srgbClr val="74859B"/>
    <a:srgbClr val="C4D2E7"/>
    <a:srgbClr val="F0A622"/>
    <a:srgbClr val="5E913E"/>
    <a:srgbClr val="CE1D02"/>
    <a:srgbClr val="4DAC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7" d="100"/>
          <a:sy n="157" d="100"/>
        </p:scale>
        <p:origin x="260"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5" Type="http://schemas.openxmlformats.org/officeDocument/2006/relationships/slide" Target="slides/slide1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9/24/2019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056812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641472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30770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134163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14</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15</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6543225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24660750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719937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233025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3669040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16983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9/24/2019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lr3mR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STRATEGIC PLANNING</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564789"/>
            <a:ext cx="11221474" cy="1015663"/>
          </a:xfrm>
          <a:prstGeom prst="rect">
            <a:avLst/>
          </a:prstGeom>
          <a:noFill/>
        </p:spPr>
        <p:txBody>
          <a:bodyPr wrap="square" rtlCol="0">
            <a:spAutoFit/>
          </a:bodyPr>
          <a:lstStyle/>
          <a:p>
            <a:r>
              <a:rPr lang="en-US" sz="6000" dirty="0">
                <a:latin typeface="Century Gothic" panose="020B0502020202020204" pitchFamily="34" charset="0"/>
              </a:rPr>
              <a:t>STRATEGIC PLANNING</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015663"/>
          </a:xfrm>
          <a:prstGeom prst="rect">
            <a:avLst/>
          </a:prstGeom>
          <a:noFill/>
        </p:spPr>
        <p:txBody>
          <a:bodyPr wrap="square" rtlCol="0">
            <a:spAutoFit/>
          </a:bodyPr>
          <a:lstStyle/>
          <a:p>
            <a:r>
              <a:rPr lang="en-US" sz="2000" dirty="0">
                <a:latin typeface="Century Gothic" panose="020B0502020202020204" pitchFamily="34" charset="0"/>
              </a:rPr>
              <a:t>COMPLETED BY:  [ NAME ]</a:t>
            </a:r>
          </a:p>
          <a:p>
            <a:endParaRPr lang="en-US" sz="2000" dirty="0">
              <a:latin typeface="Century Gothic" panose="020B0502020202020204" pitchFamily="34" charset="0"/>
            </a:endParaRPr>
          </a:p>
          <a:p>
            <a:r>
              <a:rPr lang="en-US" sz="2000" dirty="0">
                <a:latin typeface="Century Gothic" panose="020B0502020202020204" pitchFamily="34" charset="0"/>
              </a:rPr>
              <a:t>DATE COMPLETED:   [ DATE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6617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913827"/>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590220664"/>
              </p:ext>
            </p:extLst>
          </p:nvPr>
        </p:nvGraphicFramePr>
        <p:xfrm>
          <a:off x="457200" y="401444"/>
          <a:ext cx="11285034" cy="5486397"/>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492624">
                  <a:extLst>
                    <a:ext uri="{9D8B030D-6E8A-4147-A177-3AD203B41FA5}">
                      <a16:colId xmlns:a16="http://schemas.microsoft.com/office/drawing/2014/main" val="4136967170"/>
                    </a:ext>
                  </a:extLst>
                </a:gridCol>
                <a:gridCol w="9792410">
                  <a:extLst>
                    <a:ext uri="{9D8B030D-6E8A-4147-A177-3AD203B41FA5}">
                      <a16:colId xmlns:a16="http://schemas.microsoft.com/office/drawing/2014/main" val="4155828514"/>
                    </a:ext>
                  </a:extLst>
                </a:gridCol>
              </a:tblGrid>
              <a:tr h="783771">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REVENUE SOURCES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FINANCIAL PROJECTIONS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 FORMA FINANCIAL STATEMENTS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MONTHLY CASH FLOW BUDGET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CRITICAL RATIOS / FINANCIAL STATEMENT ANALYSIS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602174549"/>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BUDGET VARIANCE ANALYSIS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258129589"/>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FINANCIAL REVIEWS </a:t>
                      </a:r>
                      <a:b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&amp; AUDITS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37414589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FINANCIAL PLAN</a:t>
            </a:r>
          </a:p>
        </p:txBody>
      </p:sp>
    </p:spTree>
    <p:extLst>
      <p:ext uri="{BB962C8B-B14F-4D97-AF65-F5344CB8AC3E}">
        <p14:creationId xmlns:p14="http://schemas.microsoft.com/office/powerpoint/2010/main" val="4339899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4025046965"/>
              </p:ext>
            </p:extLst>
          </p:nvPr>
        </p:nvGraphicFramePr>
        <p:xfrm>
          <a:off x="457200" y="401444"/>
          <a:ext cx="11285034" cy="5486397"/>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492624">
                  <a:extLst>
                    <a:ext uri="{9D8B030D-6E8A-4147-A177-3AD203B41FA5}">
                      <a16:colId xmlns:a16="http://schemas.microsoft.com/office/drawing/2014/main" val="4136967170"/>
                    </a:ext>
                  </a:extLst>
                </a:gridCol>
                <a:gridCol w="9792410">
                  <a:extLst>
                    <a:ext uri="{9D8B030D-6E8A-4147-A177-3AD203B41FA5}">
                      <a16:colId xmlns:a16="http://schemas.microsoft.com/office/drawing/2014/main" val="4155828514"/>
                    </a:ext>
                  </a:extLst>
                </a:gridCol>
              </a:tblGrid>
              <a:tr h="783771">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TRACKING SYSTEMS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CAMPAIGN BREAK-EVEN ANALYSIS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CLIENT SURVEYS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ASSOCIATE / ADVISORY </a:t>
                      </a:r>
                      <a:b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BOARD INPUT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SHARE ANALYSIS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602174549"/>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SURVEY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258129589"/>
                  </a:ext>
                </a:extLst>
              </a:tr>
              <a:tr h="78377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OTHER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37414589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OVERALL ASSESSMENT AND REVIEW</a:t>
            </a:r>
          </a:p>
        </p:txBody>
      </p:sp>
    </p:spTree>
    <p:extLst>
      <p:ext uri="{BB962C8B-B14F-4D97-AF65-F5344CB8AC3E}">
        <p14:creationId xmlns:p14="http://schemas.microsoft.com/office/powerpoint/2010/main" val="1202400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727035766"/>
              </p:ext>
            </p:extLst>
          </p:nvPr>
        </p:nvGraphicFramePr>
        <p:xfrm>
          <a:off x="457200" y="401444"/>
          <a:ext cx="11285034" cy="5486400"/>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492624">
                  <a:extLst>
                    <a:ext uri="{9D8B030D-6E8A-4147-A177-3AD203B41FA5}">
                      <a16:colId xmlns:a16="http://schemas.microsoft.com/office/drawing/2014/main" val="4136967170"/>
                    </a:ext>
                  </a:extLst>
                </a:gridCol>
                <a:gridCol w="9792410">
                  <a:extLst>
                    <a:ext uri="{9D8B030D-6E8A-4147-A177-3AD203B41FA5}">
                      <a16:colId xmlns:a16="http://schemas.microsoft.com/office/drawing/2014/main" val="4155828514"/>
                    </a:ext>
                  </a:extLst>
                </a:gridCol>
              </a:tblGrid>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REVENUE SHORTFALL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NEGATIVE LEGISLATION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ECONOMIC CLIMATE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COMPETITION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TECHNOLOGY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602174549"/>
                  </a:ext>
                </a:extLst>
              </a:tr>
              <a:tr h="9144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ADVERSE PUBLIC IMAGE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258129589"/>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FACTORS </a:t>
            </a:r>
            <a:r>
              <a:rPr lang="en-US" dirty="0">
                <a:solidFill>
                  <a:schemeClr val="bg1"/>
                </a:solidFill>
                <a:latin typeface="Century Gothic" panose="020B0502020202020204" pitchFamily="34" charset="0"/>
                <a:ea typeface="Arial" charset="0"/>
                <a:cs typeface="Arial" charset="0"/>
              </a:rPr>
              <a:t>(see SWOT) </a:t>
            </a:r>
            <a:r>
              <a:rPr lang="en-US" b="1" dirty="0">
                <a:solidFill>
                  <a:schemeClr val="bg1"/>
                </a:solidFill>
                <a:latin typeface="Century Gothic" panose="020B0502020202020204" pitchFamily="34" charset="0"/>
                <a:ea typeface="Arial" charset="0"/>
                <a:cs typeface="Arial" charset="0"/>
              </a:rPr>
              <a:t>&amp; CONTINGENCIES</a:t>
            </a:r>
          </a:p>
        </p:txBody>
      </p:sp>
    </p:spTree>
    <p:extLst>
      <p:ext uri="{BB962C8B-B14F-4D97-AF65-F5344CB8AC3E}">
        <p14:creationId xmlns:p14="http://schemas.microsoft.com/office/powerpoint/2010/main" val="172523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933501600"/>
              </p:ext>
            </p:extLst>
          </p:nvPr>
        </p:nvGraphicFramePr>
        <p:xfrm>
          <a:off x="457200" y="401444"/>
          <a:ext cx="11285034" cy="546409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344706">
                  <a:extLst>
                    <a:ext uri="{9D8B030D-6E8A-4147-A177-3AD203B41FA5}">
                      <a16:colId xmlns:a16="http://schemas.microsoft.com/office/drawing/2014/main" val="4136967170"/>
                    </a:ext>
                  </a:extLst>
                </a:gridCol>
                <a:gridCol w="9940328">
                  <a:extLst>
                    <a:ext uri="{9D8B030D-6E8A-4147-A177-3AD203B41FA5}">
                      <a16:colId xmlns:a16="http://schemas.microsoft.com/office/drawing/2014/main" val="4155828514"/>
                    </a:ext>
                  </a:extLst>
                </a:gridCol>
              </a:tblGrid>
              <a:tr h="1366024">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RESEARCH STUDY: </a:t>
                      </a:r>
                    </a:p>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CLIENTS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1366024">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RESEARCH STUDY: COMPETITION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1366025">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RESEARCH STUDY: ENVIRONMENT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1366025">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KEY INFO SOURCES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APPENDICES</a:t>
            </a:r>
          </a:p>
        </p:txBody>
      </p:sp>
    </p:spTree>
    <p:extLst>
      <p:ext uri="{BB962C8B-B14F-4D97-AF65-F5344CB8AC3E}">
        <p14:creationId xmlns:p14="http://schemas.microsoft.com/office/powerpoint/2010/main" val="2011823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1D5270F0-3FE0-9045-A861-1E7D1F6DA3B2}"/>
              </a:ext>
            </a:extLst>
          </p:cNvPr>
          <p:cNvGraphicFramePr>
            <a:graphicFrameLocks noGrp="1"/>
          </p:cNvGraphicFramePr>
          <p:nvPr>
            <p:extLst>
              <p:ext uri="{D42A27DB-BD31-4B8C-83A1-F6EECF244321}">
                <p14:modId xmlns:p14="http://schemas.microsoft.com/office/powerpoint/2010/main" val="4155423712"/>
              </p:ext>
            </p:extLst>
          </p:nvPr>
        </p:nvGraphicFramePr>
        <p:xfrm>
          <a:off x="546234" y="1456680"/>
          <a:ext cx="11036166" cy="394464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1036166">
                  <a:extLst>
                    <a:ext uri="{9D8B030D-6E8A-4147-A177-3AD203B41FA5}">
                      <a16:colId xmlns:a16="http://schemas.microsoft.com/office/drawing/2014/main" val="185754983"/>
                    </a:ext>
                  </a:extLst>
                </a:gridCol>
              </a:tblGrid>
              <a:tr h="3944640">
                <a:tc>
                  <a:txBody>
                    <a:bodyPr/>
                    <a:lstStyle/>
                    <a:p>
                      <a:pPr algn="l" fontAlgn="ctr"/>
                      <a:endParaRPr lang="en-US" sz="2400" b="0" i="0" u="none" strike="noStrike" dirty="0">
                        <a:solidFill>
                          <a:schemeClr val="tx1"/>
                        </a:solidFill>
                        <a:effectLst/>
                        <a:latin typeface="Century Gothic" panose="020B0502020202020204" pitchFamily="34" charset="0"/>
                      </a:endParaRPr>
                    </a:p>
                  </a:txBody>
                  <a:tcPr marL="45720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STRATEGIC PLAN | COMMENTS</a:t>
            </a:r>
          </a:p>
        </p:txBody>
      </p:sp>
      <p:sp>
        <p:nvSpPr>
          <p:cNvPr id="6" name="TextBox 5">
            <a:extLst>
              <a:ext uri="{FF2B5EF4-FFF2-40B4-BE49-F238E27FC236}">
                <a16:creationId xmlns:a16="http://schemas.microsoft.com/office/drawing/2014/main" id="{159730D4-BB1C-E14F-872F-2C72DC2B267E}"/>
              </a:ext>
            </a:extLst>
          </p:cNvPr>
          <p:cNvSpPr txBox="1"/>
          <p:nvPr/>
        </p:nvSpPr>
        <p:spPr>
          <a:xfrm>
            <a:off x="499109" y="444500"/>
            <a:ext cx="7375927" cy="461665"/>
          </a:xfrm>
          <a:prstGeom prst="rect">
            <a:avLst/>
          </a:prstGeom>
          <a:noFill/>
        </p:spPr>
        <p:txBody>
          <a:bodyPr wrap="square" rtlCol="0">
            <a:spAutoFit/>
          </a:bodyPr>
          <a:lstStyle/>
          <a:p>
            <a:r>
              <a:rPr lang="en-US" sz="2400" b="1" dirty="0">
                <a:latin typeface="Century Gothic" panose="020B0502020202020204" pitchFamily="34" charset="0"/>
              </a:rPr>
              <a:t>COMMENTS</a:t>
            </a:r>
          </a:p>
        </p:txBody>
      </p:sp>
    </p:spTree>
    <p:extLst>
      <p:ext uri="{BB962C8B-B14F-4D97-AF65-F5344CB8AC3E}">
        <p14:creationId xmlns:p14="http://schemas.microsoft.com/office/powerpoint/2010/main" val="1036723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573916385"/>
              </p:ext>
            </p:extLst>
          </p:nvPr>
        </p:nvGraphicFramePr>
        <p:xfrm>
          <a:off x="328246" y="228600"/>
          <a:ext cx="11578003"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549811">
                  <a:extLst>
                    <a:ext uri="{9D8B030D-6E8A-4147-A177-3AD203B41FA5}">
                      <a16:colId xmlns:a16="http://schemas.microsoft.com/office/drawing/2014/main" val="2448353432"/>
                    </a:ext>
                  </a:extLst>
                </a:gridCol>
                <a:gridCol w="10028192">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1171575" y="6477000"/>
            <a:ext cx="10893466"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STRATEGIC PLANNING|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037348" y="539391"/>
            <a:ext cx="8363952" cy="4861074"/>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1900" dirty="0">
                <a:latin typeface="Century Gothic" panose="020B0502020202020204" pitchFamily="34" charset="0"/>
              </a:rPr>
              <a:t>Executive Summary</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Your Company</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Product / Service Development</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Marketing Plan</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Market Research</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Measurable Marketing Goals</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Situational Analysis (SWOT)</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Financial Plan</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Overall Assessment &amp; Review</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Risk Factors (See SWOT) &amp; Contingencies</a:t>
            </a:r>
          </a:p>
          <a:p>
            <a:pPr marL="342900" indent="-342900">
              <a:lnSpc>
                <a:spcPct val="150000"/>
              </a:lnSpc>
              <a:buFont typeface="Arial" panose="020B0604020202020204" pitchFamily="34" charset="0"/>
              <a:buChar char="•"/>
            </a:pPr>
            <a:r>
              <a:rPr lang="en-US" sz="1900" dirty="0">
                <a:latin typeface="Century Gothic" panose="020B0502020202020204" pitchFamily="34" charset="0"/>
              </a:rPr>
              <a:t>Appendices</a:t>
            </a: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872061772"/>
              </p:ext>
            </p:extLst>
          </p:nvPr>
        </p:nvGraphicFramePr>
        <p:xfrm>
          <a:off x="733668" y="1107830"/>
          <a:ext cx="10687539" cy="4255477"/>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059963">
                  <a:extLst>
                    <a:ext uri="{9D8B030D-6E8A-4147-A177-3AD203B41FA5}">
                      <a16:colId xmlns:a16="http://schemas.microsoft.com/office/drawing/2014/main" val="4136967170"/>
                    </a:ext>
                  </a:extLst>
                </a:gridCol>
                <a:gridCol w="9627576">
                  <a:extLst>
                    <a:ext uri="{9D8B030D-6E8A-4147-A177-3AD203B41FA5}">
                      <a16:colId xmlns:a16="http://schemas.microsoft.com/office/drawing/2014/main" val="4155828514"/>
                    </a:ext>
                  </a:extLst>
                </a:gridCol>
              </a:tblGrid>
              <a:tr h="4255477">
                <a:tc>
                  <a:txBody>
                    <a:bodyPr/>
                    <a:lstStyle/>
                    <a:p>
                      <a:pPr algn="l" fontAlgn="ctr"/>
                      <a:r>
                        <a:rPr lang="en-US" sz="1200" b="1" i="0" u="none" strike="noStrike" dirty="0">
                          <a:solidFill>
                            <a:srgbClr val="000000"/>
                          </a:solidFill>
                          <a:effectLst/>
                          <a:latin typeface="Century Gothic" panose="020B0502020202020204" pitchFamily="34" charset="0"/>
                        </a:rPr>
                        <a:t>CONCISE </a:t>
                      </a:r>
                    </a:p>
                    <a:p>
                      <a:pPr algn="l" fontAlgn="ctr"/>
                      <a:r>
                        <a:rPr lang="en-US" sz="1200" b="1" i="0" u="none" strike="noStrike" dirty="0">
                          <a:solidFill>
                            <a:srgbClr val="000000"/>
                          </a:solidFill>
                          <a:effectLst/>
                          <a:latin typeface="Century Gothic" panose="020B0502020202020204" pitchFamily="34" charset="0"/>
                        </a:rPr>
                        <a:t>OVERVIEW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EXECUTIVE SUMMARY</a:t>
            </a: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3357150969"/>
              </p:ext>
            </p:extLst>
          </p:nvPr>
        </p:nvGraphicFramePr>
        <p:xfrm>
          <a:off x="434898" y="401444"/>
          <a:ext cx="11285034" cy="546409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332975">
                  <a:extLst>
                    <a:ext uri="{9D8B030D-6E8A-4147-A177-3AD203B41FA5}">
                      <a16:colId xmlns:a16="http://schemas.microsoft.com/office/drawing/2014/main" val="4136967170"/>
                    </a:ext>
                  </a:extLst>
                </a:gridCol>
                <a:gridCol w="9952059">
                  <a:extLst>
                    <a:ext uri="{9D8B030D-6E8A-4147-A177-3AD203B41FA5}">
                      <a16:colId xmlns:a16="http://schemas.microsoft.com/office/drawing/2014/main" val="4155828514"/>
                    </a:ext>
                  </a:extLst>
                </a:gridCol>
              </a:tblGrid>
              <a:tr h="1366024">
                <a:tc>
                  <a:txBody>
                    <a:bodyPr/>
                    <a:lstStyle/>
                    <a:p>
                      <a:pPr algn="l" fontAlgn="ctr"/>
                      <a:r>
                        <a:rPr lang="en-US" sz="1200" b="1" i="0" u="none" strike="noStrike" dirty="0">
                          <a:solidFill>
                            <a:srgbClr val="000000"/>
                          </a:solidFill>
                          <a:effectLst/>
                          <a:latin typeface="Century Gothic" panose="020B0502020202020204" pitchFamily="34" charset="0"/>
                        </a:rPr>
                        <a:t>MISSION STATEMENT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1366025">
                <a:tc>
                  <a:txBody>
                    <a:bodyPr/>
                    <a:lstStyle/>
                    <a:p>
                      <a:pPr algn="l" fontAlgn="ctr"/>
                      <a:r>
                        <a:rPr lang="en-US" sz="1200" b="1" i="0" u="none" strike="noStrike" dirty="0">
                          <a:solidFill>
                            <a:srgbClr val="000000"/>
                          </a:solidFill>
                          <a:effectLst/>
                          <a:latin typeface="Century Gothic" panose="020B0502020202020204" pitchFamily="34" charset="0"/>
                        </a:rPr>
                        <a:t>GUIDING PRINCIPLES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1366025">
                <a:tc>
                  <a:txBody>
                    <a:bodyPr/>
                    <a:lstStyle/>
                    <a:p>
                      <a:pPr algn="l" fontAlgn="ctr"/>
                      <a:r>
                        <a:rPr lang="en-US" sz="1200" b="1" i="0" u="none" strike="noStrike" dirty="0">
                          <a:solidFill>
                            <a:srgbClr val="000000"/>
                          </a:solidFill>
                          <a:effectLst/>
                          <a:latin typeface="Century Gothic" panose="020B0502020202020204" pitchFamily="34" charset="0"/>
                        </a:rPr>
                        <a:t>PAST TRAJECTORY </a:t>
                      </a:r>
                    </a:p>
                    <a:p>
                      <a:pPr algn="l" fontAlgn="ctr"/>
                      <a:r>
                        <a:rPr lang="en-US" sz="1200" b="1" i="0" u="none" strike="noStrike" dirty="0">
                          <a:solidFill>
                            <a:srgbClr val="000000"/>
                          </a:solidFill>
                          <a:effectLst/>
                          <a:latin typeface="Century Gothic" panose="020B0502020202020204" pitchFamily="34" charset="0"/>
                        </a:rPr>
                        <a:t>&amp; RESULTS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1366024">
                <a:tc>
                  <a:txBody>
                    <a:bodyPr/>
                    <a:lstStyle/>
                    <a:p>
                      <a:pPr algn="l" fontAlgn="ctr"/>
                      <a:r>
                        <a:rPr lang="en-US" sz="1200" b="1" i="0" u="none" strike="noStrike" dirty="0">
                          <a:solidFill>
                            <a:srgbClr val="000000"/>
                          </a:solidFill>
                          <a:effectLst/>
                          <a:latin typeface="Century Gothic" panose="020B0502020202020204" pitchFamily="34" charset="0"/>
                        </a:rPr>
                        <a:t>MANAGEMENT CONSTRUCT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662033770"/>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YOUR COMPANY</a:t>
            </a:r>
          </a:p>
        </p:txBody>
      </p:sp>
    </p:spTree>
    <p:extLst>
      <p:ext uri="{BB962C8B-B14F-4D97-AF65-F5344CB8AC3E}">
        <p14:creationId xmlns:p14="http://schemas.microsoft.com/office/powerpoint/2010/main" val="81358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2681119466"/>
              </p:ext>
            </p:extLst>
          </p:nvPr>
        </p:nvGraphicFramePr>
        <p:xfrm>
          <a:off x="457200" y="401444"/>
          <a:ext cx="11285034" cy="546409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119221">
                  <a:extLst>
                    <a:ext uri="{9D8B030D-6E8A-4147-A177-3AD203B41FA5}">
                      <a16:colId xmlns:a16="http://schemas.microsoft.com/office/drawing/2014/main" val="4136967170"/>
                    </a:ext>
                  </a:extLst>
                </a:gridCol>
                <a:gridCol w="10165813">
                  <a:extLst>
                    <a:ext uri="{9D8B030D-6E8A-4147-A177-3AD203B41FA5}">
                      <a16:colId xmlns:a16="http://schemas.microsoft.com/office/drawing/2014/main" val="4155828514"/>
                    </a:ext>
                  </a:extLst>
                </a:gridCol>
              </a:tblGrid>
              <a:tr h="1366024">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PRODUCT / SERVICE DESCRIPTION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r>
                        <a:rPr lang="en-US" sz="1200" b="0" i="0" u="none" strike="noStrike" dirty="0">
                          <a:solidFill>
                            <a:srgbClr val="000000"/>
                          </a:solidFill>
                          <a:effectLst/>
                          <a:latin typeface="Century Gothic" panose="020B0502020202020204" pitchFamily="34" charset="0"/>
                        </a:rPr>
                        <a:t> </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1366024">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PRICING </a:t>
                      </a:r>
                      <a:b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MODEL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1366025">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DELIVERY </a:t>
                      </a:r>
                      <a:b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SYSTEM</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1366025">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DELIVERY CAPABILITIES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PRODUCT / SERVICE DEVELOPMENT</a:t>
            </a:r>
          </a:p>
        </p:txBody>
      </p:sp>
    </p:spTree>
    <p:extLst>
      <p:ext uri="{BB962C8B-B14F-4D97-AF65-F5344CB8AC3E}">
        <p14:creationId xmlns:p14="http://schemas.microsoft.com/office/powerpoint/2010/main" val="2623282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530299701"/>
              </p:ext>
            </p:extLst>
          </p:nvPr>
        </p:nvGraphicFramePr>
        <p:xfrm>
          <a:off x="457200" y="401444"/>
          <a:ext cx="11285034" cy="5486400"/>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492624">
                  <a:extLst>
                    <a:ext uri="{9D8B030D-6E8A-4147-A177-3AD203B41FA5}">
                      <a16:colId xmlns:a16="http://schemas.microsoft.com/office/drawing/2014/main" val="4136967170"/>
                    </a:ext>
                  </a:extLst>
                </a:gridCol>
                <a:gridCol w="9792410">
                  <a:extLst>
                    <a:ext uri="{9D8B030D-6E8A-4147-A177-3AD203B41FA5}">
                      <a16:colId xmlns:a16="http://schemas.microsoft.com/office/drawing/2014/main" val="4155828514"/>
                    </a:ext>
                  </a:extLst>
                </a:gridCol>
              </a:tblGrid>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STRATEGY / TACTICS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CLIENT BREAKDOWN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POSITIONING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ADVERTISING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PUBLIC </a:t>
                      </a:r>
                      <a:b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RELATIONS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602174549"/>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CROSS-SELLING CLIENT POSSIBILITIES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258129589"/>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TEST </a:t>
                      </a:r>
                      <a:b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b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MARKETING</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374145899"/>
                  </a:ext>
                </a:extLst>
              </a:tr>
              <a:tr h="685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OTHER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602588982"/>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MARKETING PLAN</a:t>
            </a:r>
          </a:p>
        </p:txBody>
      </p:sp>
    </p:spTree>
    <p:extLst>
      <p:ext uri="{BB962C8B-B14F-4D97-AF65-F5344CB8AC3E}">
        <p14:creationId xmlns:p14="http://schemas.microsoft.com/office/powerpoint/2010/main" val="381574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164010154"/>
              </p:ext>
            </p:extLst>
          </p:nvPr>
        </p:nvGraphicFramePr>
        <p:xfrm>
          <a:off x="457200" y="401444"/>
          <a:ext cx="11285034" cy="5486401"/>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344706">
                  <a:extLst>
                    <a:ext uri="{9D8B030D-6E8A-4147-A177-3AD203B41FA5}">
                      <a16:colId xmlns:a16="http://schemas.microsoft.com/office/drawing/2014/main" val="4136967170"/>
                    </a:ext>
                  </a:extLst>
                </a:gridCol>
                <a:gridCol w="9940328">
                  <a:extLst>
                    <a:ext uri="{9D8B030D-6E8A-4147-A177-3AD203B41FA5}">
                      <a16:colId xmlns:a16="http://schemas.microsoft.com/office/drawing/2014/main" val="4155828514"/>
                    </a:ext>
                  </a:extLst>
                </a:gridCol>
              </a:tblGrid>
              <a:tr h="1828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CLIENTS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1828800">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COMPETITION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1828801">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STATUS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MARKET RESEARCH</a:t>
            </a:r>
          </a:p>
        </p:txBody>
      </p:sp>
    </p:spTree>
    <p:extLst>
      <p:ext uri="{BB962C8B-B14F-4D97-AF65-F5344CB8AC3E}">
        <p14:creationId xmlns:p14="http://schemas.microsoft.com/office/powerpoint/2010/main" val="3904014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5D71349-7354-DF46-B9FF-2F34B6182CD7}"/>
              </a:ext>
            </a:extLst>
          </p:cNvPr>
          <p:cNvGraphicFramePr>
            <a:graphicFrameLocks noGrp="1"/>
          </p:cNvGraphicFramePr>
          <p:nvPr>
            <p:extLst>
              <p:ext uri="{D42A27DB-BD31-4B8C-83A1-F6EECF244321}">
                <p14:modId xmlns:p14="http://schemas.microsoft.com/office/powerpoint/2010/main" val="1594190469"/>
              </p:ext>
            </p:extLst>
          </p:nvPr>
        </p:nvGraphicFramePr>
        <p:xfrm>
          <a:off x="457200" y="401444"/>
          <a:ext cx="11750433" cy="5464098"/>
        </p:xfrm>
        <a:graphic>
          <a:graphicData uri="http://schemas.openxmlformats.org/drawingml/2006/table">
            <a:tbl>
              <a:tblPr>
                <a:effectLst>
                  <a:outerShdw blurRad="127000" dist="88900" dir="8100000" algn="tr" rotWithShape="0">
                    <a:prstClr val="black">
                      <a:alpha val="40000"/>
                    </a:prstClr>
                  </a:outerShdw>
                  <a:reflection blurRad="6350" stA="50000" endA="300" endPos="55000" dir="5400000" sy="-100000" algn="bl" rotWithShape="0"/>
                </a:effectLst>
              </a:tblPr>
              <a:tblGrid>
                <a:gridCol w="1506071">
                  <a:extLst>
                    <a:ext uri="{9D8B030D-6E8A-4147-A177-3AD203B41FA5}">
                      <a16:colId xmlns:a16="http://schemas.microsoft.com/office/drawing/2014/main" val="4136967170"/>
                    </a:ext>
                  </a:extLst>
                </a:gridCol>
                <a:gridCol w="10244362">
                  <a:extLst>
                    <a:ext uri="{9D8B030D-6E8A-4147-A177-3AD203B41FA5}">
                      <a16:colId xmlns:a16="http://schemas.microsoft.com/office/drawing/2014/main" val="4155828514"/>
                    </a:ext>
                  </a:extLst>
                </a:gridCol>
              </a:tblGrid>
              <a:tr h="1366024">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CONSUMER CLIMATE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072260"/>
                  </a:ext>
                </a:extLst>
              </a:tr>
              <a:tr h="1366024">
                <a:tc>
                  <a:txBody>
                    <a:bodyPr/>
                    <a:lstStyle/>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MARKET </a:t>
                      </a:r>
                    </a:p>
                    <a:p>
                      <a:pPr marL="0" marR="0">
                        <a:spcBef>
                          <a:spcPts val="0"/>
                        </a:spcBef>
                        <a:spcAft>
                          <a:spcPts val="0"/>
                        </a:spcAft>
                      </a:pPr>
                      <a:r>
                        <a:rPr lang="en-US" sz="1200" b="1"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SHARE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64206045"/>
                  </a:ext>
                </a:extLst>
              </a:tr>
              <a:tr h="1366025">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DISTRIBUTION CHANNELS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5362401"/>
                  </a:ext>
                </a:extLst>
              </a:tr>
              <a:tr h="1366025">
                <a:tc>
                  <a:txBody>
                    <a:bodyPr/>
                    <a:lstStyle/>
                    <a:p>
                      <a:pPr marL="0" marR="0">
                        <a:spcBef>
                          <a:spcPts val="0"/>
                        </a:spcBef>
                        <a:spcAft>
                          <a:spcPts val="0"/>
                        </a:spcAft>
                      </a:pPr>
                      <a:r>
                        <a:rPr lang="en-US" sz="1200" b="1">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DIVERSIFICATION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marL="0" marR="0">
                        <a:spcBef>
                          <a:spcPts val="0"/>
                        </a:spcBef>
                        <a:spcAft>
                          <a:spcPts val="0"/>
                        </a:spcAft>
                      </a:pPr>
                      <a:r>
                        <a:rPr lang="en-US" sz="1200" dirty="0">
                          <a:solidFill>
                            <a:srgbClr val="000000"/>
                          </a:solidFill>
                          <a:effectLst/>
                          <a:latin typeface="Century Gothic" panose="020B050202020202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68940471"/>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MEASURABLE MARKETING GOALS</a:t>
            </a:r>
          </a:p>
        </p:txBody>
      </p:sp>
    </p:spTree>
    <p:extLst>
      <p:ext uri="{BB962C8B-B14F-4D97-AF65-F5344CB8AC3E}">
        <p14:creationId xmlns:p14="http://schemas.microsoft.com/office/powerpoint/2010/main" val="684055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SITUATIONAL ANALYSIS (SWOT)</a:t>
            </a:r>
          </a:p>
        </p:txBody>
      </p:sp>
      <p:graphicFrame>
        <p:nvGraphicFramePr>
          <p:cNvPr id="5" name="Table 4">
            <a:extLst>
              <a:ext uri="{FF2B5EF4-FFF2-40B4-BE49-F238E27FC236}">
                <a16:creationId xmlns:a16="http://schemas.microsoft.com/office/drawing/2014/main" id="{671F383A-6EE4-7543-A780-F5E06BC1217E}"/>
              </a:ext>
            </a:extLst>
          </p:cNvPr>
          <p:cNvGraphicFramePr>
            <a:graphicFrameLocks noGrp="1"/>
          </p:cNvGraphicFramePr>
          <p:nvPr>
            <p:extLst>
              <p:ext uri="{D42A27DB-BD31-4B8C-83A1-F6EECF244321}">
                <p14:modId xmlns:p14="http://schemas.microsoft.com/office/powerpoint/2010/main" val="2005215964"/>
              </p:ext>
            </p:extLst>
          </p:nvPr>
        </p:nvGraphicFramePr>
        <p:xfrm>
          <a:off x="321013" y="359013"/>
          <a:ext cx="11546732" cy="2726181"/>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773366">
                  <a:extLst>
                    <a:ext uri="{9D8B030D-6E8A-4147-A177-3AD203B41FA5}">
                      <a16:colId xmlns:a16="http://schemas.microsoft.com/office/drawing/2014/main" val="20000"/>
                    </a:ext>
                  </a:extLst>
                </a:gridCol>
                <a:gridCol w="5773366">
                  <a:extLst>
                    <a:ext uri="{9D8B030D-6E8A-4147-A177-3AD203B41FA5}">
                      <a16:colId xmlns:a16="http://schemas.microsoft.com/office/drawing/2014/main" val="20001"/>
                    </a:ext>
                  </a:extLst>
                </a:gridCol>
              </a:tblGrid>
              <a:tr h="323698">
                <a:tc gridSpan="2">
                  <a:txBody>
                    <a:bodyPr/>
                    <a:lstStyle/>
                    <a:p>
                      <a:pPr algn="ctr" fontAlgn="ctr"/>
                      <a:r>
                        <a:rPr lang="en-US" sz="1400" b="1" u="none" strike="noStrike" dirty="0">
                          <a:solidFill>
                            <a:schemeClr val="bg1"/>
                          </a:solidFill>
                          <a:effectLst/>
                          <a:latin typeface="Century Gothic" panose="020B0502020202020204" pitchFamily="34" charset="0"/>
                          <a:ea typeface="Arial" charset="0"/>
                          <a:cs typeface="Arial" charset="0"/>
                        </a:rPr>
                        <a:t>INTERNAL FACTORS</a:t>
                      </a:r>
                      <a:endParaRPr lang="en-US" sz="14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50000"/>
                      </a:schemeClr>
                    </a:solidFill>
                  </a:tcPr>
                </a:tc>
                <a:tc hMerge="1">
                  <a:txBody>
                    <a:bodyPr/>
                    <a:lstStyle/>
                    <a:p>
                      <a:endParaRPr lang="en-US"/>
                    </a:p>
                  </a:txBody>
                  <a:tcPr/>
                </a:tc>
                <a:extLst>
                  <a:ext uri="{0D108BD9-81ED-4DB2-BD59-A6C34878D82A}">
                    <a16:rowId xmlns:a16="http://schemas.microsoft.com/office/drawing/2014/main" val="10000"/>
                  </a:ext>
                </a:extLst>
              </a:tr>
              <a:tr h="323088">
                <a:tc>
                  <a:txBody>
                    <a:bodyPr/>
                    <a:lstStyle/>
                    <a:p>
                      <a:pPr algn="ctr" fontAlgn="ctr"/>
                      <a:r>
                        <a:rPr lang="en-US" sz="1200" b="1" u="none" strike="noStrike" dirty="0">
                          <a:solidFill>
                            <a:schemeClr val="bg1"/>
                          </a:solidFill>
                          <a:effectLst/>
                          <a:latin typeface="Century Gothic" panose="020B0502020202020204" pitchFamily="34" charset="0"/>
                          <a:ea typeface="Arial" charset="0"/>
                          <a:cs typeface="Arial" charset="0"/>
                        </a:rPr>
                        <a:t>STRENGTHS (+)</a:t>
                      </a:r>
                      <a:endParaRPr lang="en-US" sz="12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75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ea typeface="Arial" charset="0"/>
                          <a:cs typeface="Arial" charset="0"/>
                        </a:rPr>
                        <a:t>WEAKNESSES (–)</a:t>
                      </a:r>
                      <a:endParaRPr lang="en-US" sz="12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1"/>
                  </a:ext>
                </a:extLst>
              </a:tr>
              <a:tr h="2079395">
                <a:tc>
                  <a:txBody>
                    <a:bodyPr/>
                    <a:lstStyle/>
                    <a:p>
                      <a:pPr algn="l" fontAlgn="t"/>
                      <a:r>
                        <a:rPr lang="en-US" sz="1200" u="none" strike="noStrike" dirty="0">
                          <a:effectLst/>
                          <a:latin typeface="Century Gothic" panose="020B0502020202020204" pitchFamily="34" charset="0"/>
                          <a:ea typeface="Arial" charset="0"/>
                          <a:cs typeface="Arial" charset="0"/>
                        </a:rPr>
                        <a:t> </a:t>
                      </a:r>
                    </a:p>
                    <a:p>
                      <a:pPr algn="l" fontAlgn="t"/>
                      <a:endParaRPr lang="en-US" sz="1200" b="0" i="0" u="none" strike="noStrike" dirty="0">
                        <a:solidFill>
                          <a:schemeClr val="tx1"/>
                        </a:solidFill>
                        <a:effectLst/>
                        <a:latin typeface="Century Gothic" panose="020B0502020202020204" pitchFamily="34" charset="0"/>
                        <a:ea typeface="Arial" charset="0"/>
                        <a:cs typeface="Arial" charset="0"/>
                      </a:endParaRPr>
                    </a:p>
                  </a:txBody>
                  <a:tcPr marL="76200" marR="12700" marT="1270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t"/>
                      <a:r>
                        <a:rPr lang="en-US" sz="1200" u="none" strike="noStrike" dirty="0">
                          <a:effectLst/>
                          <a:latin typeface="Century Gothic" panose="020B0502020202020204" pitchFamily="34" charset="0"/>
                          <a:ea typeface="Arial" charset="0"/>
                          <a:cs typeface="Arial" charset="0"/>
                        </a:rPr>
                        <a:t> </a:t>
                      </a:r>
                    </a:p>
                    <a:p>
                      <a:pPr algn="l" fontAlgn="t"/>
                      <a:endParaRPr lang="en-US" sz="1200" b="0" i="0" u="none" strike="noStrike" dirty="0">
                        <a:solidFill>
                          <a:schemeClr val="tx1"/>
                        </a:solidFill>
                        <a:effectLst/>
                        <a:latin typeface="Century Gothic" panose="020B0502020202020204" pitchFamily="34" charset="0"/>
                        <a:ea typeface="Arial" charset="0"/>
                        <a:cs typeface="Arial" charset="0"/>
                      </a:endParaRPr>
                    </a:p>
                  </a:txBody>
                  <a:tcPr marL="76200" marR="12700" marT="1270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graphicFrame>
        <p:nvGraphicFramePr>
          <p:cNvPr id="6" name="Table 5">
            <a:extLst>
              <a:ext uri="{FF2B5EF4-FFF2-40B4-BE49-F238E27FC236}">
                <a16:creationId xmlns:a16="http://schemas.microsoft.com/office/drawing/2014/main" id="{5FDF00CD-83D0-4E42-B638-8B583672AD7C}"/>
              </a:ext>
            </a:extLst>
          </p:cNvPr>
          <p:cNvGraphicFramePr>
            <a:graphicFrameLocks noGrp="1"/>
          </p:cNvGraphicFramePr>
          <p:nvPr>
            <p:extLst>
              <p:ext uri="{D42A27DB-BD31-4B8C-83A1-F6EECF244321}">
                <p14:modId xmlns:p14="http://schemas.microsoft.com/office/powerpoint/2010/main" val="557380419"/>
              </p:ext>
            </p:extLst>
          </p:nvPr>
        </p:nvGraphicFramePr>
        <p:xfrm>
          <a:off x="321013" y="3263923"/>
          <a:ext cx="11546732" cy="2715683"/>
        </p:xfrm>
        <a:graphic>
          <a:graphicData uri="http://schemas.openxmlformats.org/drawingml/2006/table">
            <a:tbl>
              <a:tblPr firstRow="1">
                <a:effectLst>
                  <a:outerShdw blurRad="50800" dist="38100" dir="2700000" algn="tl" rotWithShape="0">
                    <a:prstClr val="black">
                      <a:alpha val="40000"/>
                    </a:prstClr>
                  </a:outerShdw>
                </a:effectLst>
                <a:tableStyleId>{5C22544A-7EE6-4342-B048-85BDC9FD1C3A}</a:tableStyleId>
              </a:tblPr>
              <a:tblGrid>
                <a:gridCol w="5773366">
                  <a:extLst>
                    <a:ext uri="{9D8B030D-6E8A-4147-A177-3AD203B41FA5}">
                      <a16:colId xmlns:a16="http://schemas.microsoft.com/office/drawing/2014/main" val="20000"/>
                    </a:ext>
                  </a:extLst>
                </a:gridCol>
                <a:gridCol w="5773366">
                  <a:extLst>
                    <a:ext uri="{9D8B030D-6E8A-4147-A177-3AD203B41FA5}">
                      <a16:colId xmlns:a16="http://schemas.microsoft.com/office/drawing/2014/main" val="20001"/>
                    </a:ext>
                  </a:extLst>
                </a:gridCol>
              </a:tblGrid>
              <a:tr h="323698">
                <a:tc gridSpan="2">
                  <a:txBody>
                    <a:bodyPr/>
                    <a:lstStyle/>
                    <a:p>
                      <a:pPr algn="ctr" fontAlgn="ctr"/>
                      <a:r>
                        <a:rPr lang="en-US" sz="1400" b="1" u="none" strike="noStrike" dirty="0">
                          <a:solidFill>
                            <a:schemeClr val="bg1"/>
                          </a:solidFill>
                          <a:effectLst/>
                          <a:latin typeface="Century Gothic" panose="020B0502020202020204" pitchFamily="34" charset="0"/>
                          <a:ea typeface="Arial" charset="0"/>
                          <a:cs typeface="Arial" charset="0"/>
                        </a:rPr>
                        <a:t>EXTERNAL FACTORS</a:t>
                      </a:r>
                      <a:endParaRPr lang="en-US" sz="14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75000"/>
                        <a:lumOff val="25000"/>
                      </a:schemeClr>
                    </a:solidFill>
                  </a:tcPr>
                </a:tc>
                <a:tc hMerge="1">
                  <a:txBody>
                    <a:bodyPr/>
                    <a:lstStyle/>
                    <a:p>
                      <a:endParaRPr lang="en-US"/>
                    </a:p>
                  </a:txBody>
                  <a:tcPr/>
                </a:tc>
                <a:extLst>
                  <a:ext uri="{0D108BD9-81ED-4DB2-BD59-A6C34878D82A}">
                    <a16:rowId xmlns:a16="http://schemas.microsoft.com/office/drawing/2014/main" val="10000"/>
                  </a:ext>
                </a:extLst>
              </a:tr>
              <a:tr h="323088">
                <a:tc>
                  <a:txBody>
                    <a:bodyPr/>
                    <a:lstStyle/>
                    <a:p>
                      <a:pPr algn="ctr" fontAlgn="ctr"/>
                      <a:r>
                        <a:rPr lang="en-US" sz="1200" b="1" u="none" strike="noStrike" dirty="0">
                          <a:solidFill>
                            <a:schemeClr val="bg1"/>
                          </a:solidFill>
                          <a:effectLst/>
                          <a:latin typeface="Century Gothic" panose="020B0502020202020204" pitchFamily="34" charset="0"/>
                          <a:ea typeface="Arial" charset="0"/>
                          <a:cs typeface="Arial" charset="0"/>
                        </a:rPr>
                        <a:t>OPPORTUNITIES (+)</a:t>
                      </a:r>
                      <a:endParaRPr lang="en-US" sz="12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65000"/>
                        <a:lumOff val="35000"/>
                      </a:schemeClr>
                    </a:solidFill>
                  </a:tcPr>
                </a:tc>
                <a:tc>
                  <a:txBody>
                    <a:bodyPr/>
                    <a:lstStyle/>
                    <a:p>
                      <a:pPr algn="ctr" fontAlgn="ctr"/>
                      <a:r>
                        <a:rPr lang="en-US" sz="1200" b="1" u="none" strike="noStrike" dirty="0">
                          <a:solidFill>
                            <a:schemeClr val="bg1"/>
                          </a:solidFill>
                          <a:effectLst/>
                          <a:latin typeface="Century Gothic" panose="020B0502020202020204" pitchFamily="34" charset="0"/>
                          <a:ea typeface="Arial" charset="0"/>
                          <a:cs typeface="Arial" charset="0"/>
                        </a:rPr>
                        <a:t>THREATS (–)</a:t>
                      </a:r>
                      <a:endParaRPr lang="en-US" sz="1200" b="1" i="0" u="none" strike="noStrike" dirty="0">
                        <a:solidFill>
                          <a:schemeClr val="bg1"/>
                        </a:solidFill>
                        <a:effectLst/>
                        <a:latin typeface="Century Gothic" panose="020B0502020202020204" pitchFamily="34" charset="0"/>
                        <a:ea typeface="Arial" charset="0"/>
                        <a:cs typeface="Arial" charset="0"/>
                      </a:endParaRPr>
                    </a:p>
                  </a:txBody>
                  <a:tcPr marL="12700" marR="12700" marT="1270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1">
                        <a:lumMod val="50000"/>
                        <a:lumOff val="50000"/>
                      </a:schemeClr>
                    </a:solidFill>
                  </a:tcPr>
                </a:tc>
                <a:extLst>
                  <a:ext uri="{0D108BD9-81ED-4DB2-BD59-A6C34878D82A}">
                    <a16:rowId xmlns:a16="http://schemas.microsoft.com/office/drawing/2014/main" val="10001"/>
                  </a:ext>
                </a:extLst>
              </a:tr>
              <a:tr h="2068897">
                <a:tc>
                  <a:txBody>
                    <a:bodyPr/>
                    <a:lstStyle/>
                    <a:p>
                      <a:pPr algn="l" fontAlgn="t"/>
                      <a:r>
                        <a:rPr lang="en-US" sz="1200" u="none" strike="noStrike" dirty="0">
                          <a:effectLst/>
                          <a:latin typeface="Century Gothic" panose="020B0502020202020204" pitchFamily="34" charset="0"/>
                          <a:ea typeface="Arial" charset="0"/>
                          <a:cs typeface="Arial" charset="0"/>
                        </a:rPr>
                        <a:t> </a:t>
                      </a:r>
                    </a:p>
                    <a:p>
                      <a:pPr algn="l" fontAlgn="t"/>
                      <a:endParaRPr lang="en-US" sz="1200" b="0" i="0" u="none" strike="noStrike" dirty="0">
                        <a:solidFill>
                          <a:schemeClr val="tx1"/>
                        </a:solidFill>
                        <a:effectLst/>
                        <a:latin typeface="Century Gothic" panose="020B0502020202020204" pitchFamily="34" charset="0"/>
                        <a:ea typeface="Arial" charset="0"/>
                        <a:cs typeface="Arial" charset="0"/>
                      </a:endParaRPr>
                    </a:p>
                  </a:txBody>
                  <a:tcPr marL="76200" marR="12700" marT="1270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t"/>
                      <a:r>
                        <a:rPr lang="en-US" sz="1200" u="none" strike="noStrike" dirty="0">
                          <a:effectLst/>
                          <a:latin typeface="Century Gothic" panose="020B0502020202020204" pitchFamily="34" charset="0"/>
                          <a:ea typeface="Arial" charset="0"/>
                          <a:cs typeface="Arial" charset="0"/>
                        </a:rPr>
                        <a:t> </a:t>
                      </a:r>
                    </a:p>
                    <a:p>
                      <a:pPr algn="l" fontAlgn="t"/>
                      <a:endParaRPr lang="en-US" sz="1200" b="0" i="0" u="none" strike="noStrike" dirty="0">
                        <a:solidFill>
                          <a:schemeClr val="tx1"/>
                        </a:solidFill>
                        <a:effectLst/>
                        <a:latin typeface="Century Gothic" panose="020B0502020202020204" pitchFamily="34" charset="0"/>
                        <a:ea typeface="Arial" charset="0"/>
                        <a:cs typeface="Arial" charset="0"/>
                      </a:endParaRPr>
                    </a:p>
                  </a:txBody>
                  <a:tcPr marL="76200" marR="12700" marT="1270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0661682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1" id="{7E08C405-F56C-4123-A9E4-D176166E4B30}" vid="{10912E22-0B7D-4E7A-823B-10E494D08D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IC-Strategic-Planning-10578_PowerPoint</Template>
  <TotalTime>0</TotalTime>
  <Words>243</Words>
  <Application>Microsoft Office PowerPoint</Application>
  <PresentationFormat>Широкоэкранный</PresentationFormat>
  <Paragraphs>157</Paragraphs>
  <Slides>15</Slides>
  <Notes>15</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2019-09-24T21:01:41Z</dcterms:created>
  <dcterms:modified xsi:type="dcterms:W3CDTF">2019-09-24T21:02:31Z</dcterms:modified>
</cp:coreProperties>
</file>