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5"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4C36"/>
    <a:srgbClr val="E4774A"/>
    <a:srgbClr val="E9AB77"/>
    <a:srgbClr val="ECD6B2"/>
    <a:srgbClr val="89D0C2"/>
    <a:srgbClr val="56BFD2"/>
    <a:srgbClr val="4494A2"/>
    <a:srgbClr val="264065"/>
    <a:srgbClr val="74B0A3"/>
    <a:srgbClr val="387E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86447"/>
  </p:normalViewPr>
  <p:slideViewPr>
    <p:cSldViewPr snapToGrid="0" snapToObjects="1">
      <p:cViewPr varScale="1">
        <p:scale>
          <a:sx n="128" d="100"/>
          <a:sy n="128" d="100"/>
        </p:scale>
        <p:origin x="520"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6/6/22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983326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6/6/22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pt" sz="3600" dirty="0">
                <a:latin typeface="Century Gothic" panose="020B0502020202020204" pitchFamily="34" charset="0"/>
              </a:rPr>
              <a:t>Notas para usar este modelo</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3526114"/>
            <a:ext cx="5962754" cy="2616101"/>
          </a:xfrm>
          <a:prstGeom prst="rect">
            <a:avLst/>
          </a:prstGeom>
          <a:noFill/>
        </p:spPr>
        <p:txBody>
          <a:bodyPr wrap="square" rtlCol="0">
            <a:spAutoFit/>
          </a:bodyPr>
          <a:lstStyle/>
          <a:p>
            <a:pPr>
              <a:spcAft>
                <a:spcPts val="600"/>
              </a:spcAft>
            </a:pPr>
            <a:r>
              <a:rPr lang="pt" sz="1600" dirty="0">
                <a:latin typeface="Century Gothic" panose="020B0502020202020204" pitchFamily="34" charset="0"/>
              </a:rPr>
              <a:t>Insira os anos representados em seu plano. </a:t>
            </a:r>
            <a:endParaRPr lang="en-US" sz="800" dirty="0">
              <a:latin typeface="Century Gothic" panose="020B0502020202020204" pitchFamily="34" charset="0"/>
            </a:endParaRPr>
          </a:p>
          <a:p>
            <a:endParaRPr lang="en-US" sz="1600" dirty="0">
              <a:latin typeface="Century Gothic" panose="020B0502020202020204" pitchFamily="34" charset="0"/>
            </a:endParaRPr>
          </a:p>
          <a:p>
            <a:pPr>
              <a:spcAft>
                <a:spcPts val="600"/>
              </a:spcAft>
            </a:pPr>
            <a:r>
              <a:rPr lang="pt" sz="1600" dirty="0">
                <a:latin typeface="Century Gothic" panose="020B0502020202020204" pitchFamily="34" charset="0"/>
              </a:rPr>
              <a:t>Ajuste as barras para representar o comprimento do tempo por atividade.  Adicione datas de início e fim, datas de marcos e informações adicionais dentro de cada barra ou da área do gráfico. </a:t>
            </a:r>
          </a:p>
          <a:p>
            <a:pPr>
              <a:spcAft>
                <a:spcPts val="600"/>
              </a:spcAft>
            </a:pPr>
            <a:endParaRPr lang="en-US" sz="1600" dirty="0">
              <a:latin typeface="Century Gothic" panose="020B0502020202020204" pitchFamily="34" charset="0"/>
            </a:endParaRPr>
          </a:p>
          <a:p>
            <a:pPr>
              <a:spcAft>
                <a:spcPts val="600"/>
              </a:spcAft>
            </a:pPr>
            <a:r>
              <a:rPr lang="pt" sz="1600" dirty="0">
                <a:latin typeface="Century Gothic" panose="020B0502020202020204" pitchFamily="34" charset="0"/>
              </a:rPr>
              <a:t>A chave de cores abaixo do gráfico pode ser usada para distinguir entre proprietários e tipos de atividades. </a:t>
            </a:r>
          </a:p>
          <a:p>
            <a:pPr>
              <a:spcAft>
                <a:spcPts val="600"/>
              </a:spcAft>
            </a:pPr>
            <a:endParaRPr lang="en-US" sz="1600" dirty="0">
              <a:latin typeface="Century Gothic" panose="020B0502020202020204" pitchFamily="34" charset="0"/>
            </a:endParaRP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pt" sz="2400" b="1" dirty="0">
                <a:solidFill>
                  <a:schemeClr val="tx1">
                    <a:lumMod val="65000"/>
                    <a:lumOff val="35000"/>
                  </a:schemeClr>
                </a:solidFill>
                <a:latin typeface="Century Gothic" panose="020B0502020202020204" pitchFamily="34" charset="0"/>
              </a:rPr>
              <a:t>MODELO DE ROTEIRO DE PROJETO COM 3 YEAR</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ROTEIRO DE PROJETO DE 3 YEAR</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953444532"/>
              </p:ext>
            </p:extLst>
          </p:nvPr>
        </p:nvGraphicFramePr>
        <p:xfrm>
          <a:off x="327121" y="425489"/>
          <a:ext cx="11550140" cy="5212110"/>
        </p:xfrm>
        <a:graphic>
          <a:graphicData uri="http://schemas.openxmlformats.org/drawingml/2006/table">
            <a:tbl>
              <a:tblPr firstRow="1" bandRow="1">
                <a:tableStyleId>{5C22544A-7EE6-4342-B048-85BDC9FD1C3A}</a:tableStyleId>
              </a:tblPr>
              <a:tblGrid>
                <a:gridCol w="3330479">
                  <a:extLst>
                    <a:ext uri="{9D8B030D-6E8A-4147-A177-3AD203B41FA5}">
                      <a16:colId xmlns:a16="http://schemas.microsoft.com/office/drawing/2014/main" val="602210714"/>
                    </a:ext>
                  </a:extLst>
                </a:gridCol>
                <a:gridCol w="2739887">
                  <a:extLst>
                    <a:ext uri="{9D8B030D-6E8A-4147-A177-3AD203B41FA5}">
                      <a16:colId xmlns:a16="http://schemas.microsoft.com/office/drawing/2014/main" val="745651107"/>
                    </a:ext>
                  </a:extLst>
                </a:gridCol>
                <a:gridCol w="2739887">
                  <a:extLst>
                    <a:ext uri="{9D8B030D-6E8A-4147-A177-3AD203B41FA5}">
                      <a16:colId xmlns:a16="http://schemas.microsoft.com/office/drawing/2014/main" val="3839570682"/>
                    </a:ext>
                  </a:extLst>
                </a:gridCol>
                <a:gridCol w="2739887">
                  <a:extLst>
                    <a:ext uri="{9D8B030D-6E8A-4147-A177-3AD203B41FA5}">
                      <a16:colId xmlns:a16="http://schemas.microsoft.com/office/drawing/2014/main" val="3893106002"/>
                    </a:ext>
                  </a:extLst>
                </a:gridCol>
              </a:tblGrid>
              <a:tr h="335256">
                <a:tc>
                  <a:txBody>
                    <a:bodyPr/>
                    <a:lstStyle/>
                    <a:p>
                      <a:pPr>
                        <a:lnSpc>
                          <a:spcPct val="100000"/>
                        </a:lnSpc>
                      </a:pPr>
                      <a:r>
                        <a:rPr lang="pt" sz="1000" dirty="0">
                          <a:solidFill>
                            <a:schemeClr val="tx1"/>
                          </a:solidFill>
                          <a:latin typeface="Century Gothic" panose="020B0502020202020204" pitchFamily="34" charset="0"/>
                        </a:rPr>
                        <a:t>FLUXOS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pt" sz="1600" b="0" dirty="0">
                          <a:solidFill>
                            <a:schemeClr val="tx1"/>
                          </a:solidFill>
                          <a:latin typeface="Century Gothic" panose="020B0502020202020204" pitchFamily="34" charset="0"/>
                        </a:rPr>
                        <a:t>YEAR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1600" b="0" dirty="0">
                          <a:solidFill>
                            <a:schemeClr val="tx1"/>
                          </a:solidFill>
                          <a:latin typeface="Century Gothic" panose="020B0502020202020204" pitchFamily="34" charset="0"/>
                        </a:rPr>
                        <a:t>YEAR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1600" b="0" dirty="0">
                          <a:solidFill>
                            <a:schemeClr val="tx1"/>
                          </a:solidFill>
                          <a:latin typeface="Century Gothic" panose="020B0502020202020204" pitchFamily="34" charset="0"/>
                        </a:rPr>
                        <a:t>YEAR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325122">
                <a:tc>
                  <a:txBody>
                    <a:bodyPr/>
                    <a:lstStyle/>
                    <a:p>
                      <a:pPr>
                        <a:lnSpc>
                          <a:spcPct val="100000"/>
                        </a:lnSpc>
                      </a:pPr>
                      <a:r>
                        <a:rPr lang="pt" sz="1000" b="0" dirty="0">
                          <a:solidFill>
                            <a:schemeClr val="tx1"/>
                          </a:solidFill>
                          <a:latin typeface="Century Gothic" panose="020B0502020202020204" pitchFamily="34" charset="0"/>
                        </a:rPr>
                        <a:t>FLUXO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699537522"/>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119141191"/>
                  </a:ext>
                </a:extLst>
              </a:tr>
              <a:tr h="325122">
                <a:tc>
                  <a:txBody>
                    <a:bodyPr/>
                    <a:lstStyle/>
                    <a:p>
                      <a:pPr>
                        <a:lnSpc>
                          <a:spcPct val="100000"/>
                        </a:lnSpc>
                      </a:pPr>
                      <a:r>
                        <a:rPr lang="pt" sz="1000" b="0" dirty="0">
                          <a:solidFill>
                            <a:schemeClr val="tx1"/>
                          </a:solidFill>
                          <a:latin typeface="Century Gothic" panose="020B0502020202020204" pitchFamily="34" charset="0"/>
                        </a:rPr>
                        <a:t>FLUXO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1156140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9420927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390668724"/>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9939261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34152558"/>
                  </a:ext>
                </a:extLst>
              </a:tr>
              <a:tr h="325122">
                <a:tc>
                  <a:txBody>
                    <a:bodyPr/>
                    <a:lstStyle/>
                    <a:p>
                      <a:pPr>
                        <a:lnSpc>
                          <a:spcPct val="100000"/>
                        </a:lnSpc>
                      </a:pPr>
                      <a:r>
                        <a:rPr lang="pt" sz="1000" b="0" dirty="0">
                          <a:solidFill>
                            <a:schemeClr val="tx1"/>
                          </a:solidFill>
                          <a:latin typeface="Century Gothic" panose="020B0502020202020204" pitchFamily="34" charset="0"/>
                        </a:rPr>
                        <a:t>FLUXO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371243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723295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096711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23481760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916148646"/>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783529" y="808878"/>
            <a:ext cx="1753154"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bg1"/>
                </a:solidFill>
                <a:latin typeface="Century Gothic" panose="020B0502020202020204" pitchFamily="34" charset="0"/>
              </a:rPr>
              <a:t>PROJETO 1 |  00/00 – 00/00</a:t>
            </a:r>
          </a:p>
        </p:txBody>
      </p:sp>
      <p:sp>
        <p:nvSpPr>
          <p:cNvPr id="6" name="Rectangle 5">
            <a:extLst>
              <a:ext uri="{FF2B5EF4-FFF2-40B4-BE49-F238E27FC236}">
                <a16:creationId xmlns:a16="http://schemas.microsoft.com/office/drawing/2014/main" id="{45120421-B160-AC44-999E-CFB0721F467F}"/>
              </a:ext>
            </a:extLst>
          </p:cNvPr>
          <p:cNvSpPr/>
          <p:nvPr/>
        </p:nvSpPr>
        <p:spPr>
          <a:xfrm>
            <a:off x="3783529" y="1134486"/>
            <a:ext cx="710069"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Vencimento 00/00</a:t>
            </a:r>
          </a:p>
        </p:txBody>
      </p:sp>
      <p:sp>
        <p:nvSpPr>
          <p:cNvPr id="12" name="Rectangle 11">
            <a:extLst>
              <a:ext uri="{FF2B5EF4-FFF2-40B4-BE49-F238E27FC236}">
                <a16:creationId xmlns:a16="http://schemas.microsoft.com/office/drawing/2014/main" id="{4DA04FFA-D9F8-5249-A153-D5EAF58B72FE}"/>
              </a:ext>
            </a:extLst>
          </p:cNvPr>
          <p:cNvSpPr/>
          <p:nvPr/>
        </p:nvSpPr>
        <p:spPr>
          <a:xfrm>
            <a:off x="3998886" y="1449720"/>
            <a:ext cx="955015"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Marco 1</a:t>
            </a:r>
          </a:p>
        </p:txBody>
      </p:sp>
      <p:sp>
        <p:nvSpPr>
          <p:cNvPr id="41" name="Rectangle 40">
            <a:extLst>
              <a:ext uri="{FF2B5EF4-FFF2-40B4-BE49-F238E27FC236}">
                <a16:creationId xmlns:a16="http://schemas.microsoft.com/office/drawing/2014/main" id="{7FE24B6B-A6AC-0A4E-A8D3-E4E3AAED67B1}"/>
              </a:ext>
            </a:extLst>
          </p:cNvPr>
          <p:cNvSpPr/>
          <p:nvPr/>
        </p:nvSpPr>
        <p:spPr>
          <a:xfrm>
            <a:off x="5704107" y="1782364"/>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331873" y="2097598"/>
            <a:ext cx="955015"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Vencimento 00/00</a:t>
            </a:r>
          </a:p>
        </p:txBody>
      </p:sp>
      <p:sp>
        <p:nvSpPr>
          <p:cNvPr id="43" name="Rectangle 42">
            <a:extLst>
              <a:ext uri="{FF2B5EF4-FFF2-40B4-BE49-F238E27FC236}">
                <a16:creationId xmlns:a16="http://schemas.microsoft.com/office/drawing/2014/main" id="{BDF46762-DE84-6D48-99D5-CB3DE0793AB2}"/>
              </a:ext>
            </a:extLst>
          </p:cNvPr>
          <p:cNvSpPr/>
          <p:nvPr/>
        </p:nvSpPr>
        <p:spPr>
          <a:xfrm>
            <a:off x="5879931" y="2434121"/>
            <a:ext cx="3885876"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PROJETO 2 |  00/00 –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79931" y="2764608"/>
            <a:ext cx="1582812"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bg1"/>
                </a:solidFill>
                <a:latin typeface="Century Gothic" panose="020B0502020202020204" pitchFamily="34" charset="0"/>
              </a:rPr>
              <a:t>Vencimento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72441" y="3090296"/>
            <a:ext cx="1395256"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bg1"/>
                </a:solidFill>
                <a:latin typeface="Century Gothic" panose="020B0502020202020204" pitchFamily="34" charset="0"/>
              </a:rPr>
              <a:t>Vencimento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822122" y="3401302"/>
            <a:ext cx="1943685"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Vencimento 00/00</a:t>
            </a: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180522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8FAABF7-CF44-A847-B0BC-190595132FDE}"/>
              </a:ext>
            </a:extLst>
          </p:cNvPr>
          <p:cNvSpPr/>
          <p:nvPr/>
        </p:nvSpPr>
        <p:spPr>
          <a:xfrm>
            <a:off x="9299769" y="3739007"/>
            <a:ext cx="466038"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6884802" y="4054241"/>
            <a:ext cx="4846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PROJETO 3 |  00/00 – 00/00</a:t>
            </a:r>
          </a:p>
        </p:txBody>
      </p:sp>
      <p:sp>
        <p:nvSpPr>
          <p:cNvPr id="56" name="Rectangle 55">
            <a:extLst>
              <a:ext uri="{FF2B5EF4-FFF2-40B4-BE49-F238E27FC236}">
                <a16:creationId xmlns:a16="http://schemas.microsoft.com/office/drawing/2014/main" id="{3C344501-51EB-984F-922D-D3BA95AEB638}"/>
              </a:ext>
            </a:extLst>
          </p:cNvPr>
          <p:cNvSpPr/>
          <p:nvPr/>
        </p:nvSpPr>
        <p:spPr>
          <a:xfrm>
            <a:off x="6898561" y="4386885"/>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A92B052D-A5ED-B742-AF74-35D3E59F4421}"/>
              </a:ext>
            </a:extLst>
          </p:cNvPr>
          <p:cNvSpPr/>
          <p:nvPr/>
        </p:nvSpPr>
        <p:spPr>
          <a:xfrm>
            <a:off x="6898561" y="4702119"/>
            <a:ext cx="407210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Vencimento 00/00</a:t>
            </a:r>
          </a:p>
        </p:txBody>
      </p:sp>
      <p:sp>
        <p:nvSpPr>
          <p:cNvPr id="60" name="Rectangle 59">
            <a:extLst>
              <a:ext uri="{FF2B5EF4-FFF2-40B4-BE49-F238E27FC236}">
                <a16:creationId xmlns:a16="http://schemas.microsoft.com/office/drawing/2014/main" id="{B8A9222A-8FD5-5048-8CE9-35F0231BABFF}"/>
              </a:ext>
            </a:extLst>
          </p:cNvPr>
          <p:cNvSpPr/>
          <p:nvPr/>
        </p:nvSpPr>
        <p:spPr>
          <a:xfrm>
            <a:off x="8026259" y="5038642"/>
            <a:ext cx="2932329"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Vencimento 00/00</a:t>
            </a:r>
          </a:p>
        </p:txBody>
      </p:sp>
      <p:sp>
        <p:nvSpPr>
          <p:cNvPr id="61" name="Rectangle 60">
            <a:extLst>
              <a:ext uri="{FF2B5EF4-FFF2-40B4-BE49-F238E27FC236}">
                <a16:creationId xmlns:a16="http://schemas.microsoft.com/office/drawing/2014/main" id="{2B239910-7A02-344C-BA66-D272DE5F5D13}"/>
              </a:ext>
            </a:extLst>
          </p:cNvPr>
          <p:cNvSpPr/>
          <p:nvPr/>
        </p:nvSpPr>
        <p:spPr>
          <a:xfrm>
            <a:off x="10947321" y="5369129"/>
            <a:ext cx="799919"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46221"/>
          </a:xfrm>
          <a:prstGeom prst="rect">
            <a:avLst/>
          </a:prstGeom>
          <a:noFill/>
        </p:spPr>
        <p:txBody>
          <a:bodyPr wrap="square" rtlCol="0">
            <a:spAutoFit/>
          </a:bodyPr>
          <a:lstStyle/>
          <a:p>
            <a:r>
              <a:rPr lang="pt" sz="1000" dirty="0">
                <a:latin typeface="Century Gothic" panose="020B0502020202020204" pitchFamily="34" charset="0"/>
              </a:rPr>
              <a:t>Cor da chave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pt" sz="1000" dirty="0">
                <a:latin typeface="Century Gothic" panose="020B0502020202020204" pitchFamily="34" charset="0"/>
              </a:rPr>
              <a:t>Cor da chave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pt" sz="1000" dirty="0">
                <a:latin typeface="Century Gothic" panose="020B0502020202020204" pitchFamily="34" charset="0"/>
              </a:rPr>
              <a:t>Cor da chave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pt" sz="1000" dirty="0">
                <a:latin typeface="Century Gothic" panose="020B0502020202020204" pitchFamily="34" charset="0"/>
              </a:rPr>
              <a:t>Cor da chave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pt" sz="1000" dirty="0">
                <a:latin typeface="Century Gothic" panose="020B0502020202020204" pitchFamily="34" charset="0"/>
              </a:rPr>
              <a:t>Cor da chave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pt" sz="1000" dirty="0">
                <a:latin typeface="Century Gothic" panose="020B0502020202020204" pitchFamily="34" charset="0"/>
              </a:rPr>
              <a:t>Cor da chave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pt" sz="1000" dirty="0">
                <a:latin typeface="Century Gothic" panose="020B0502020202020204" pitchFamily="34" charset="0"/>
              </a:rPr>
              <a:t>Cor da chave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pt" sz="1000" dirty="0">
                <a:latin typeface="Century Gothic" panose="020B0502020202020204" pitchFamily="34" charset="0"/>
              </a:rPr>
              <a:t>Cor da chave 8</a:t>
            </a: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5378296"/>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GRÁFICO DE GANTT DE 3 YEAR DE PROJETO</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368466170"/>
              </p:ext>
            </p:extLst>
          </p:nvPr>
        </p:nvGraphicFramePr>
        <p:xfrm>
          <a:off x="327121" y="425489"/>
          <a:ext cx="11550138" cy="5210829"/>
        </p:xfrm>
        <a:graphic>
          <a:graphicData uri="http://schemas.openxmlformats.org/drawingml/2006/table">
            <a:tbl>
              <a:tblPr firstRow="1" bandRow="1">
                <a:tableStyleId>{5C22544A-7EE6-4342-B048-85BDC9FD1C3A}</a:tableStyleId>
              </a:tblPr>
              <a:tblGrid>
                <a:gridCol w="478422">
                  <a:extLst>
                    <a:ext uri="{9D8B030D-6E8A-4147-A177-3AD203B41FA5}">
                      <a16:colId xmlns:a16="http://schemas.microsoft.com/office/drawing/2014/main" val="602210714"/>
                    </a:ext>
                  </a:extLst>
                </a:gridCol>
                <a:gridCol w="922643">
                  <a:extLst>
                    <a:ext uri="{9D8B030D-6E8A-4147-A177-3AD203B41FA5}">
                      <a16:colId xmlns:a16="http://schemas.microsoft.com/office/drawing/2014/main" val="745651107"/>
                    </a:ext>
                  </a:extLst>
                </a:gridCol>
                <a:gridCol w="922643">
                  <a:extLst>
                    <a:ext uri="{9D8B030D-6E8A-4147-A177-3AD203B41FA5}">
                      <a16:colId xmlns:a16="http://schemas.microsoft.com/office/drawing/2014/main" val="474673571"/>
                    </a:ext>
                  </a:extLst>
                </a:gridCol>
                <a:gridCol w="922643">
                  <a:extLst>
                    <a:ext uri="{9D8B030D-6E8A-4147-A177-3AD203B41FA5}">
                      <a16:colId xmlns:a16="http://schemas.microsoft.com/office/drawing/2014/main" val="3612957570"/>
                    </a:ext>
                  </a:extLst>
                </a:gridCol>
                <a:gridCol w="922643">
                  <a:extLst>
                    <a:ext uri="{9D8B030D-6E8A-4147-A177-3AD203B41FA5}">
                      <a16:colId xmlns:a16="http://schemas.microsoft.com/office/drawing/2014/main" val="885299156"/>
                    </a:ext>
                  </a:extLst>
                </a:gridCol>
                <a:gridCol w="922643">
                  <a:extLst>
                    <a:ext uri="{9D8B030D-6E8A-4147-A177-3AD203B41FA5}">
                      <a16:colId xmlns:a16="http://schemas.microsoft.com/office/drawing/2014/main" val="327342628"/>
                    </a:ext>
                  </a:extLst>
                </a:gridCol>
                <a:gridCol w="922643">
                  <a:extLst>
                    <a:ext uri="{9D8B030D-6E8A-4147-A177-3AD203B41FA5}">
                      <a16:colId xmlns:a16="http://schemas.microsoft.com/office/drawing/2014/main" val="666090158"/>
                    </a:ext>
                  </a:extLst>
                </a:gridCol>
                <a:gridCol w="922643">
                  <a:extLst>
                    <a:ext uri="{9D8B030D-6E8A-4147-A177-3AD203B41FA5}">
                      <a16:colId xmlns:a16="http://schemas.microsoft.com/office/drawing/2014/main" val="1490855625"/>
                    </a:ext>
                  </a:extLst>
                </a:gridCol>
                <a:gridCol w="922643">
                  <a:extLst>
                    <a:ext uri="{9D8B030D-6E8A-4147-A177-3AD203B41FA5}">
                      <a16:colId xmlns:a16="http://schemas.microsoft.com/office/drawing/2014/main" val="69743083"/>
                    </a:ext>
                  </a:extLst>
                </a:gridCol>
                <a:gridCol w="922643">
                  <a:extLst>
                    <a:ext uri="{9D8B030D-6E8A-4147-A177-3AD203B41FA5}">
                      <a16:colId xmlns:a16="http://schemas.microsoft.com/office/drawing/2014/main" val="773272773"/>
                    </a:ext>
                  </a:extLst>
                </a:gridCol>
                <a:gridCol w="922643">
                  <a:extLst>
                    <a:ext uri="{9D8B030D-6E8A-4147-A177-3AD203B41FA5}">
                      <a16:colId xmlns:a16="http://schemas.microsoft.com/office/drawing/2014/main" val="2090035612"/>
                    </a:ext>
                  </a:extLst>
                </a:gridCol>
                <a:gridCol w="922643">
                  <a:extLst>
                    <a:ext uri="{9D8B030D-6E8A-4147-A177-3AD203B41FA5}">
                      <a16:colId xmlns:a16="http://schemas.microsoft.com/office/drawing/2014/main" val="3839570682"/>
                    </a:ext>
                  </a:extLst>
                </a:gridCol>
                <a:gridCol w="922643">
                  <a:extLst>
                    <a:ext uri="{9D8B030D-6E8A-4147-A177-3AD203B41FA5}">
                      <a16:colId xmlns:a16="http://schemas.microsoft.com/office/drawing/2014/main" val="3893106002"/>
                    </a:ext>
                  </a:extLst>
                </a:gridCol>
              </a:tblGrid>
              <a:tr h="332145">
                <a:tc>
                  <a:txBody>
                    <a:bodyPr/>
                    <a:lstStyle/>
                    <a:p>
                      <a:pPr>
                        <a:lnSpc>
                          <a:spcPct val="100000"/>
                        </a:lnSpc>
                      </a:pPr>
                      <a:endParaRPr lang="en-US" sz="8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r>
                        <a:rPr lang="pt" sz="1600" b="0" dirty="0">
                          <a:solidFill>
                            <a:schemeClr val="bg1"/>
                          </a:solidFill>
                          <a:latin typeface="Century Gothic" panose="020B0502020202020204" pitchFamily="34" charset="0"/>
                        </a:rPr>
                        <a:t>JANEIRO</a:t>
                      </a:r>
                    </a:p>
                  </a:txBody>
                  <a:tcPr anchor="ctr">
                    <a:lnL w="635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pt" sz="1600" b="0" dirty="0">
                          <a:solidFill>
                            <a:schemeClr val="bg1"/>
                          </a:solidFill>
                          <a:latin typeface="Century Gothic" panose="020B0502020202020204" pitchFamily="34" charset="0"/>
                        </a:rPr>
                        <a:t>FEVEREIRO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pt" sz="1600" b="0" dirty="0">
                          <a:solidFill>
                            <a:schemeClr val="bg1"/>
                          </a:solidFill>
                          <a:latin typeface="Century Gothic" panose="020B0502020202020204" pitchFamily="34" charset="0"/>
                        </a:rPr>
                        <a:t>MARÇO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pt" sz="1600" b="0" dirty="0">
                          <a:solidFill>
                            <a:schemeClr val="bg1"/>
                          </a:solidFill>
                          <a:latin typeface="Century Gothic" panose="020B0502020202020204" pitchFamily="34" charset="0"/>
                        </a:rPr>
                        <a:t>ABRIL</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pt" sz="1600" b="0" dirty="0">
                          <a:solidFill>
                            <a:schemeClr val="bg1"/>
                          </a:solidFill>
                          <a:latin typeface="Century Gothic" panose="020B0502020202020204" pitchFamily="34" charset="0"/>
                        </a:rPr>
                        <a:t>PODE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pt" sz="1600" b="0" dirty="0">
                          <a:solidFill>
                            <a:schemeClr val="bg1"/>
                          </a:solidFill>
                          <a:latin typeface="Century Gothic" panose="020B0502020202020204" pitchFamily="34" charset="0"/>
                        </a:rPr>
                        <a:t>JUN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pt" sz="1600" b="0" dirty="0">
                          <a:solidFill>
                            <a:schemeClr val="bg1"/>
                          </a:solidFill>
                          <a:latin typeface="Century Gothic" panose="020B0502020202020204" pitchFamily="34" charset="0"/>
                        </a:rPr>
                        <a:t>JUL</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pt" sz="1600" b="0" dirty="0">
                          <a:solidFill>
                            <a:schemeClr val="bg1"/>
                          </a:solidFill>
                          <a:latin typeface="Century Gothic" panose="020B0502020202020204" pitchFamily="34" charset="0"/>
                        </a:rPr>
                        <a:t>AGOSTO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pt" sz="1600" b="0" dirty="0">
                          <a:solidFill>
                            <a:schemeClr val="bg1"/>
                          </a:solidFill>
                          <a:latin typeface="Century Gothic" panose="020B0502020202020204" pitchFamily="34" charset="0"/>
                        </a:rPr>
                        <a:t>SETEMBRO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pt" sz="1600" b="0" dirty="0">
                          <a:solidFill>
                            <a:schemeClr val="bg1"/>
                          </a:solidFill>
                          <a:latin typeface="Century Gothic" panose="020B0502020202020204" pitchFamily="34" charset="0"/>
                        </a:rPr>
                        <a:t>OUTUBRO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pt" sz="1600" b="0" dirty="0">
                          <a:solidFill>
                            <a:schemeClr val="bg1"/>
                          </a:solidFill>
                          <a:latin typeface="Century Gothic" panose="020B0502020202020204" pitchFamily="34" charset="0"/>
                        </a:rPr>
                        <a:t>NOVEMBRO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pt" sz="1600" b="0" dirty="0">
                          <a:solidFill>
                            <a:schemeClr val="bg1"/>
                          </a:solidFill>
                          <a:latin typeface="Century Gothic" panose="020B0502020202020204" pitchFamily="34" charset="0"/>
                        </a:rPr>
                        <a:t>DEZEMBRO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extLst>
                  <a:ext uri="{0D108BD9-81ED-4DB2-BD59-A6C34878D82A}">
                    <a16:rowId xmlns:a16="http://schemas.microsoft.com/office/drawing/2014/main" val="350915962"/>
                  </a:ext>
                </a:extLst>
              </a:tr>
              <a:tr h="1625183">
                <a:tc>
                  <a:txBody>
                    <a:bodyPr/>
                    <a:lstStyle/>
                    <a:p>
                      <a:pPr algn="ctr">
                        <a:lnSpc>
                          <a:spcPct val="100000"/>
                        </a:lnSpc>
                      </a:pPr>
                      <a:r>
                        <a:rPr lang="pt" sz="2400" b="0" dirty="0">
                          <a:solidFill>
                            <a:schemeClr val="bg1"/>
                          </a:solidFill>
                          <a:latin typeface="Century Gothic" panose="020B0502020202020204" pitchFamily="34" charset="0"/>
                        </a:rPr>
                        <a:t>YEAR 1</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1625183">
                <a:tc>
                  <a:txBody>
                    <a:bodyPr/>
                    <a:lstStyle/>
                    <a:p>
                      <a:pPr algn="ctr">
                        <a:lnSpc>
                          <a:spcPct val="100000"/>
                        </a:lnSpc>
                      </a:pPr>
                      <a:r>
                        <a:rPr lang="pt" sz="2400" b="0" dirty="0">
                          <a:solidFill>
                            <a:schemeClr val="bg1"/>
                          </a:solidFill>
                          <a:latin typeface="Century Gothic" panose="020B0502020202020204" pitchFamily="34" charset="0"/>
                        </a:rPr>
                        <a:t>YEAR 2</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1625183">
                <a:tc>
                  <a:txBody>
                    <a:bodyPr/>
                    <a:lstStyle/>
                    <a:p>
                      <a:pPr algn="ctr">
                        <a:lnSpc>
                          <a:spcPct val="100000"/>
                        </a:lnSpc>
                      </a:pPr>
                      <a:r>
                        <a:rPr lang="pt" sz="2400" b="0" dirty="0">
                          <a:solidFill>
                            <a:schemeClr val="bg1"/>
                          </a:solidFill>
                          <a:latin typeface="Century Gothic" panose="020B0502020202020204" pitchFamily="34" charset="0"/>
                        </a:rPr>
                        <a:t>YEAR 3</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833500" y="808878"/>
            <a:ext cx="4663440" cy="228600"/>
          </a:xfrm>
          <a:prstGeom prst="rect">
            <a:avLst/>
          </a:prstGeom>
          <a:solidFill>
            <a:srgbClr val="D14C36"/>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bg1"/>
                </a:solidFill>
                <a:latin typeface="Century Gothic" panose="020B0502020202020204" pitchFamily="34" charset="0"/>
              </a:rPr>
              <a:t>Título e Descrição do Projeto 00/00/0000-00/00/000</a:t>
            </a:r>
          </a:p>
        </p:txBody>
      </p:sp>
      <p:sp>
        <p:nvSpPr>
          <p:cNvPr id="6" name="Rectangle 5">
            <a:extLst>
              <a:ext uri="{FF2B5EF4-FFF2-40B4-BE49-F238E27FC236}">
                <a16:creationId xmlns:a16="http://schemas.microsoft.com/office/drawing/2014/main" id="{45120421-B160-AC44-999E-CFB0721F467F}"/>
              </a:ext>
            </a:extLst>
          </p:cNvPr>
          <p:cNvSpPr/>
          <p:nvPr/>
        </p:nvSpPr>
        <p:spPr>
          <a:xfrm>
            <a:off x="3783528" y="1134486"/>
            <a:ext cx="1280160" cy="228600"/>
          </a:xfrm>
          <a:prstGeom prst="rect">
            <a:avLst/>
          </a:prstGeom>
          <a:solidFill>
            <a:srgbClr val="E4774A"/>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Objetivo</a:t>
            </a:r>
          </a:p>
        </p:txBody>
      </p:sp>
      <p:sp>
        <p:nvSpPr>
          <p:cNvPr id="12" name="Rectangle 11">
            <a:extLst>
              <a:ext uri="{FF2B5EF4-FFF2-40B4-BE49-F238E27FC236}">
                <a16:creationId xmlns:a16="http://schemas.microsoft.com/office/drawing/2014/main" id="{4DA04FFA-D9F8-5249-A153-D5EAF58B72FE}"/>
              </a:ext>
            </a:extLst>
          </p:cNvPr>
          <p:cNvSpPr/>
          <p:nvPr/>
        </p:nvSpPr>
        <p:spPr>
          <a:xfrm>
            <a:off x="4447044" y="1459418"/>
            <a:ext cx="955015" cy="228600"/>
          </a:xfrm>
          <a:prstGeom prst="rect">
            <a:avLst/>
          </a:prstGeom>
          <a:solidFill>
            <a:srgbClr val="E9AB77"/>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Objetivo</a:t>
            </a:r>
          </a:p>
        </p:txBody>
      </p:sp>
      <p:sp>
        <p:nvSpPr>
          <p:cNvPr id="41" name="Rectangle 40">
            <a:extLst>
              <a:ext uri="{FF2B5EF4-FFF2-40B4-BE49-F238E27FC236}">
                <a16:creationId xmlns:a16="http://schemas.microsoft.com/office/drawing/2014/main" id="{7FE24B6B-A6AC-0A4E-A8D3-E4E3AAED67B1}"/>
              </a:ext>
            </a:extLst>
          </p:cNvPr>
          <p:cNvSpPr/>
          <p:nvPr/>
        </p:nvSpPr>
        <p:spPr>
          <a:xfrm>
            <a:off x="5704107" y="1782364"/>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331873" y="2097598"/>
            <a:ext cx="955015" cy="228600"/>
          </a:xfrm>
          <a:prstGeom prst="rect">
            <a:avLst/>
          </a:prstGeom>
          <a:solidFill>
            <a:srgbClr val="89D0C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Objetivo</a:t>
            </a:r>
          </a:p>
        </p:txBody>
      </p:sp>
      <p:sp>
        <p:nvSpPr>
          <p:cNvPr id="43" name="Rectangle 42">
            <a:extLst>
              <a:ext uri="{FF2B5EF4-FFF2-40B4-BE49-F238E27FC236}">
                <a16:creationId xmlns:a16="http://schemas.microsoft.com/office/drawing/2014/main" id="{BDF46762-DE84-6D48-99D5-CB3DE0793AB2}"/>
              </a:ext>
            </a:extLst>
          </p:cNvPr>
          <p:cNvSpPr/>
          <p:nvPr/>
        </p:nvSpPr>
        <p:spPr>
          <a:xfrm>
            <a:off x="6727519" y="810737"/>
            <a:ext cx="2068536" cy="934494"/>
          </a:xfrm>
          <a:prstGeom prst="rect">
            <a:avLst/>
          </a:prstGeom>
          <a:solidFill>
            <a:srgbClr val="56BFD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Título e Descrição do Projeto 00/00/0000-00/00/000</a:t>
            </a:r>
          </a:p>
        </p:txBody>
      </p:sp>
      <p:sp>
        <p:nvSpPr>
          <p:cNvPr id="44" name="Rectangle 43">
            <a:extLst>
              <a:ext uri="{FF2B5EF4-FFF2-40B4-BE49-F238E27FC236}">
                <a16:creationId xmlns:a16="http://schemas.microsoft.com/office/drawing/2014/main" id="{BC327E30-6FC2-774C-84E7-84122B7DDF00}"/>
              </a:ext>
            </a:extLst>
          </p:cNvPr>
          <p:cNvSpPr/>
          <p:nvPr/>
        </p:nvSpPr>
        <p:spPr>
          <a:xfrm>
            <a:off x="843380" y="2466199"/>
            <a:ext cx="5443508" cy="755971"/>
          </a:xfrm>
          <a:prstGeom prst="rect">
            <a:avLst/>
          </a:prstGeom>
          <a:solidFill>
            <a:srgbClr val="4494A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bg1"/>
                </a:solidFill>
                <a:latin typeface="Century Gothic" panose="020B0502020202020204" pitchFamily="34" charset="0"/>
              </a:rPr>
              <a:t>Título e Descrição do Projeto 00/00/0000-00/00/000</a:t>
            </a:r>
          </a:p>
        </p:txBody>
      </p:sp>
      <p:sp>
        <p:nvSpPr>
          <p:cNvPr id="45" name="Rectangle 44">
            <a:extLst>
              <a:ext uri="{FF2B5EF4-FFF2-40B4-BE49-F238E27FC236}">
                <a16:creationId xmlns:a16="http://schemas.microsoft.com/office/drawing/2014/main" id="{C6B6796C-A823-9B45-9C7B-E649DE201818}"/>
              </a:ext>
            </a:extLst>
          </p:cNvPr>
          <p:cNvSpPr/>
          <p:nvPr/>
        </p:nvSpPr>
        <p:spPr>
          <a:xfrm>
            <a:off x="7928615" y="1824618"/>
            <a:ext cx="2933640" cy="502862"/>
          </a:xfrm>
          <a:prstGeom prst="rect">
            <a:avLst/>
          </a:prstGeom>
          <a:solidFill>
            <a:srgbClr val="264065"/>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bg1"/>
                </a:solidFill>
                <a:latin typeface="Century Gothic" panose="020B0502020202020204" pitchFamily="34" charset="0"/>
              </a:rPr>
              <a:t>Objetivo</a:t>
            </a: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180522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8FAABF7-CF44-A847-B0BC-190595132FDE}"/>
              </a:ext>
            </a:extLst>
          </p:cNvPr>
          <p:cNvSpPr/>
          <p:nvPr/>
        </p:nvSpPr>
        <p:spPr>
          <a:xfrm>
            <a:off x="6362548" y="3235333"/>
            <a:ext cx="5488023" cy="700041"/>
          </a:xfrm>
          <a:prstGeom prst="rect">
            <a:avLst/>
          </a:prstGeom>
          <a:solidFill>
            <a:srgbClr val="E4774A"/>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Objetivo</a:t>
            </a:r>
          </a:p>
        </p:txBody>
      </p:sp>
      <p:sp>
        <p:nvSpPr>
          <p:cNvPr id="55" name="Rectangle 54">
            <a:extLst>
              <a:ext uri="{FF2B5EF4-FFF2-40B4-BE49-F238E27FC236}">
                <a16:creationId xmlns:a16="http://schemas.microsoft.com/office/drawing/2014/main" id="{90D21B74-0D4D-1541-A69C-58D3FB0DFCCE}"/>
              </a:ext>
            </a:extLst>
          </p:cNvPr>
          <p:cNvSpPr/>
          <p:nvPr/>
        </p:nvSpPr>
        <p:spPr>
          <a:xfrm>
            <a:off x="851472" y="4564085"/>
            <a:ext cx="5023336" cy="683841"/>
          </a:xfrm>
          <a:prstGeom prst="rect">
            <a:avLst/>
          </a:prstGeom>
          <a:solidFill>
            <a:srgbClr val="E9AB77"/>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Título e Descrição do Projeto 00/00/0000-00/00/000</a:t>
            </a:r>
          </a:p>
        </p:txBody>
      </p:sp>
      <p:sp>
        <p:nvSpPr>
          <p:cNvPr id="56" name="Rectangle 55">
            <a:extLst>
              <a:ext uri="{FF2B5EF4-FFF2-40B4-BE49-F238E27FC236}">
                <a16:creationId xmlns:a16="http://schemas.microsoft.com/office/drawing/2014/main" id="{3C344501-51EB-984F-922D-D3BA95AEB638}"/>
              </a:ext>
            </a:extLst>
          </p:cNvPr>
          <p:cNvSpPr/>
          <p:nvPr/>
        </p:nvSpPr>
        <p:spPr>
          <a:xfrm>
            <a:off x="5424134" y="4127115"/>
            <a:ext cx="1005840" cy="228600"/>
          </a:xfrm>
          <a:prstGeom prst="rect">
            <a:avLst/>
          </a:prstGeom>
          <a:solidFill>
            <a:srgbClr val="ECD6B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Objetivo</a:t>
            </a:r>
          </a:p>
        </p:txBody>
      </p:sp>
      <p:sp>
        <p:nvSpPr>
          <p:cNvPr id="57" name="Rectangle 56">
            <a:extLst>
              <a:ext uri="{FF2B5EF4-FFF2-40B4-BE49-F238E27FC236}">
                <a16:creationId xmlns:a16="http://schemas.microsoft.com/office/drawing/2014/main" id="{A92B052D-A5ED-B742-AF74-35D3E59F4421}"/>
              </a:ext>
            </a:extLst>
          </p:cNvPr>
          <p:cNvSpPr/>
          <p:nvPr/>
        </p:nvSpPr>
        <p:spPr>
          <a:xfrm>
            <a:off x="5919337" y="5182635"/>
            <a:ext cx="5931233" cy="327987"/>
          </a:xfrm>
          <a:prstGeom prst="rect">
            <a:avLst/>
          </a:prstGeom>
          <a:solidFill>
            <a:srgbClr val="89D0C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Objetivo</a:t>
            </a:r>
          </a:p>
        </p:txBody>
      </p:sp>
      <p:sp>
        <p:nvSpPr>
          <p:cNvPr id="60" name="Rectangle 59">
            <a:extLst>
              <a:ext uri="{FF2B5EF4-FFF2-40B4-BE49-F238E27FC236}">
                <a16:creationId xmlns:a16="http://schemas.microsoft.com/office/drawing/2014/main" id="{B8A9222A-8FD5-5048-8CE9-35F0231BABFF}"/>
              </a:ext>
            </a:extLst>
          </p:cNvPr>
          <p:cNvSpPr/>
          <p:nvPr/>
        </p:nvSpPr>
        <p:spPr>
          <a:xfrm>
            <a:off x="5932934" y="4570339"/>
            <a:ext cx="2932329" cy="228600"/>
          </a:xfrm>
          <a:prstGeom prst="rect">
            <a:avLst/>
          </a:prstGeom>
          <a:solidFill>
            <a:srgbClr val="56BFD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Objetivo</a:t>
            </a:r>
          </a:p>
        </p:txBody>
      </p:sp>
      <p:sp>
        <p:nvSpPr>
          <p:cNvPr id="61" name="Rectangle 60">
            <a:extLst>
              <a:ext uri="{FF2B5EF4-FFF2-40B4-BE49-F238E27FC236}">
                <a16:creationId xmlns:a16="http://schemas.microsoft.com/office/drawing/2014/main" id="{2B239910-7A02-344C-BA66-D272DE5F5D13}"/>
              </a:ext>
            </a:extLst>
          </p:cNvPr>
          <p:cNvSpPr/>
          <p:nvPr/>
        </p:nvSpPr>
        <p:spPr>
          <a:xfrm>
            <a:off x="10947321" y="2090872"/>
            <a:ext cx="799919" cy="228600"/>
          </a:xfrm>
          <a:prstGeom prst="rect">
            <a:avLst/>
          </a:prstGeom>
          <a:solidFill>
            <a:srgbClr val="4494A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latin typeface="Century Gothic" panose="020B0502020202020204" pitchFamily="34" charset="0"/>
            </a:endParaRP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rgbClr val="4494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46221"/>
          </a:xfrm>
          <a:prstGeom prst="rect">
            <a:avLst/>
          </a:prstGeom>
          <a:noFill/>
        </p:spPr>
        <p:txBody>
          <a:bodyPr wrap="square" rtlCol="0">
            <a:spAutoFit/>
          </a:bodyPr>
          <a:lstStyle/>
          <a:p>
            <a:r>
              <a:rPr lang="pt" sz="1000" dirty="0">
                <a:latin typeface="Century Gothic" panose="020B0502020202020204" pitchFamily="34" charset="0"/>
              </a:rPr>
              <a:t>Cor da chave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pt" sz="1000" dirty="0">
                <a:latin typeface="Century Gothic" panose="020B0502020202020204" pitchFamily="34" charset="0"/>
              </a:rPr>
              <a:t>Cor da chave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pt" sz="1000" dirty="0">
                <a:latin typeface="Century Gothic" panose="020B0502020202020204" pitchFamily="34" charset="0"/>
              </a:rPr>
              <a:t>Cor da chave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pt" sz="1000" dirty="0">
                <a:latin typeface="Century Gothic" panose="020B0502020202020204" pitchFamily="34" charset="0"/>
              </a:rPr>
              <a:t>Cor da chave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pt" sz="1000" dirty="0">
                <a:latin typeface="Century Gothic" panose="020B0502020202020204" pitchFamily="34" charset="0"/>
              </a:rPr>
              <a:t>Cor da chave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pt" sz="1000" dirty="0">
                <a:latin typeface="Century Gothic" panose="020B0502020202020204" pitchFamily="34" charset="0"/>
              </a:rPr>
              <a:t>Cor da chave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pt" sz="1000" dirty="0">
                <a:latin typeface="Century Gothic" panose="020B0502020202020204" pitchFamily="34" charset="0"/>
              </a:rPr>
              <a:t>Cor da chave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pt" sz="1000" dirty="0">
                <a:latin typeface="Century Gothic" panose="020B0502020202020204" pitchFamily="34" charset="0"/>
              </a:rPr>
              <a:t>Cor da chave 8</a:t>
            </a: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2100039"/>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3B60B896-37F2-1C41-A35B-FD3D0B568849}"/>
              </a:ext>
            </a:extLst>
          </p:cNvPr>
          <p:cNvSpPr/>
          <p:nvPr/>
        </p:nvSpPr>
        <p:spPr>
          <a:xfrm>
            <a:off x="3249807" y="3301557"/>
            <a:ext cx="3885875" cy="327776"/>
          </a:xfrm>
          <a:prstGeom prst="rect">
            <a:avLst/>
          </a:prstGeom>
          <a:solidFill>
            <a:srgbClr val="ECD6B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Objetivo</a:t>
            </a:r>
          </a:p>
        </p:txBody>
      </p:sp>
      <p:sp>
        <p:nvSpPr>
          <p:cNvPr id="71" name="Rectangle 70">
            <a:extLst>
              <a:ext uri="{FF2B5EF4-FFF2-40B4-BE49-F238E27FC236}">
                <a16:creationId xmlns:a16="http://schemas.microsoft.com/office/drawing/2014/main" id="{942AC41D-644D-7E46-A97A-C63326464FB0}"/>
              </a:ext>
            </a:extLst>
          </p:cNvPr>
          <p:cNvSpPr/>
          <p:nvPr/>
        </p:nvSpPr>
        <p:spPr>
          <a:xfrm>
            <a:off x="2071568" y="4142691"/>
            <a:ext cx="2933640" cy="228600"/>
          </a:xfrm>
          <a:prstGeom prst="rect">
            <a:avLst/>
          </a:prstGeom>
          <a:solidFill>
            <a:srgbClr val="264065"/>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bg1"/>
                </a:solidFill>
                <a:latin typeface="Century Gothic" panose="020B0502020202020204" pitchFamily="34" charset="0"/>
              </a:rPr>
              <a:t>Objetivo</a:t>
            </a:r>
          </a:p>
        </p:txBody>
      </p:sp>
    </p:spTree>
    <p:extLst>
      <p:ext uri="{BB962C8B-B14F-4D97-AF65-F5344CB8AC3E}">
        <p14:creationId xmlns:p14="http://schemas.microsoft.com/office/powerpoint/2010/main" val="823638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Todos os artigos, modelos ou informações fornecidos pelo Smartsheet no site são apenas para referência. Embora nos esforcemos para manter as informações atualizadas e corretas, não fazemos representações ou garantias de qualquer tipo, expressas ou implícitos, sobre a completude, precisão, confiabilidade, adequação ou disponibilidade em relação ao site ou às informações, artigos, modelos ou gráficos relacionados contidos no site. Qualquer dependência que você deposita em tais informações está, portanto, estritamente em seu próprio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3-Year-Project-Roadmap-Template_PowerPoint" id="{FE2CAD20-10E8-B94D-AA35-9684174C14E5}" vid="{43D5563E-D81A-F048-9822-7F7FAABC46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IC-3-Year-Project-Roadmap-Template_PowerPoint</Template>
  <TotalTime>4</TotalTime>
  <Words>345</Words>
  <Application>Microsoft Macintosh PowerPoint</Application>
  <PresentationFormat>Widescreen</PresentationFormat>
  <Paragraphs>78</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Alexandra Ragazhinskaya</dc:creator>
  <cp:lastModifiedBy>Jason Flores</cp:lastModifiedBy>
  <cp:revision>2</cp:revision>
  <cp:lastPrinted>2020-08-31T22:23:58Z</cp:lastPrinted>
  <dcterms:created xsi:type="dcterms:W3CDTF">2021-07-01T18:02:38Z</dcterms:created>
  <dcterms:modified xsi:type="dcterms:W3CDTF">2022-06-06T22:33:24Z</dcterms:modified>
</cp:coreProperties>
</file>