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774A"/>
    <a:srgbClr val="56BFD2"/>
    <a:srgbClr val="A6DDE9"/>
    <a:srgbClr val="ECD6B2"/>
    <a:srgbClr val="99EBDD"/>
    <a:srgbClr val="DAE978"/>
    <a:srgbClr val="DEDFA3"/>
    <a:srgbClr val="D14C36"/>
    <a:srgbClr val="E9AB77"/>
    <a:srgbClr val="89D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010469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pt" sz="3600" dirty="0">
                <a:latin typeface="Century Gothic" panose="020B0502020202020204" pitchFamily="34" charset="0"/>
              </a:rPr>
              <a:t>Notas para usar 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136217" cy="2446824"/>
          </a:xfrm>
          <a:prstGeom prst="rect">
            <a:avLst/>
          </a:prstGeom>
          <a:noFill/>
        </p:spPr>
        <p:txBody>
          <a:bodyPr wrap="square" rtlCol="0">
            <a:spAutoFit/>
          </a:bodyPr>
          <a:lstStyle/>
          <a:p>
            <a:pPr>
              <a:spcAft>
                <a:spcPts val="600"/>
              </a:spcAft>
            </a:pPr>
            <a:r>
              <a:rPr lang="pt" sz="1600" dirty="0">
                <a:latin typeface="Century Gothic" panose="020B0502020202020204" pitchFamily="34" charset="0"/>
              </a:rPr>
              <a:t>Insira os meses e fluxos de trabalho representados em seu plano.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Ajuste as barras para representar o comprimento do tempo por atividade.  </a:t>
            </a:r>
          </a:p>
          <a:p>
            <a:pPr>
              <a:spcAft>
                <a:spcPts val="600"/>
              </a:spcAft>
            </a:pPr>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Adicione datas de início e fim, datas de marcos e informações adicionais dentro de cada barra ou da área do gráfico. </a:t>
            </a:r>
          </a:p>
          <a:p>
            <a:pPr>
              <a:spcAft>
                <a:spcPts val="600"/>
              </a:spcAft>
            </a:pPr>
            <a:endParaRPr lang="en-US" sz="1600" dirty="0">
              <a:latin typeface="Century Gothic" panose="020B0502020202020204" pitchFamily="34" charset="0"/>
            </a:endParaRP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pt" sz="2400" b="1" dirty="0">
                <a:solidFill>
                  <a:schemeClr val="tx1">
                    <a:lumMod val="65000"/>
                    <a:lumOff val="35000"/>
                  </a:schemeClr>
                </a:solidFill>
                <a:latin typeface="Century Gothic" panose="020B0502020202020204" pitchFamily="34" charset="0"/>
              </a:rPr>
              <a:t>MODELO DE ROTEIRO DE PROJETO DE SEIS MESES</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ROTEIRO DE 6 MESES DO PROJETO</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845198825"/>
              </p:ext>
            </p:extLst>
          </p:nvPr>
        </p:nvGraphicFramePr>
        <p:xfrm>
          <a:off x="327121" y="682459"/>
          <a:ext cx="11550141" cy="5212110"/>
        </p:xfrm>
        <a:graphic>
          <a:graphicData uri="http://schemas.openxmlformats.org/drawingml/2006/table">
            <a:tbl>
              <a:tblPr firstRow="1" bandRow="1">
                <a:tableStyleId>{5C22544A-7EE6-4342-B048-85BDC9FD1C3A}</a:tableStyleId>
              </a:tblPr>
              <a:tblGrid>
                <a:gridCol w="1382409">
                  <a:extLst>
                    <a:ext uri="{9D8B030D-6E8A-4147-A177-3AD203B41FA5}">
                      <a16:colId xmlns:a16="http://schemas.microsoft.com/office/drawing/2014/main" val="602210714"/>
                    </a:ext>
                  </a:extLst>
                </a:gridCol>
                <a:gridCol w="1694622">
                  <a:extLst>
                    <a:ext uri="{9D8B030D-6E8A-4147-A177-3AD203B41FA5}">
                      <a16:colId xmlns:a16="http://schemas.microsoft.com/office/drawing/2014/main" val="745651107"/>
                    </a:ext>
                  </a:extLst>
                </a:gridCol>
                <a:gridCol w="1694622">
                  <a:extLst>
                    <a:ext uri="{9D8B030D-6E8A-4147-A177-3AD203B41FA5}">
                      <a16:colId xmlns:a16="http://schemas.microsoft.com/office/drawing/2014/main" val="3274367776"/>
                    </a:ext>
                  </a:extLst>
                </a:gridCol>
                <a:gridCol w="1694622">
                  <a:extLst>
                    <a:ext uri="{9D8B030D-6E8A-4147-A177-3AD203B41FA5}">
                      <a16:colId xmlns:a16="http://schemas.microsoft.com/office/drawing/2014/main" val="3839570682"/>
                    </a:ext>
                  </a:extLst>
                </a:gridCol>
                <a:gridCol w="1694622">
                  <a:extLst>
                    <a:ext uri="{9D8B030D-6E8A-4147-A177-3AD203B41FA5}">
                      <a16:colId xmlns:a16="http://schemas.microsoft.com/office/drawing/2014/main" val="2751298443"/>
                    </a:ext>
                  </a:extLst>
                </a:gridCol>
                <a:gridCol w="1694622">
                  <a:extLst>
                    <a:ext uri="{9D8B030D-6E8A-4147-A177-3AD203B41FA5}">
                      <a16:colId xmlns:a16="http://schemas.microsoft.com/office/drawing/2014/main" val="3893106002"/>
                    </a:ext>
                  </a:extLst>
                </a:gridCol>
                <a:gridCol w="1694622">
                  <a:extLst>
                    <a:ext uri="{9D8B030D-6E8A-4147-A177-3AD203B41FA5}">
                      <a16:colId xmlns:a16="http://schemas.microsoft.com/office/drawing/2014/main" val="3525347244"/>
                    </a:ext>
                  </a:extLst>
                </a:gridCol>
              </a:tblGrid>
              <a:tr h="335256">
                <a:tc>
                  <a:txBody>
                    <a:bodyPr/>
                    <a:lstStyle/>
                    <a:p>
                      <a:pPr>
                        <a:lnSpc>
                          <a:spcPct val="100000"/>
                        </a:lnSpc>
                      </a:pPr>
                      <a:r>
                        <a:rPr lang="pt" sz="1000" dirty="0">
                          <a:solidFill>
                            <a:schemeClr val="tx1"/>
                          </a:solidFill>
                          <a:latin typeface="Century Gothic" panose="020B0502020202020204" pitchFamily="34" charset="0"/>
                        </a:rPr>
                        <a:t>FLUXOS DE TRABALHO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pt" sz="1000" b="0" dirty="0">
                          <a:solidFill>
                            <a:schemeClr val="tx1"/>
                          </a:solidFill>
                          <a:latin typeface="Century Gothic" panose="020B0502020202020204" pitchFamily="34" charset="0"/>
                        </a:rPr>
                        <a:t>FLUXO DE TRABALHO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0" dirty="0">
                          <a:solidFill>
                            <a:schemeClr val="tx1"/>
                          </a:solidFill>
                          <a:latin typeface="Century Gothic" panose="020B0502020202020204" pitchFamily="34" charset="0"/>
                        </a:rPr>
                        <a:t>FLUXO DE TRABALHO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0" dirty="0">
                          <a:solidFill>
                            <a:schemeClr val="tx1"/>
                          </a:solidFill>
                          <a:latin typeface="Century Gothic" panose="020B0502020202020204" pitchFamily="34" charset="0"/>
                        </a:rPr>
                        <a:t>FLUXO DE TRABALHO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1000" b="0" dirty="0">
                          <a:solidFill>
                            <a:schemeClr val="tx1"/>
                          </a:solidFill>
                          <a:latin typeface="Century Gothic" panose="020B0502020202020204" pitchFamily="34" charset="0"/>
                        </a:rPr>
                        <a:t>FLUXO DE TRABALHO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pt" sz="1000" b="0" dirty="0">
                          <a:solidFill>
                            <a:schemeClr val="tx1"/>
                          </a:solidFill>
                          <a:latin typeface="Century Gothic" panose="020B0502020202020204" pitchFamily="34" charset="0"/>
                        </a:rPr>
                        <a:t>FLUXO DE TRABALHO 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774A"/>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1789761" y="1065848"/>
            <a:ext cx="219206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1789761" y="1391456"/>
            <a:ext cx="887839"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12" name="Rectangle 11">
            <a:extLst>
              <a:ext uri="{FF2B5EF4-FFF2-40B4-BE49-F238E27FC236}">
                <a16:creationId xmlns:a16="http://schemas.microsoft.com/office/drawing/2014/main" id="{4DA04FFA-D9F8-5249-A153-D5EAF58B72FE}"/>
              </a:ext>
            </a:extLst>
          </p:cNvPr>
          <p:cNvSpPr/>
          <p:nvPr/>
        </p:nvSpPr>
        <p:spPr>
          <a:xfrm>
            <a:off x="2059034" y="1706690"/>
            <a:ext cx="1194109"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Marco 1</a:t>
            </a:r>
          </a:p>
        </p:txBody>
      </p:sp>
      <p:sp>
        <p:nvSpPr>
          <p:cNvPr id="41" name="Rectangle 40">
            <a:extLst>
              <a:ext uri="{FF2B5EF4-FFF2-40B4-BE49-F238E27FC236}">
                <a16:creationId xmlns:a16="http://schemas.microsoft.com/office/drawing/2014/main" id="{7FE24B6B-A6AC-0A4E-A8D3-E4E3AAED67B1}"/>
              </a:ext>
            </a:extLst>
          </p:cNvPr>
          <p:cNvSpPr/>
          <p:nvPr/>
        </p:nvSpPr>
        <p:spPr>
          <a:xfrm>
            <a:off x="4191168" y="2039334"/>
            <a:ext cx="269273"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3725743" y="2354568"/>
            <a:ext cx="1194109"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43" name="Rectangle 42">
            <a:extLst>
              <a:ext uri="{FF2B5EF4-FFF2-40B4-BE49-F238E27FC236}">
                <a16:creationId xmlns:a16="http://schemas.microsoft.com/office/drawing/2014/main" id="{BDF46762-DE84-6D48-99D5-CB3DE0793AB2}"/>
              </a:ext>
            </a:extLst>
          </p:cNvPr>
          <p:cNvSpPr/>
          <p:nvPr/>
        </p:nvSpPr>
        <p:spPr>
          <a:xfrm>
            <a:off x="4411011" y="2691091"/>
            <a:ext cx="4858731"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411011" y="3021578"/>
            <a:ext cx="1979080"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45" name="Rectangle 44">
            <a:extLst>
              <a:ext uri="{FF2B5EF4-FFF2-40B4-BE49-F238E27FC236}">
                <a16:creationId xmlns:a16="http://schemas.microsoft.com/office/drawing/2014/main" id="{C6B6796C-A823-9B45-9C7B-E649DE201818}"/>
              </a:ext>
            </a:extLst>
          </p:cNvPr>
          <p:cNvSpPr/>
          <p:nvPr/>
        </p:nvSpPr>
        <p:spPr>
          <a:xfrm>
            <a:off x="5652003" y="3347266"/>
            <a:ext cx="1744568"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46" name="Rectangle 45">
            <a:extLst>
              <a:ext uri="{FF2B5EF4-FFF2-40B4-BE49-F238E27FC236}">
                <a16:creationId xmlns:a16="http://schemas.microsoft.com/office/drawing/2014/main" id="{3B60B896-37F2-1C41-A35B-FD3D0B568849}"/>
              </a:ext>
            </a:extLst>
          </p:cNvPr>
          <p:cNvSpPr/>
          <p:nvPr/>
        </p:nvSpPr>
        <p:spPr>
          <a:xfrm>
            <a:off x="6839443" y="3658272"/>
            <a:ext cx="2430299"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687028" y="3995977"/>
            <a:ext cx="582714"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5667458" y="4311211"/>
            <a:ext cx="6059628"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5684662" y="4643855"/>
            <a:ext cx="269273"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5684662" y="4959089"/>
            <a:ext cx="509157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60" name="Rectangle 59">
            <a:extLst>
              <a:ext uri="{FF2B5EF4-FFF2-40B4-BE49-F238E27FC236}">
                <a16:creationId xmlns:a16="http://schemas.microsoft.com/office/drawing/2014/main" id="{B8A9222A-8FD5-5048-8CE9-35F0231BABFF}"/>
              </a:ext>
            </a:extLst>
          </p:cNvPr>
          <p:cNvSpPr/>
          <p:nvPr/>
        </p:nvSpPr>
        <p:spPr>
          <a:xfrm>
            <a:off x="7094687" y="5295612"/>
            <a:ext cx="366645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747056" y="5626099"/>
            <a:ext cx="1000184"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63526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33F93576-D8E0-454E-A543-936B0C588D58}"/>
              </a:ext>
            </a:extLst>
          </p:cNvPr>
          <p:cNvSpPr txBox="1"/>
          <p:nvPr/>
        </p:nvSpPr>
        <p:spPr>
          <a:xfrm>
            <a:off x="327121" y="172250"/>
            <a:ext cx="7309961" cy="400110"/>
          </a:xfrm>
          <a:prstGeom prst="rect">
            <a:avLst/>
          </a:prstGeom>
          <a:noFill/>
        </p:spPr>
        <p:txBody>
          <a:bodyPr wrap="square" rtlCol="0">
            <a:spAutoFit/>
          </a:bodyPr>
          <a:lstStyle/>
          <a:p>
            <a:r>
              <a:rPr lang="pt" sz="2000" b="1" dirty="0">
                <a:solidFill>
                  <a:schemeClr val="tx1">
                    <a:lumMod val="65000"/>
                    <a:lumOff val="35000"/>
                  </a:schemeClr>
                </a:solidFill>
                <a:latin typeface="Century Gothic" panose="020B0502020202020204" pitchFamily="34" charset="0"/>
              </a:rPr>
              <a:t>MODELO DE ROTEIRO DE PROJETO DE SEIS MESES</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369001" y="206219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ROTEIRO DE 6 MESES DO PROJETO</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439539503"/>
              </p:ext>
            </p:extLst>
          </p:nvPr>
        </p:nvGraphicFramePr>
        <p:xfrm>
          <a:off x="327121" y="682459"/>
          <a:ext cx="11550141" cy="5212110"/>
        </p:xfrm>
        <a:graphic>
          <a:graphicData uri="http://schemas.openxmlformats.org/drawingml/2006/table">
            <a:tbl>
              <a:tblPr firstRow="1" bandRow="1">
                <a:tableStyleId>{5C22544A-7EE6-4342-B048-85BDC9FD1C3A}</a:tableStyleId>
              </a:tblPr>
              <a:tblGrid>
                <a:gridCol w="1382409">
                  <a:extLst>
                    <a:ext uri="{9D8B030D-6E8A-4147-A177-3AD203B41FA5}">
                      <a16:colId xmlns:a16="http://schemas.microsoft.com/office/drawing/2014/main" val="602210714"/>
                    </a:ext>
                  </a:extLst>
                </a:gridCol>
                <a:gridCol w="1694622">
                  <a:extLst>
                    <a:ext uri="{9D8B030D-6E8A-4147-A177-3AD203B41FA5}">
                      <a16:colId xmlns:a16="http://schemas.microsoft.com/office/drawing/2014/main" val="745651107"/>
                    </a:ext>
                  </a:extLst>
                </a:gridCol>
                <a:gridCol w="1694622">
                  <a:extLst>
                    <a:ext uri="{9D8B030D-6E8A-4147-A177-3AD203B41FA5}">
                      <a16:colId xmlns:a16="http://schemas.microsoft.com/office/drawing/2014/main" val="3274367776"/>
                    </a:ext>
                  </a:extLst>
                </a:gridCol>
                <a:gridCol w="1694622">
                  <a:extLst>
                    <a:ext uri="{9D8B030D-6E8A-4147-A177-3AD203B41FA5}">
                      <a16:colId xmlns:a16="http://schemas.microsoft.com/office/drawing/2014/main" val="3839570682"/>
                    </a:ext>
                  </a:extLst>
                </a:gridCol>
                <a:gridCol w="1694622">
                  <a:extLst>
                    <a:ext uri="{9D8B030D-6E8A-4147-A177-3AD203B41FA5}">
                      <a16:colId xmlns:a16="http://schemas.microsoft.com/office/drawing/2014/main" val="2751298443"/>
                    </a:ext>
                  </a:extLst>
                </a:gridCol>
                <a:gridCol w="1694622">
                  <a:extLst>
                    <a:ext uri="{9D8B030D-6E8A-4147-A177-3AD203B41FA5}">
                      <a16:colId xmlns:a16="http://schemas.microsoft.com/office/drawing/2014/main" val="3893106002"/>
                    </a:ext>
                  </a:extLst>
                </a:gridCol>
                <a:gridCol w="1694622">
                  <a:extLst>
                    <a:ext uri="{9D8B030D-6E8A-4147-A177-3AD203B41FA5}">
                      <a16:colId xmlns:a16="http://schemas.microsoft.com/office/drawing/2014/main" val="3525347244"/>
                    </a:ext>
                  </a:extLst>
                </a:gridCol>
              </a:tblGrid>
              <a:tr h="335256">
                <a:tc>
                  <a:txBody>
                    <a:bodyPr/>
                    <a:lstStyle/>
                    <a:p>
                      <a:pPr>
                        <a:lnSpc>
                          <a:spcPct val="100000"/>
                        </a:lnSpc>
                      </a:pPr>
                      <a:r>
                        <a:rPr lang="pt" sz="1000" dirty="0">
                          <a:solidFill>
                            <a:schemeClr val="tx1"/>
                          </a:solidFill>
                          <a:latin typeface="Century Gothic" panose="020B0502020202020204" pitchFamily="34" charset="0"/>
                        </a:rPr>
                        <a:t>FLUXOS DE TRABALHO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MÊS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pt" sz="1000" b="0" dirty="0">
                          <a:solidFill>
                            <a:schemeClr val="tx1"/>
                          </a:solidFill>
                          <a:latin typeface="Century Gothic" panose="020B0502020202020204" pitchFamily="34" charset="0"/>
                        </a:rPr>
                        <a:t>FLUXO DE TRABALHO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206219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DADEC37-AD62-194B-8324-91DAEC6F3A34}"/>
              </a:ext>
            </a:extLst>
          </p:cNvPr>
          <p:cNvSpPr/>
          <p:nvPr/>
        </p:nvSpPr>
        <p:spPr>
          <a:xfrm>
            <a:off x="1789761" y="1065848"/>
            <a:ext cx="2192068"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bg1"/>
                </a:solidFill>
                <a:latin typeface="Century Gothic" panose="020B0502020202020204" pitchFamily="34" charset="0"/>
              </a:rPr>
              <a:t>PROJETO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1789761" y="1391456"/>
            <a:ext cx="88783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12" name="Rectangle 11">
            <a:extLst>
              <a:ext uri="{FF2B5EF4-FFF2-40B4-BE49-F238E27FC236}">
                <a16:creationId xmlns:a16="http://schemas.microsoft.com/office/drawing/2014/main" id="{4DA04FFA-D9F8-5249-A153-D5EAF58B72FE}"/>
              </a:ext>
            </a:extLst>
          </p:cNvPr>
          <p:cNvSpPr/>
          <p:nvPr/>
        </p:nvSpPr>
        <p:spPr>
          <a:xfrm>
            <a:off x="2059034" y="1706690"/>
            <a:ext cx="1194109"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Marco 1</a:t>
            </a:r>
          </a:p>
        </p:txBody>
      </p:sp>
      <p:sp>
        <p:nvSpPr>
          <p:cNvPr id="41" name="Rectangle 40">
            <a:extLst>
              <a:ext uri="{FF2B5EF4-FFF2-40B4-BE49-F238E27FC236}">
                <a16:creationId xmlns:a16="http://schemas.microsoft.com/office/drawing/2014/main" id="{7FE24B6B-A6AC-0A4E-A8D3-E4E3AAED67B1}"/>
              </a:ext>
            </a:extLst>
          </p:cNvPr>
          <p:cNvSpPr/>
          <p:nvPr/>
        </p:nvSpPr>
        <p:spPr>
          <a:xfrm>
            <a:off x="4191168" y="2039334"/>
            <a:ext cx="269273"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3725743" y="2354568"/>
            <a:ext cx="1194109"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43" name="Rectangle 42">
            <a:extLst>
              <a:ext uri="{FF2B5EF4-FFF2-40B4-BE49-F238E27FC236}">
                <a16:creationId xmlns:a16="http://schemas.microsoft.com/office/drawing/2014/main" id="{BDF46762-DE84-6D48-99D5-CB3DE0793AB2}"/>
              </a:ext>
            </a:extLst>
          </p:cNvPr>
          <p:cNvSpPr/>
          <p:nvPr/>
        </p:nvSpPr>
        <p:spPr>
          <a:xfrm>
            <a:off x="4411011" y="2691091"/>
            <a:ext cx="4858731"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411011" y="3021578"/>
            <a:ext cx="197908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bg1"/>
                </a:solidFill>
                <a:latin typeface="Century Gothic" panose="020B0502020202020204" pitchFamily="34" charset="0"/>
              </a:rPr>
              <a:t>Vencimento 00/00</a:t>
            </a:r>
          </a:p>
        </p:txBody>
      </p:sp>
      <p:sp>
        <p:nvSpPr>
          <p:cNvPr id="45" name="Rectangle 44">
            <a:extLst>
              <a:ext uri="{FF2B5EF4-FFF2-40B4-BE49-F238E27FC236}">
                <a16:creationId xmlns:a16="http://schemas.microsoft.com/office/drawing/2014/main" id="{C6B6796C-A823-9B45-9C7B-E649DE201818}"/>
              </a:ext>
            </a:extLst>
          </p:cNvPr>
          <p:cNvSpPr/>
          <p:nvPr/>
        </p:nvSpPr>
        <p:spPr>
          <a:xfrm>
            <a:off x="5652003" y="3347266"/>
            <a:ext cx="1744568"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bg1"/>
                </a:solidFill>
                <a:latin typeface="Century Gothic" panose="020B0502020202020204" pitchFamily="34" charset="0"/>
              </a:rPr>
              <a:t>Vencimento 00/00</a:t>
            </a:r>
          </a:p>
        </p:txBody>
      </p:sp>
      <p:sp>
        <p:nvSpPr>
          <p:cNvPr id="46" name="Rectangle 45">
            <a:extLst>
              <a:ext uri="{FF2B5EF4-FFF2-40B4-BE49-F238E27FC236}">
                <a16:creationId xmlns:a16="http://schemas.microsoft.com/office/drawing/2014/main" id="{3B60B896-37F2-1C41-A35B-FD3D0B568849}"/>
              </a:ext>
            </a:extLst>
          </p:cNvPr>
          <p:cNvSpPr/>
          <p:nvPr/>
        </p:nvSpPr>
        <p:spPr>
          <a:xfrm>
            <a:off x="6839443" y="3658272"/>
            <a:ext cx="2430299"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687028" y="3995977"/>
            <a:ext cx="582714"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5667458" y="4311211"/>
            <a:ext cx="6059628"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5684662" y="4643855"/>
            <a:ext cx="269273"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5684662" y="4959089"/>
            <a:ext cx="5091577"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60" name="Rectangle 59">
            <a:extLst>
              <a:ext uri="{FF2B5EF4-FFF2-40B4-BE49-F238E27FC236}">
                <a16:creationId xmlns:a16="http://schemas.microsoft.com/office/drawing/2014/main" id="{B8A9222A-8FD5-5048-8CE9-35F0231BABFF}"/>
              </a:ext>
            </a:extLst>
          </p:cNvPr>
          <p:cNvSpPr/>
          <p:nvPr/>
        </p:nvSpPr>
        <p:spPr>
          <a:xfrm>
            <a:off x="7094687" y="5295612"/>
            <a:ext cx="366645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747056" y="5626099"/>
            <a:ext cx="1000184"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63526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C2D2E4F-9C7D-9D45-BDD2-947BEA930E14}"/>
              </a:ext>
            </a:extLst>
          </p:cNvPr>
          <p:cNvSpPr txBox="1"/>
          <p:nvPr/>
        </p:nvSpPr>
        <p:spPr>
          <a:xfrm>
            <a:off x="327121" y="172250"/>
            <a:ext cx="7309961" cy="400110"/>
          </a:xfrm>
          <a:prstGeom prst="rect">
            <a:avLst/>
          </a:prstGeom>
          <a:noFill/>
        </p:spPr>
        <p:txBody>
          <a:bodyPr wrap="square" rtlCol="0">
            <a:spAutoFit/>
          </a:bodyPr>
          <a:lstStyle/>
          <a:p>
            <a:r>
              <a:rPr lang="pt" sz="2000" b="1" dirty="0">
                <a:solidFill>
                  <a:schemeClr val="tx1">
                    <a:lumMod val="65000"/>
                    <a:lumOff val="35000"/>
                  </a:schemeClr>
                </a:solidFill>
                <a:latin typeface="Century Gothic" panose="020B0502020202020204" pitchFamily="34" charset="0"/>
              </a:rPr>
              <a:t>MODELO DE ROTEIRO DE PROJETO DE SEIS MESES</a:t>
            </a:r>
          </a:p>
        </p:txBody>
      </p:sp>
    </p:spTree>
    <p:extLst>
      <p:ext uri="{BB962C8B-B14F-4D97-AF65-F5344CB8AC3E}">
        <p14:creationId xmlns:p14="http://schemas.microsoft.com/office/powerpoint/2010/main" val="328800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FF44CA76-529E-6E4E-85FB-DD134758DA00}" vid="{3493484F-9328-0547-A008-8A914CCB69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IC-6-Month-Project-Roadmap-Template_PowerPoint</Template>
  <TotalTime>4</TotalTime>
  <Words>303</Words>
  <Application>Microsoft Macintosh PowerPoint</Application>
  <PresentationFormat>Widescreen</PresentationFormat>
  <Paragraphs>59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cp:lastPrinted>2020-08-31T22:23:58Z</cp:lastPrinted>
  <dcterms:created xsi:type="dcterms:W3CDTF">2021-07-01T18:07:03Z</dcterms:created>
  <dcterms:modified xsi:type="dcterms:W3CDTF">2022-06-06T22:33:17Z</dcterms:modified>
</cp:coreProperties>
</file>