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9" r:id="rId2"/>
    <p:sldId id="296" r:id="rId3"/>
    <p:sldId id="297" r:id="rId4"/>
    <p:sldId id="298"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913E"/>
    <a:srgbClr val="F0A622"/>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74"/>
  </p:normalViewPr>
  <p:slideViewPr>
    <p:cSldViewPr snapToGrid="0" snapToObjects="1">
      <p:cViewPr varScale="1">
        <p:scale>
          <a:sx n="128" d="100"/>
          <a:sy n="128" d="100"/>
        </p:scale>
        <p:origin x="3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317A9-419A-6646-AC6B-F320B45746BD}" type="datetimeFigureOut">
              <a:rPr lang="en-US" smtClean="0"/>
              <a:t>6/6/22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C2EF82-01A3-B544-8F84-F73457B7512B}" type="slidenum">
              <a:rPr lang="en-US" smtClean="0"/>
              <a:t>‹#›</a:t>
            </a:fld>
            <a:endParaRPr lang="en-US"/>
          </a:p>
        </p:txBody>
      </p:sp>
    </p:spTree>
    <p:extLst>
      <p:ext uri="{BB962C8B-B14F-4D97-AF65-F5344CB8AC3E}">
        <p14:creationId xmlns:p14="http://schemas.microsoft.com/office/powerpoint/2010/main" val="3273422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9404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983986587"/>
              </p:ext>
            </p:extLst>
          </p:nvPr>
        </p:nvGraphicFramePr>
        <p:xfrm>
          <a:off x="335273" y="876584"/>
          <a:ext cx="11576842" cy="5395555"/>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pt" sz="1000" dirty="0">
                          <a:solidFill>
                            <a:schemeClr val="tx1"/>
                          </a:solidFill>
                          <a:latin typeface="Century Gothic" panose="020B0502020202020204" pitchFamily="34" charset="0"/>
                        </a:rPr>
                        <a:t>2018 - T3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2018 – 4º trimestre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4º trimestre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2020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2020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t"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AGOSTO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SETEMBRO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OUTUBRO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NOVEMBRO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DEZEMBRO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JANEIRO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FEVEREIRO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MARÇO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ABRIL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PODE</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AGOSTO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SETEMBRO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OUTUBRO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NOVEMBRO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DEZEMBRO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JANEIRO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FEVEREIRO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MARÇO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ABRIL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PODE</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 sz="1000" b="1" dirty="0">
                          <a:solidFill>
                            <a:schemeClr val="tx1"/>
                          </a:solidFill>
                          <a:latin typeface="Century Gothic" panose="020B0502020202020204" pitchFamily="34" charset="0"/>
                        </a:rPr>
                        <a:t>PRODUTO </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marL="0" marR="0">
                        <a:spcBef>
                          <a:spcPts val="0"/>
                        </a:spcBef>
                        <a:spcAft>
                          <a:spcPts val="0"/>
                        </a:spcAft>
                      </a:pPr>
                      <a:r>
                        <a:rPr lang="pt"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Resumo do roteiro</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marL="0" marR="0">
                        <a:spcBef>
                          <a:spcPts val="0"/>
                        </a:spcBef>
                        <a:spcAft>
                          <a:spcPts val="0"/>
                        </a:spcAft>
                      </a:pPr>
                      <a:r>
                        <a:rPr lang="pt"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Requisitos do usuário</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35549">
                <a:tc>
                  <a:txBody>
                    <a:bodyPr/>
                    <a:lstStyle/>
                    <a:p>
                      <a:pPr marL="0" marR="0">
                        <a:spcBef>
                          <a:spcPts val="0"/>
                        </a:spcBef>
                        <a:spcAft>
                          <a:spcPts val="0"/>
                        </a:spcAft>
                      </a:pPr>
                      <a:r>
                        <a:rPr lang="pt"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Requisitos de recursos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marL="0" marR="0">
                        <a:spcBef>
                          <a:spcPts val="0"/>
                        </a:spcBef>
                        <a:spcAft>
                          <a:spcPts val="0"/>
                        </a:spcAft>
                      </a:pPr>
                      <a:r>
                        <a:rPr lang="pt"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Lançamento de recursos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249312">
                <a:tc>
                  <a:txBody>
                    <a:bodyPr/>
                    <a:lstStyle/>
                    <a:p>
                      <a:pPr marL="0" marR="0">
                        <a:spcBef>
                          <a:spcPts val="0"/>
                        </a:spcBef>
                        <a:spcAft>
                          <a:spcPts val="0"/>
                        </a:spcAft>
                      </a:pPr>
                      <a:r>
                        <a:rPr lang="pt"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Piloto</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35936">
                <a:tc>
                  <a:txBody>
                    <a:bodyPr/>
                    <a:lstStyle/>
                    <a:p>
                      <a:pPr marL="0" marR="0">
                        <a:spcBef>
                          <a:spcPts val="0"/>
                        </a:spcBef>
                        <a:spcAft>
                          <a:spcPts val="0"/>
                        </a:spcAft>
                      </a:pPr>
                      <a:r>
                        <a:rPr lang="pt"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Análise de feedback</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433307">
                <a:tc>
                  <a:txBody>
                    <a:bodyPr/>
                    <a:lstStyle/>
                    <a:p>
                      <a:pPr marL="0" marR="0">
                        <a:spcBef>
                          <a:spcPts val="0"/>
                        </a:spcBef>
                        <a:spcAft>
                          <a:spcPts val="0"/>
                        </a:spcAft>
                      </a:pPr>
                      <a:r>
                        <a:rPr lang="pt"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Teste de cliente</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433307">
                <a:tc>
                  <a:txBody>
                    <a:bodyPr/>
                    <a:lstStyle/>
                    <a:p>
                      <a:pPr marL="0" marR="0">
                        <a:spcBef>
                          <a:spcPts val="0"/>
                        </a:spcBef>
                        <a:spcAft>
                          <a:spcPts val="0"/>
                        </a:spcAft>
                      </a:pPr>
                      <a:r>
                        <a:rPr lang="pt"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Análise de teste</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309694">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88758">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pt" sz="1000" b="1" dirty="0">
                <a:latin typeface="Century Gothic" panose="020B0502020202020204" pitchFamily="34" charset="0"/>
              </a:rPr>
              <a:t>FLUXO CHAVE DE STATUS 1 STREAM 2 STREAM 3 STREAM 4</a:t>
            </a:r>
          </a:p>
        </p:txBody>
      </p:sp>
      <p:sp>
        <p:nvSpPr>
          <p:cNvPr id="21" name="Rounded Rectangle 20">
            <a:extLst>
              <a:ext uri="{FF2B5EF4-FFF2-40B4-BE49-F238E27FC236}">
                <a16:creationId xmlns:a16="http://schemas.microsoft.com/office/drawing/2014/main" id="{00000000-0008-0000-0000-000026000000}"/>
              </a:ext>
            </a:extLst>
          </p:cNvPr>
          <p:cNvSpPr/>
          <p:nvPr/>
        </p:nvSpPr>
        <p:spPr>
          <a:xfrm>
            <a:off x="1469367" y="1810732"/>
            <a:ext cx="915614"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tx1"/>
                </a:solidFill>
                <a:latin typeface="Century Gothic" panose="020B0502020202020204" pitchFamily="34" charset="0"/>
                <a:ea typeface="Arial" charset="0"/>
                <a:cs typeface="Arial" charset="0"/>
              </a:rPr>
              <a:t>TEXTO</a:t>
            </a:r>
          </a:p>
        </p:txBody>
      </p:sp>
      <p:sp>
        <p:nvSpPr>
          <p:cNvPr id="22" name="Rounded Rectangle 21">
            <a:extLst>
              <a:ext uri="{FF2B5EF4-FFF2-40B4-BE49-F238E27FC236}">
                <a16:creationId xmlns:a16="http://schemas.microsoft.com/office/drawing/2014/main" id="{00000000-0008-0000-0000-00002A000000}"/>
              </a:ext>
            </a:extLst>
          </p:cNvPr>
          <p:cNvSpPr/>
          <p:nvPr/>
        </p:nvSpPr>
        <p:spPr>
          <a:xfrm>
            <a:off x="2465101" y="1813303"/>
            <a:ext cx="419502"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tx1"/>
                </a:solidFill>
                <a:latin typeface="Century Gothic" panose="020B0502020202020204" pitchFamily="34" charset="0"/>
                <a:ea typeface="Arial" charset="0"/>
                <a:cs typeface="Arial" charset="0"/>
              </a:rPr>
              <a:t>TEXTO</a:t>
            </a:r>
          </a:p>
        </p:txBody>
      </p:sp>
      <p:sp>
        <p:nvSpPr>
          <p:cNvPr id="24" name="Rounded Rectangle 23">
            <a:extLst>
              <a:ext uri="{FF2B5EF4-FFF2-40B4-BE49-F238E27FC236}">
                <a16:creationId xmlns:a16="http://schemas.microsoft.com/office/drawing/2014/main" id="{00000000-0008-0000-0000-00002C000000}"/>
              </a:ext>
            </a:extLst>
          </p:cNvPr>
          <p:cNvSpPr/>
          <p:nvPr/>
        </p:nvSpPr>
        <p:spPr>
          <a:xfrm>
            <a:off x="4774670" y="1810732"/>
            <a:ext cx="476409"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tx1"/>
                </a:solidFill>
                <a:latin typeface="Century Gothic" panose="020B0502020202020204" pitchFamily="34" charset="0"/>
                <a:ea typeface="Arial" charset="0"/>
                <a:cs typeface="Arial" charset="0"/>
              </a:rPr>
              <a:t>TEXTO</a:t>
            </a:r>
          </a:p>
        </p:txBody>
      </p:sp>
      <p:sp>
        <p:nvSpPr>
          <p:cNvPr id="25" name="Rounded Rectangle 24">
            <a:extLst>
              <a:ext uri="{FF2B5EF4-FFF2-40B4-BE49-F238E27FC236}">
                <a16:creationId xmlns:a16="http://schemas.microsoft.com/office/drawing/2014/main" id="{00000000-0008-0000-0000-000030000000}"/>
              </a:ext>
            </a:extLst>
          </p:cNvPr>
          <p:cNvSpPr/>
          <p:nvPr/>
        </p:nvSpPr>
        <p:spPr>
          <a:xfrm>
            <a:off x="2964724" y="1810732"/>
            <a:ext cx="1758106" cy="274320"/>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bg1"/>
                </a:solidFill>
                <a:latin typeface="Century Gothic" panose="020B0502020202020204" pitchFamily="34" charset="0"/>
                <a:ea typeface="Arial" charset="0"/>
                <a:cs typeface="Arial" charset="0"/>
              </a:rPr>
              <a:t>TEXTO</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pt" sz="2000" b="1" dirty="0">
                <a:solidFill>
                  <a:schemeClr val="bg1">
                    <a:lumMod val="50000"/>
                  </a:schemeClr>
                </a:solidFill>
                <a:latin typeface="Century Gothic" panose="020B0502020202020204" pitchFamily="34" charset="0"/>
              </a:rPr>
              <a:t>ROTEIRO DE PRODUTO AGILE</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ROTEIRO DE PRODUTO AGILE</a:t>
            </a:r>
          </a:p>
        </p:txBody>
      </p:sp>
      <p:sp>
        <p:nvSpPr>
          <p:cNvPr id="16" name="Rounded Rectangle 15">
            <a:extLst>
              <a:ext uri="{FF2B5EF4-FFF2-40B4-BE49-F238E27FC236}">
                <a16:creationId xmlns:a16="http://schemas.microsoft.com/office/drawing/2014/main" id="{5A70918D-9DF1-1C40-9424-CD3E1A088950}"/>
              </a:ext>
            </a:extLst>
          </p:cNvPr>
          <p:cNvSpPr/>
          <p:nvPr/>
        </p:nvSpPr>
        <p:spPr>
          <a:xfrm>
            <a:off x="2834005" y="2882040"/>
            <a:ext cx="880156"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tx1"/>
                </a:solidFill>
                <a:latin typeface="Century Gothic" panose="020B0502020202020204" pitchFamily="34" charset="0"/>
                <a:ea typeface="Arial" charset="0"/>
                <a:cs typeface="Arial" charset="0"/>
              </a:rPr>
              <a:t>TEXTO</a:t>
            </a:r>
          </a:p>
        </p:txBody>
      </p:sp>
      <p:sp>
        <p:nvSpPr>
          <p:cNvPr id="17" name="Rounded Rectangle 16">
            <a:extLst>
              <a:ext uri="{FF2B5EF4-FFF2-40B4-BE49-F238E27FC236}">
                <a16:creationId xmlns:a16="http://schemas.microsoft.com/office/drawing/2014/main" id="{32213CB7-0C15-4444-8CD4-0AF3C78EC79E}"/>
              </a:ext>
            </a:extLst>
          </p:cNvPr>
          <p:cNvSpPr/>
          <p:nvPr/>
        </p:nvSpPr>
        <p:spPr>
          <a:xfrm>
            <a:off x="2465101" y="5412548"/>
            <a:ext cx="2785978" cy="274320"/>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bg1"/>
                </a:solidFill>
                <a:latin typeface="Century Gothic" panose="020B0502020202020204" pitchFamily="34" charset="0"/>
                <a:ea typeface="Arial" charset="0"/>
                <a:cs typeface="Arial" charset="0"/>
              </a:rPr>
              <a:t>TEXTO</a:t>
            </a:r>
          </a:p>
        </p:txBody>
      </p:sp>
    </p:spTree>
    <p:extLst>
      <p:ext uri="{BB962C8B-B14F-4D97-AF65-F5344CB8AC3E}">
        <p14:creationId xmlns:p14="http://schemas.microsoft.com/office/powerpoint/2010/main" val="143282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903541441"/>
              </p:ext>
            </p:extLst>
          </p:nvPr>
        </p:nvGraphicFramePr>
        <p:xfrm>
          <a:off x="335273" y="876584"/>
          <a:ext cx="11576842" cy="5008694"/>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pt" sz="1000" dirty="0">
                          <a:solidFill>
                            <a:schemeClr val="tx1"/>
                          </a:solidFill>
                          <a:latin typeface="Century Gothic" panose="020B0502020202020204" pitchFamily="34" charset="0"/>
                        </a:rPr>
                        <a:t>2018 - T3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2018 – 4º trimestre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4º trimestre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2020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2020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t"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AGOSTO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SETEMBRO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OUTUBRO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NOVEMBRO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DEZEMBRO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JANEIRO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FEVEREIRO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MARÇO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ABRIL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PODE</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AGOSTO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SETEMBRO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OUTUBRO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NOVEMBRO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DEZEMBRO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JANEIRO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FEVEREIRO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MARÇO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ABRIL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PODE</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 sz="1000" b="1" dirty="0">
                          <a:solidFill>
                            <a:schemeClr val="tx1"/>
                          </a:solidFill>
                          <a:latin typeface="Century Gothic" panose="020B0502020202020204" pitchFamily="34" charset="0"/>
                        </a:rPr>
                        <a:t>DESENVOLVIMENTO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algn="l" fontAlgn="ctr"/>
                      <a:r>
                        <a:rPr lang="pt" sz="800" b="0" i="0" u="none" strike="noStrike" dirty="0">
                          <a:solidFill>
                            <a:srgbClr val="000000"/>
                          </a:solidFill>
                          <a:effectLst/>
                          <a:latin typeface="Century Gothic" panose="020B0502020202020204" pitchFamily="34" charset="0"/>
                        </a:rPr>
                        <a:t>Protótipo</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algn="l" fontAlgn="ctr"/>
                      <a:r>
                        <a:rPr lang="pt" sz="800" b="0" i="0" u="none" strike="noStrike" dirty="0">
                          <a:solidFill>
                            <a:srgbClr val="000000"/>
                          </a:solidFill>
                          <a:effectLst/>
                          <a:latin typeface="Century Gothic" panose="020B0502020202020204" pitchFamily="34" charset="0"/>
                        </a:rPr>
                        <a:t>Implantação</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35549">
                <a:tc>
                  <a:txBody>
                    <a:bodyPr/>
                    <a:lstStyle/>
                    <a:p>
                      <a:pPr algn="l" fontAlgn="ctr"/>
                      <a:r>
                        <a:rPr lang="pt" sz="800" b="0" i="0" u="none" strike="noStrike" dirty="0">
                          <a:solidFill>
                            <a:srgbClr val="000000"/>
                          </a:solidFill>
                          <a:effectLst/>
                          <a:latin typeface="Century Gothic" panose="020B0502020202020204" pitchFamily="34" charset="0"/>
                        </a:rPr>
                        <a:t>Teste beta</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algn="l" fontAlgn="ctr"/>
                      <a:r>
                        <a:rPr lang="pt" sz="800" b="0" i="0" u="none" strike="noStrike" dirty="0">
                          <a:solidFill>
                            <a:srgbClr val="000000"/>
                          </a:solidFill>
                          <a:effectLst/>
                          <a:latin typeface="Century Gothic" panose="020B0502020202020204" pitchFamily="34" charset="0"/>
                        </a:rPr>
                        <a:t>Análise Tecnológica</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412069">
                <a:tc>
                  <a:txBody>
                    <a:bodyPr/>
                    <a:lstStyle/>
                    <a:p>
                      <a:pPr algn="l" fontAlgn="ctr"/>
                      <a:r>
                        <a:rPr lang="pt" sz="800" b="0" i="0" u="none" strike="noStrike" dirty="0">
                          <a:solidFill>
                            <a:srgbClr val="000000"/>
                          </a:solidFill>
                          <a:effectLst/>
                          <a:latin typeface="Century Gothic" panose="020B0502020202020204" pitchFamily="34" charset="0"/>
                        </a:rPr>
                        <a:t>Revisão de história</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35936">
                <a:tc>
                  <a:txBody>
                    <a:bodyPr/>
                    <a:lstStyle/>
                    <a:p>
                      <a:pPr algn="l" fontAlgn="ctr"/>
                      <a:r>
                        <a:rPr lang="pt" sz="800" b="0" i="0" u="none" strike="noStrike" dirty="0">
                          <a:solidFill>
                            <a:srgbClr val="000000"/>
                          </a:solidFill>
                          <a:effectLst/>
                          <a:latin typeface="Century Gothic" panose="020B0502020202020204" pitchFamily="34" charset="0"/>
                        </a:rPr>
                        <a:t>Demo</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433307">
                <a:tc>
                  <a:txBody>
                    <a:bodyPr/>
                    <a:lstStyle/>
                    <a:p>
                      <a:pPr algn="l" fontAlgn="ctr"/>
                      <a:r>
                        <a:rPr lang="pt" sz="800" b="0" i="0" u="none" strike="noStrike" dirty="0">
                          <a:solidFill>
                            <a:srgbClr val="000000"/>
                          </a:solidFill>
                          <a:effectLst/>
                          <a:latin typeface="Century Gothic" panose="020B0502020202020204" pitchFamily="34" charset="0"/>
                        </a:rPr>
                        <a:t>Protótipo integrado</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234095">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pt" sz="1000" b="1" dirty="0">
                <a:latin typeface="Century Gothic" panose="020B0502020202020204" pitchFamily="34" charset="0"/>
              </a:rPr>
              <a:t>FLUXO CHAVE DE STATUS 1 STREAM 2 STREAM 3 STREAM 4</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pt" sz="2000" b="1" dirty="0">
                <a:solidFill>
                  <a:schemeClr val="bg1">
                    <a:lumMod val="50000"/>
                  </a:schemeClr>
                </a:solidFill>
                <a:latin typeface="Century Gothic" panose="020B0502020202020204" pitchFamily="34" charset="0"/>
              </a:rPr>
              <a:t>ROTEIRO DE PRODUTO AGILE</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ROTEIRO DE PRODUTO AGILE</a:t>
            </a:r>
          </a:p>
        </p:txBody>
      </p:sp>
      <p:sp>
        <p:nvSpPr>
          <p:cNvPr id="18" name="Rounded Rectangle 17">
            <a:extLst>
              <a:ext uri="{FF2B5EF4-FFF2-40B4-BE49-F238E27FC236}">
                <a16:creationId xmlns:a16="http://schemas.microsoft.com/office/drawing/2014/main" id="{E342B9D0-8F4D-5D42-89DE-4F40D46420F7}"/>
              </a:ext>
            </a:extLst>
          </p:cNvPr>
          <p:cNvSpPr/>
          <p:nvPr/>
        </p:nvSpPr>
        <p:spPr>
          <a:xfrm>
            <a:off x="1544780" y="3391550"/>
            <a:ext cx="2423905"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tx1"/>
                </a:solidFill>
                <a:latin typeface="Century Gothic" panose="020B0502020202020204" pitchFamily="34" charset="0"/>
                <a:ea typeface="Arial" charset="0"/>
                <a:cs typeface="Arial" charset="0"/>
              </a:rPr>
              <a:t>TEXTO</a:t>
            </a:r>
          </a:p>
        </p:txBody>
      </p:sp>
      <p:sp>
        <p:nvSpPr>
          <p:cNvPr id="19" name="Rounded Rectangle 18">
            <a:extLst>
              <a:ext uri="{FF2B5EF4-FFF2-40B4-BE49-F238E27FC236}">
                <a16:creationId xmlns:a16="http://schemas.microsoft.com/office/drawing/2014/main" id="{EB407038-E7D6-8B49-BB55-490DF150E2E2}"/>
              </a:ext>
            </a:extLst>
          </p:cNvPr>
          <p:cNvSpPr/>
          <p:nvPr/>
        </p:nvSpPr>
        <p:spPr>
          <a:xfrm>
            <a:off x="2257710" y="1840798"/>
            <a:ext cx="1560146"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tx1"/>
                </a:solidFill>
                <a:latin typeface="Century Gothic" panose="020B0502020202020204" pitchFamily="34" charset="0"/>
                <a:ea typeface="Arial" charset="0"/>
                <a:cs typeface="Arial" charset="0"/>
              </a:rPr>
              <a:t>TEXTO</a:t>
            </a:r>
          </a:p>
        </p:txBody>
      </p:sp>
      <p:sp>
        <p:nvSpPr>
          <p:cNvPr id="20" name="Rounded Rectangle 19">
            <a:extLst>
              <a:ext uri="{FF2B5EF4-FFF2-40B4-BE49-F238E27FC236}">
                <a16:creationId xmlns:a16="http://schemas.microsoft.com/office/drawing/2014/main" id="{17AD226A-0261-2944-B9BC-648607760BBD}"/>
              </a:ext>
            </a:extLst>
          </p:cNvPr>
          <p:cNvSpPr/>
          <p:nvPr/>
        </p:nvSpPr>
        <p:spPr>
          <a:xfrm>
            <a:off x="3889861" y="1840798"/>
            <a:ext cx="691566"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tx1"/>
                </a:solidFill>
                <a:latin typeface="Century Gothic" panose="020B0502020202020204" pitchFamily="34" charset="0"/>
                <a:ea typeface="Arial" charset="0"/>
                <a:cs typeface="Arial" charset="0"/>
              </a:rPr>
              <a:t>TEXTO</a:t>
            </a:r>
          </a:p>
        </p:txBody>
      </p:sp>
      <p:sp>
        <p:nvSpPr>
          <p:cNvPr id="23" name="Rounded Rectangle 22">
            <a:extLst>
              <a:ext uri="{FF2B5EF4-FFF2-40B4-BE49-F238E27FC236}">
                <a16:creationId xmlns:a16="http://schemas.microsoft.com/office/drawing/2014/main" id="{EDCBEAB0-28C9-B54F-BD95-87CEF034D682}"/>
              </a:ext>
            </a:extLst>
          </p:cNvPr>
          <p:cNvSpPr/>
          <p:nvPr/>
        </p:nvSpPr>
        <p:spPr>
          <a:xfrm>
            <a:off x="4282779" y="4303077"/>
            <a:ext cx="968300"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tx1"/>
                </a:solidFill>
                <a:latin typeface="Century Gothic" panose="020B0502020202020204" pitchFamily="34" charset="0"/>
                <a:ea typeface="Arial" charset="0"/>
                <a:cs typeface="Arial" charset="0"/>
              </a:rPr>
              <a:t>TEXTO</a:t>
            </a:r>
          </a:p>
        </p:txBody>
      </p:sp>
    </p:spTree>
    <p:extLst>
      <p:ext uri="{BB962C8B-B14F-4D97-AF65-F5344CB8AC3E}">
        <p14:creationId xmlns:p14="http://schemas.microsoft.com/office/powerpoint/2010/main" val="3671610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4013015228"/>
              </p:ext>
            </p:extLst>
          </p:nvPr>
        </p:nvGraphicFramePr>
        <p:xfrm>
          <a:off x="335273" y="876584"/>
          <a:ext cx="11618407" cy="5163813"/>
        </p:xfrm>
        <a:graphic>
          <a:graphicData uri="http://schemas.openxmlformats.org/drawingml/2006/table">
            <a:tbl>
              <a:tblPr firstRow="1" bandRow="1">
                <a:tableStyleId>{5C22544A-7EE6-4342-B048-85BDC9FD1C3A}</a:tableStyleId>
              </a:tblPr>
              <a:tblGrid>
                <a:gridCol w="946423">
                  <a:extLst>
                    <a:ext uri="{9D8B030D-6E8A-4147-A177-3AD203B41FA5}">
                      <a16:colId xmlns:a16="http://schemas.microsoft.com/office/drawing/2014/main" val="29275947"/>
                    </a:ext>
                  </a:extLst>
                </a:gridCol>
                <a:gridCol w="444666">
                  <a:extLst>
                    <a:ext uri="{9D8B030D-6E8A-4147-A177-3AD203B41FA5}">
                      <a16:colId xmlns:a16="http://schemas.microsoft.com/office/drawing/2014/main" val="3849638160"/>
                    </a:ext>
                  </a:extLst>
                </a:gridCol>
                <a:gridCol w="444666">
                  <a:extLst>
                    <a:ext uri="{9D8B030D-6E8A-4147-A177-3AD203B41FA5}">
                      <a16:colId xmlns:a16="http://schemas.microsoft.com/office/drawing/2014/main" val="1192208230"/>
                    </a:ext>
                  </a:extLst>
                </a:gridCol>
                <a:gridCol w="444666">
                  <a:extLst>
                    <a:ext uri="{9D8B030D-6E8A-4147-A177-3AD203B41FA5}">
                      <a16:colId xmlns:a16="http://schemas.microsoft.com/office/drawing/2014/main" val="4102889621"/>
                    </a:ext>
                  </a:extLst>
                </a:gridCol>
                <a:gridCol w="444666">
                  <a:extLst>
                    <a:ext uri="{9D8B030D-6E8A-4147-A177-3AD203B41FA5}">
                      <a16:colId xmlns:a16="http://schemas.microsoft.com/office/drawing/2014/main" val="855809354"/>
                    </a:ext>
                  </a:extLst>
                </a:gridCol>
                <a:gridCol w="444666">
                  <a:extLst>
                    <a:ext uri="{9D8B030D-6E8A-4147-A177-3AD203B41FA5}">
                      <a16:colId xmlns:a16="http://schemas.microsoft.com/office/drawing/2014/main" val="2411451484"/>
                    </a:ext>
                  </a:extLst>
                </a:gridCol>
                <a:gridCol w="444666">
                  <a:extLst>
                    <a:ext uri="{9D8B030D-6E8A-4147-A177-3AD203B41FA5}">
                      <a16:colId xmlns:a16="http://schemas.microsoft.com/office/drawing/2014/main" val="1772823707"/>
                    </a:ext>
                  </a:extLst>
                </a:gridCol>
                <a:gridCol w="444666">
                  <a:extLst>
                    <a:ext uri="{9D8B030D-6E8A-4147-A177-3AD203B41FA5}">
                      <a16:colId xmlns:a16="http://schemas.microsoft.com/office/drawing/2014/main" val="2478627590"/>
                    </a:ext>
                  </a:extLst>
                </a:gridCol>
                <a:gridCol w="444666">
                  <a:extLst>
                    <a:ext uri="{9D8B030D-6E8A-4147-A177-3AD203B41FA5}">
                      <a16:colId xmlns:a16="http://schemas.microsoft.com/office/drawing/2014/main" val="2106133440"/>
                    </a:ext>
                  </a:extLst>
                </a:gridCol>
                <a:gridCol w="444666">
                  <a:extLst>
                    <a:ext uri="{9D8B030D-6E8A-4147-A177-3AD203B41FA5}">
                      <a16:colId xmlns:a16="http://schemas.microsoft.com/office/drawing/2014/main" val="1409455263"/>
                    </a:ext>
                  </a:extLst>
                </a:gridCol>
                <a:gridCol w="444666">
                  <a:extLst>
                    <a:ext uri="{9D8B030D-6E8A-4147-A177-3AD203B41FA5}">
                      <a16:colId xmlns:a16="http://schemas.microsoft.com/office/drawing/2014/main" val="2627021225"/>
                    </a:ext>
                  </a:extLst>
                </a:gridCol>
                <a:gridCol w="444666">
                  <a:extLst>
                    <a:ext uri="{9D8B030D-6E8A-4147-A177-3AD203B41FA5}">
                      <a16:colId xmlns:a16="http://schemas.microsoft.com/office/drawing/2014/main" val="3466137375"/>
                    </a:ext>
                  </a:extLst>
                </a:gridCol>
                <a:gridCol w="444666">
                  <a:extLst>
                    <a:ext uri="{9D8B030D-6E8A-4147-A177-3AD203B41FA5}">
                      <a16:colId xmlns:a16="http://schemas.microsoft.com/office/drawing/2014/main" val="3698054950"/>
                    </a:ext>
                  </a:extLst>
                </a:gridCol>
                <a:gridCol w="444666">
                  <a:extLst>
                    <a:ext uri="{9D8B030D-6E8A-4147-A177-3AD203B41FA5}">
                      <a16:colId xmlns:a16="http://schemas.microsoft.com/office/drawing/2014/main" val="4293588345"/>
                    </a:ext>
                  </a:extLst>
                </a:gridCol>
                <a:gridCol w="444666">
                  <a:extLst>
                    <a:ext uri="{9D8B030D-6E8A-4147-A177-3AD203B41FA5}">
                      <a16:colId xmlns:a16="http://schemas.microsoft.com/office/drawing/2014/main" val="3580867955"/>
                    </a:ext>
                  </a:extLst>
                </a:gridCol>
                <a:gridCol w="444666">
                  <a:extLst>
                    <a:ext uri="{9D8B030D-6E8A-4147-A177-3AD203B41FA5}">
                      <a16:colId xmlns:a16="http://schemas.microsoft.com/office/drawing/2014/main" val="1005002453"/>
                    </a:ext>
                  </a:extLst>
                </a:gridCol>
                <a:gridCol w="444666">
                  <a:extLst>
                    <a:ext uri="{9D8B030D-6E8A-4147-A177-3AD203B41FA5}">
                      <a16:colId xmlns:a16="http://schemas.microsoft.com/office/drawing/2014/main" val="3795648227"/>
                    </a:ext>
                  </a:extLst>
                </a:gridCol>
                <a:gridCol w="444666">
                  <a:extLst>
                    <a:ext uri="{9D8B030D-6E8A-4147-A177-3AD203B41FA5}">
                      <a16:colId xmlns:a16="http://schemas.microsoft.com/office/drawing/2014/main" val="1306395828"/>
                    </a:ext>
                  </a:extLst>
                </a:gridCol>
                <a:gridCol w="444666">
                  <a:extLst>
                    <a:ext uri="{9D8B030D-6E8A-4147-A177-3AD203B41FA5}">
                      <a16:colId xmlns:a16="http://schemas.microsoft.com/office/drawing/2014/main" val="860735548"/>
                    </a:ext>
                  </a:extLst>
                </a:gridCol>
                <a:gridCol w="444666">
                  <a:extLst>
                    <a:ext uri="{9D8B030D-6E8A-4147-A177-3AD203B41FA5}">
                      <a16:colId xmlns:a16="http://schemas.microsoft.com/office/drawing/2014/main" val="1452070690"/>
                    </a:ext>
                  </a:extLst>
                </a:gridCol>
                <a:gridCol w="444666">
                  <a:extLst>
                    <a:ext uri="{9D8B030D-6E8A-4147-A177-3AD203B41FA5}">
                      <a16:colId xmlns:a16="http://schemas.microsoft.com/office/drawing/2014/main" val="2857320515"/>
                    </a:ext>
                  </a:extLst>
                </a:gridCol>
                <a:gridCol w="444666">
                  <a:extLst>
                    <a:ext uri="{9D8B030D-6E8A-4147-A177-3AD203B41FA5}">
                      <a16:colId xmlns:a16="http://schemas.microsoft.com/office/drawing/2014/main" val="410285874"/>
                    </a:ext>
                  </a:extLst>
                </a:gridCol>
                <a:gridCol w="444666">
                  <a:extLst>
                    <a:ext uri="{9D8B030D-6E8A-4147-A177-3AD203B41FA5}">
                      <a16:colId xmlns:a16="http://schemas.microsoft.com/office/drawing/2014/main" val="3665994426"/>
                    </a:ext>
                  </a:extLst>
                </a:gridCol>
                <a:gridCol w="444666">
                  <a:extLst>
                    <a:ext uri="{9D8B030D-6E8A-4147-A177-3AD203B41FA5}">
                      <a16:colId xmlns:a16="http://schemas.microsoft.com/office/drawing/2014/main" val="1060021454"/>
                    </a:ext>
                  </a:extLst>
                </a:gridCol>
                <a:gridCol w="444666">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pt" sz="1000" dirty="0">
                          <a:solidFill>
                            <a:schemeClr val="tx1"/>
                          </a:solidFill>
                          <a:latin typeface="Century Gothic" panose="020B0502020202020204" pitchFamily="34" charset="0"/>
                        </a:rPr>
                        <a:t>2018 - T3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2018 – 4º trimestre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4º trimestre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2020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2020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t"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AGOSTO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SETEMBRO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OUTUBRO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NOVEMBRO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DEZEMBRO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JANEIRO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FEVEREIRO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MARÇO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ABRIL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PODE</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AGOSTO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SETEMBRO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OUTUBRO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NOVEMBRO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DEZEMBRO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JANEIRO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FEVEREIRO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MARÇO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ABRIL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PODE</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 sz="1000" b="1" dirty="0">
                          <a:solidFill>
                            <a:schemeClr val="tx1"/>
                          </a:solidFill>
                          <a:latin typeface="Century Gothic" panose="020B0502020202020204" pitchFamily="34" charset="0"/>
                        </a:rPr>
                        <a:t>EXPERIÊNCIA DO USUÁRIO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algn="l" fontAlgn="ctr"/>
                      <a:r>
                        <a:rPr lang="pt" sz="800" b="0" i="0" u="none" strike="noStrike" dirty="0">
                          <a:solidFill>
                            <a:srgbClr val="000000"/>
                          </a:solidFill>
                          <a:effectLst/>
                          <a:latin typeface="Century Gothic" panose="020B0502020202020204" pitchFamily="34" charset="0"/>
                        </a:rPr>
                        <a:t>Wireframe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algn="l" fontAlgn="ctr"/>
                      <a:r>
                        <a:rPr lang="pt" sz="800" b="0" i="0" u="none" strike="noStrike" dirty="0">
                          <a:solidFill>
                            <a:srgbClr val="000000"/>
                          </a:solidFill>
                          <a:effectLst/>
                          <a:latin typeface="Century Gothic" panose="020B0502020202020204" pitchFamily="34" charset="0"/>
                        </a:rPr>
                        <a:t>Desenvolvimento de guia de estilo</a:t>
                      </a:r>
                    </a:p>
                  </a:txBody>
                  <a:tcPr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35549">
                <a:tc>
                  <a:txBody>
                    <a:bodyPr/>
                    <a:lstStyle/>
                    <a:p>
                      <a:pPr algn="l" fontAlgn="ctr"/>
                      <a:r>
                        <a:rPr lang="pt" sz="800" b="0" i="0" u="none" strike="noStrike" dirty="0">
                          <a:solidFill>
                            <a:srgbClr val="000000"/>
                          </a:solidFill>
                          <a:effectLst/>
                          <a:latin typeface="Century Gothic" panose="020B0502020202020204" pitchFamily="34" charset="0"/>
                        </a:rPr>
                        <a:t>Design de superfície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algn="l" fontAlgn="ctr"/>
                      <a:r>
                        <a:rPr lang="pt" sz="800" b="0" i="0" u="none" strike="noStrike" dirty="0">
                          <a:solidFill>
                            <a:srgbClr val="000000"/>
                          </a:solidFill>
                          <a:effectLst/>
                          <a:latin typeface="Century Gothic" panose="020B0502020202020204" pitchFamily="34" charset="0"/>
                        </a:rPr>
                        <a:t>Modelos de UX</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383373">
                <a:tc>
                  <a:txBody>
                    <a:bodyPr/>
                    <a:lstStyle/>
                    <a:p>
                      <a:pPr algn="l" fontAlgn="ctr"/>
                      <a:r>
                        <a:rPr lang="pt" sz="800" b="0" i="0" u="none" strike="noStrike" dirty="0">
                          <a:solidFill>
                            <a:srgbClr val="000000"/>
                          </a:solidFill>
                          <a:effectLst/>
                          <a:latin typeface="Century Gothic" panose="020B0502020202020204" pitchFamily="34" charset="0"/>
                        </a:rPr>
                        <a:t>Design de recursos</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35936">
                <a:tc>
                  <a:txBody>
                    <a:bodyPr/>
                    <a:lstStyle/>
                    <a:p>
                      <a:pPr algn="l" fontAlgn="ctr"/>
                      <a:r>
                        <a:rPr lang="pt" sz="800" b="0" i="0" u="none" strike="noStrike" dirty="0">
                          <a:solidFill>
                            <a:srgbClr val="000000"/>
                          </a:solidFill>
                          <a:effectLst/>
                          <a:latin typeface="Century Gothic" panose="020B0502020202020204" pitchFamily="34" charset="0"/>
                        </a:rPr>
                        <a:t>Auditoria UX</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433307">
                <a:tc>
                  <a:txBody>
                    <a:bodyPr/>
                    <a:lstStyle/>
                    <a:p>
                      <a:pPr algn="l" fontAlgn="ctr"/>
                      <a:r>
                        <a:rPr lang="pt" sz="800" b="0" i="0" u="none" strike="noStrike" dirty="0">
                          <a:solidFill>
                            <a:srgbClr val="000000"/>
                          </a:solidFill>
                          <a:effectLst/>
                          <a:latin typeface="Century Gothic" panose="020B0502020202020204" pitchFamily="34" charset="0"/>
                        </a:rPr>
                        <a:t>Teste do local</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433307">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pt" sz="1000" b="1" dirty="0">
                <a:latin typeface="Century Gothic" panose="020B0502020202020204" pitchFamily="34" charset="0"/>
              </a:rPr>
              <a:t>FLUXO CHAVE DE STATUS 1 STREAM 2 STREAM 3 STREAM 4</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pt" sz="2000" b="1" dirty="0">
                <a:solidFill>
                  <a:schemeClr val="bg1">
                    <a:lumMod val="50000"/>
                  </a:schemeClr>
                </a:solidFill>
                <a:latin typeface="Century Gothic" panose="020B0502020202020204" pitchFamily="34" charset="0"/>
              </a:rPr>
              <a:t>ROTEIRO DE PRODUTO AGILE</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ROTEIRO DE PRODUTO AGILE</a:t>
            </a:r>
          </a:p>
        </p:txBody>
      </p:sp>
      <p:sp>
        <p:nvSpPr>
          <p:cNvPr id="16" name="Rounded Rectangle 15">
            <a:extLst>
              <a:ext uri="{FF2B5EF4-FFF2-40B4-BE49-F238E27FC236}">
                <a16:creationId xmlns:a16="http://schemas.microsoft.com/office/drawing/2014/main" id="{0D69B198-618A-A944-AE26-99E62CBA244D}"/>
              </a:ext>
            </a:extLst>
          </p:cNvPr>
          <p:cNvSpPr/>
          <p:nvPr/>
        </p:nvSpPr>
        <p:spPr>
          <a:xfrm>
            <a:off x="1536569" y="4756441"/>
            <a:ext cx="526791"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tx1"/>
                </a:solidFill>
                <a:latin typeface="Century Gothic" panose="020B0502020202020204" pitchFamily="34" charset="0"/>
                <a:ea typeface="Arial" charset="0"/>
                <a:cs typeface="Arial" charset="0"/>
              </a:rPr>
              <a:t>TEXTO</a:t>
            </a:r>
          </a:p>
        </p:txBody>
      </p:sp>
      <p:sp>
        <p:nvSpPr>
          <p:cNvPr id="17" name="Rounded Rectangle 16">
            <a:extLst>
              <a:ext uri="{FF2B5EF4-FFF2-40B4-BE49-F238E27FC236}">
                <a16:creationId xmlns:a16="http://schemas.microsoft.com/office/drawing/2014/main" id="{8C7F47DD-F0C7-0D41-9C71-73AC5CF05FA0}"/>
              </a:ext>
            </a:extLst>
          </p:cNvPr>
          <p:cNvSpPr/>
          <p:nvPr/>
        </p:nvSpPr>
        <p:spPr>
          <a:xfrm>
            <a:off x="1536569" y="3365621"/>
            <a:ext cx="820132"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tx1"/>
                </a:solidFill>
                <a:latin typeface="Century Gothic" panose="020B0502020202020204" pitchFamily="34" charset="0"/>
                <a:ea typeface="Arial" charset="0"/>
                <a:cs typeface="Arial" charset="0"/>
              </a:rPr>
              <a:t>TEXTO</a:t>
            </a:r>
          </a:p>
        </p:txBody>
      </p:sp>
      <p:sp>
        <p:nvSpPr>
          <p:cNvPr id="21" name="Rounded Rectangle 20">
            <a:extLst>
              <a:ext uri="{FF2B5EF4-FFF2-40B4-BE49-F238E27FC236}">
                <a16:creationId xmlns:a16="http://schemas.microsoft.com/office/drawing/2014/main" id="{D6034D69-9E3A-5F46-B161-54C482DF8B06}"/>
              </a:ext>
            </a:extLst>
          </p:cNvPr>
          <p:cNvSpPr/>
          <p:nvPr/>
        </p:nvSpPr>
        <p:spPr>
          <a:xfrm>
            <a:off x="2063360" y="4255729"/>
            <a:ext cx="3187719" cy="274320"/>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bg1"/>
                </a:solidFill>
                <a:latin typeface="Century Gothic" panose="020B0502020202020204" pitchFamily="34" charset="0"/>
                <a:ea typeface="Arial" charset="0"/>
                <a:cs typeface="Arial" charset="0"/>
              </a:rPr>
              <a:t>TEXTO</a:t>
            </a:r>
          </a:p>
        </p:txBody>
      </p:sp>
      <p:sp>
        <p:nvSpPr>
          <p:cNvPr id="22" name="Rounded Rectangle 21">
            <a:extLst>
              <a:ext uri="{FF2B5EF4-FFF2-40B4-BE49-F238E27FC236}">
                <a16:creationId xmlns:a16="http://schemas.microsoft.com/office/drawing/2014/main" id="{EFF92F29-4E17-A047-B7C2-6A28EB95145E}"/>
              </a:ext>
            </a:extLst>
          </p:cNvPr>
          <p:cNvSpPr/>
          <p:nvPr/>
        </p:nvSpPr>
        <p:spPr>
          <a:xfrm>
            <a:off x="5302568" y="4255729"/>
            <a:ext cx="457209"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tx1"/>
                </a:solidFill>
                <a:latin typeface="Century Gothic" panose="020B0502020202020204" pitchFamily="34" charset="0"/>
                <a:ea typeface="Arial" charset="0"/>
                <a:cs typeface="Arial" charset="0"/>
              </a:rPr>
              <a:t>TEXTO</a:t>
            </a:r>
          </a:p>
        </p:txBody>
      </p:sp>
    </p:spTree>
    <p:extLst>
      <p:ext uri="{BB962C8B-B14F-4D97-AF65-F5344CB8AC3E}">
        <p14:creationId xmlns:p14="http://schemas.microsoft.com/office/powerpoint/2010/main" val="2695693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4194118615"/>
              </p:ext>
            </p:extLst>
          </p:nvPr>
        </p:nvGraphicFramePr>
        <p:xfrm>
          <a:off x="335273" y="876584"/>
          <a:ext cx="11576842" cy="4597788"/>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pt" sz="1000" dirty="0">
                          <a:solidFill>
                            <a:schemeClr val="tx1"/>
                          </a:solidFill>
                          <a:latin typeface="Century Gothic" panose="020B0502020202020204" pitchFamily="34" charset="0"/>
                        </a:rPr>
                        <a:t>2018 - T3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2018 – 4º trimestre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4º trimestre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2020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2020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t"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AGOSTO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SETEMBRO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OUTUBRO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NOVEMBRO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DEZEMBRO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JANEIRO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FEVEREIRO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MARÇO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ABRIL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PODE</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AGOSTO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SETEMBRO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OUTUBRO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NOVEMBRO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DEZEMBRO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JANEIRO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FEVEREIRO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MARÇO</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900" b="1" dirty="0">
                          <a:solidFill>
                            <a:schemeClr val="tx1"/>
                          </a:solidFill>
                          <a:latin typeface="Century Gothic" panose="020B0502020202020204" pitchFamily="34" charset="0"/>
                        </a:rPr>
                        <a:t>ABRIL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PODE</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 sz="1000" b="1" dirty="0">
                          <a:solidFill>
                            <a:schemeClr val="tx1"/>
                          </a:solidFill>
                          <a:latin typeface="Century Gothic" panose="020B0502020202020204" pitchFamily="34" charset="0"/>
                        </a:rPr>
                        <a:t>GARANTIA DA QUALIDADE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algn="l" fontAlgn="ctr"/>
                      <a:r>
                        <a:rPr lang="pt" sz="800" b="0" i="0" u="none" strike="noStrike" dirty="0">
                          <a:solidFill>
                            <a:srgbClr val="000000"/>
                          </a:solidFill>
                          <a:effectLst/>
                          <a:latin typeface="Century Gothic" panose="020B0502020202020204" pitchFamily="34" charset="0"/>
                        </a:rPr>
                        <a:t>Teste de visualização prévia</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algn="l" fontAlgn="ctr"/>
                      <a:r>
                        <a:rPr lang="pt" sz="800" b="0" i="0" u="none" strike="noStrike" dirty="0">
                          <a:solidFill>
                            <a:srgbClr val="000000"/>
                          </a:solidFill>
                          <a:effectLst/>
                          <a:latin typeface="Century Gothic" panose="020B0502020202020204" pitchFamily="34" charset="0"/>
                        </a:rPr>
                        <a:t>Garantia da qualidade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405888">
                <a:tc>
                  <a:txBody>
                    <a:bodyPr/>
                    <a:lstStyle/>
                    <a:p>
                      <a:pPr algn="l" fontAlgn="ctr"/>
                      <a:r>
                        <a:rPr lang="pt" sz="800" b="0" i="0" u="none" strike="noStrike" dirty="0">
                          <a:solidFill>
                            <a:srgbClr val="000000"/>
                          </a:solidFill>
                          <a:effectLst/>
                          <a:latin typeface="Century Gothic" panose="020B0502020202020204" pitchFamily="34" charset="0"/>
                        </a:rPr>
                        <a:t>Métricas</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algn="l" fontAlgn="ctr"/>
                      <a:r>
                        <a:rPr lang="pt" sz="800" b="0" i="0" u="none" strike="noStrike" dirty="0">
                          <a:solidFill>
                            <a:srgbClr val="000000"/>
                          </a:solidFill>
                          <a:effectLst/>
                          <a:latin typeface="Century Gothic" panose="020B0502020202020204" pitchFamily="34" charset="0"/>
                        </a:rPr>
                        <a:t>Teste de variância</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551535">
                <a:tc>
                  <a:txBody>
                    <a:bodyPr/>
                    <a:lstStyle/>
                    <a:p>
                      <a:pPr algn="l" fontAlgn="ctr"/>
                      <a:r>
                        <a:rPr lang="pt" sz="800" b="0" i="0" u="none" strike="noStrike" dirty="0">
                          <a:solidFill>
                            <a:srgbClr val="000000"/>
                          </a:solidFill>
                          <a:effectLst/>
                          <a:latin typeface="Century Gothic" panose="020B0502020202020204" pitchFamily="34" charset="0"/>
                        </a:rPr>
                        <a:t>Teste de aceitação do usuário</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259010">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221381">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289522">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pt" sz="1000" b="1" dirty="0">
                <a:latin typeface="Century Gothic" panose="020B0502020202020204" pitchFamily="34" charset="0"/>
              </a:rPr>
              <a:t>FLUXO CHAVE DE STATUS 1 STREAM 2 STREAM 3 STREAM 4</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pt" sz="2000" b="1" dirty="0">
                <a:solidFill>
                  <a:schemeClr val="bg1">
                    <a:lumMod val="50000"/>
                  </a:schemeClr>
                </a:solidFill>
                <a:latin typeface="Century Gothic" panose="020B0502020202020204" pitchFamily="34" charset="0"/>
              </a:rPr>
              <a:t>ROTEIRO DE PRODUTO AGILE</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ROTEIRO DE PRODUTO AGILE</a:t>
            </a:r>
          </a:p>
        </p:txBody>
      </p:sp>
      <p:sp>
        <p:nvSpPr>
          <p:cNvPr id="16" name="Rounded Rectangle 15">
            <a:extLst>
              <a:ext uri="{FF2B5EF4-FFF2-40B4-BE49-F238E27FC236}">
                <a16:creationId xmlns:a16="http://schemas.microsoft.com/office/drawing/2014/main" id="{8F84502B-F932-5C4C-84C9-D15ED8B8DEE5}"/>
              </a:ext>
            </a:extLst>
          </p:cNvPr>
          <p:cNvSpPr/>
          <p:nvPr/>
        </p:nvSpPr>
        <p:spPr>
          <a:xfrm>
            <a:off x="1959561" y="2333073"/>
            <a:ext cx="632811"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tx1"/>
                </a:solidFill>
                <a:latin typeface="Century Gothic" panose="020B0502020202020204" pitchFamily="34" charset="0"/>
                <a:ea typeface="Arial" charset="0"/>
                <a:cs typeface="Arial" charset="0"/>
              </a:rPr>
              <a:t>TEXTO</a:t>
            </a:r>
          </a:p>
        </p:txBody>
      </p:sp>
      <p:sp>
        <p:nvSpPr>
          <p:cNvPr id="17" name="Rounded Rectangle 16">
            <a:extLst>
              <a:ext uri="{FF2B5EF4-FFF2-40B4-BE49-F238E27FC236}">
                <a16:creationId xmlns:a16="http://schemas.microsoft.com/office/drawing/2014/main" id="{3DD671E9-A6CE-D044-87A8-CB012E42F3CF}"/>
              </a:ext>
            </a:extLst>
          </p:cNvPr>
          <p:cNvSpPr/>
          <p:nvPr/>
        </p:nvSpPr>
        <p:spPr>
          <a:xfrm>
            <a:off x="4851621" y="2800700"/>
            <a:ext cx="879876"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tx1"/>
                </a:solidFill>
                <a:latin typeface="Century Gothic" panose="020B0502020202020204" pitchFamily="34" charset="0"/>
                <a:ea typeface="Arial" charset="0"/>
                <a:cs typeface="Arial" charset="0"/>
              </a:rPr>
              <a:t>TEXTO</a:t>
            </a:r>
          </a:p>
        </p:txBody>
      </p:sp>
      <p:sp>
        <p:nvSpPr>
          <p:cNvPr id="21" name="Rounded Rectangle 20">
            <a:extLst>
              <a:ext uri="{FF2B5EF4-FFF2-40B4-BE49-F238E27FC236}">
                <a16:creationId xmlns:a16="http://schemas.microsoft.com/office/drawing/2014/main" id="{D33343BF-7AC2-BD44-A371-A0354F9E0479}"/>
              </a:ext>
            </a:extLst>
          </p:cNvPr>
          <p:cNvSpPr/>
          <p:nvPr/>
        </p:nvSpPr>
        <p:spPr>
          <a:xfrm>
            <a:off x="2592372" y="3234686"/>
            <a:ext cx="443060"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800" b="1" dirty="0">
                <a:solidFill>
                  <a:schemeClr val="tx1"/>
                </a:solidFill>
                <a:latin typeface="Century Gothic" panose="020B0502020202020204" pitchFamily="34" charset="0"/>
                <a:ea typeface="Arial" charset="0"/>
                <a:cs typeface="Arial" charset="0"/>
              </a:rPr>
              <a:t>TEXTO</a:t>
            </a:r>
          </a:p>
        </p:txBody>
      </p:sp>
    </p:spTree>
    <p:extLst>
      <p:ext uri="{BB962C8B-B14F-4D97-AF65-F5344CB8AC3E}">
        <p14:creationId xmlns:p14="http://schemas.microsoft.com/office/powerpoint/2010/main" val="1369587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215812415"/>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Agile-Product-Roadmap-Template_PPT_new" id="{DD11C1B5-0D53-5347-AF2D-72523F36CD8E}" vid="{5E47101E-478A-5142-9B4B-007326EC45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IC-Agile-Product-Roadmap-Template_PPT</Template>
  <TotalTime>3</TotalTime>
  <Words>462</Words>
  <Application>Microsoft Macintosh PowerPoint</Application>
  <PresentationFormat>Widescreen</PresentationFormat>
  <Paragraphs>192</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Cambria</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Alexandra Ragazhinskaya</dc:creator>
  <cp:lastModifiedBy>Jason Flores</cp:lastModifiedBy>
  <cp:revision>3</cp:revision>
  <dcterms:created xsi:type="dcterms:W3CDTF">2018-08-29T16:05:38Z</dcterms:created>
  <dcterms:modified xsi:type="dcterms:W3CDTF">2022-06-06T22:33:13Z</dcterms:modified>
</cp:coreProperties>
</file>