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7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C74A4-CE71-4457-B9DA-2A116819C390}" type="datetimeFigureOut">
              <a:rPr lang="ru-RU" smtClean="0"/>
              <a:t>06.06.2022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CD48-8DB7-4C34-A832-5C1C2585574A}" type="slidenum">
              <a:rPr lang="ru-RU" smtClean="0"/>
              <a:t>‹#›</a:t>
            </a:fld>
            <a:endParaRPr lang="ru-RU"/>
          </a:p>
        </p:txBody>
      </p:sp>
    </p:spTree>
    <p:extLst>
      <p:ext uri="{BB962C8B-B14F-4D97-AF65-F5344CB8AC3E}">
        <p14:creationId xmlns:p14="http://schemas.microsoft.com/office/powerpoint/2010/main" val="1587861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6" name="Triangle 5"/>
          <p:cNvSpPr/>
          <p:nvPr/>
        </p:nvSpPr>
        <p:spPr>
          <a:xfrm rot="10800000">
            <a:off x="11066584" y="6337064"/>
            <a:ext cx="445477" cy="15180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Arial" charset="0"/>
                <a:ea typeface="Arial" charset="0"/>
                <a:cs typeface="Arial" charset="0"/>
              </a:rPr>
              <a:t>ANÁLISE DE SWOT DE DIAMANTE</a:t>
            </a:r>
          </a:p>
        </p:txBody>
      </p:sp>
      <p:sp>
        <p:nvSpPr>
          <p:cNvPr id="3" name="TextBox 2"/>
          <p:cNvSpPr txBox="1"/>
          <p:nvPr/>
        </p:nvSpPr>
        <p:spPr>
          <a:xfrm>
            <a:off x="291830" y="476655"/>
            <a:ext cx="1789889" cy="646331"/>
          </a:xfrm>
          <a:prstGeom prst="rect">
            <a:avLst/>
          </a:prstGeom>
          <a:noFill/>
        </p:spPr>
        <p:txBody>
          <a:bodyPr wrap="square" rtlCol="0">
            <a:spAutoFit/>
          </a:bodyPr>
          <a:lstStyle/>
          <a:p>
            <a:pPr lvl="0"/>
            <a:r>
              <a:rPr lang="pt" b="1" dirty="0">
                <a:latin typeface="Arial" charset="0"/>
                <a:ea typeface="Arial" charset="0"/>
                <a:cs typeface="Arial" charset="0"/>
              </a:rPr>
              <a:t>PONTOS FORTES (+)</a:t>
            </a:r>
          </a:p>
        </p:txBody>
      </p:sp>
      <p:sp>
        <p:nvSpPr>
          <p:cNvPr id="22" name="TextBox 21"/>
          <p:cNvSpPr txBox="1"/>
          <p:nvPr/>
        </p:nvSpPr>
        <p:spPr>
          <a:xfrm>
            <a:off x="291830" y="5152417"/>
            <a:ext cx="2286000" cy="646331"/>
          </a:xfrm>
          <a:prstGeom prst="rect">
            <a:avLst/>
          </a:prstGeom>
          <a:noFill/>
        </p:spPr>
        <p:txBody>
          <a:bodyPr wrap="square" rtlCol="0">
            <a:spAutoFit/>
          </a:bodyPr>
          <a:lstStyle/>
          <a:p>
            <a:pPr lvl="0"/>
            <a:r>
              <a:rPr lang="pt" b="1" dirty="0">
                <a:latin typeface="Arial" charset="0"/>
                <a:ea typeface="Arial" charset="0"/>
                <a:cs typeface="Arial" charset="0"/>
              </a:rPr>
              <a:t>OPORTUNIDADES</a:t>
            </a:r>
          </a:p>
          <a:p>
            <a:pPr lvl="0"/>
            <a:r>
              <a:rPr lang="pt" b="1" dirty="0">
                <a:latin typeface="Arial" charset="0"/>
                <a:ea typeface="Arial" charset="0"/>
                <a:cs typeface="Arial" charset="0"/>
              </a:rPr>
              <a:t>(+)</a:t>
            </a:r>
          </a:p>
        </p:txBody>
      </p:sp>
      <p:sp>
        <p:nvSpPr>
          <p:cNvPr id="23" name="TextBox 22"/>
          <p:cNvSpPr txBox="1"/>
          <p:nvPr/>
        </p:nvSpPr>
        <p:spPr>
          <a:xfrm>
            <a:off x="9795754" y="282102"/>
            <a:ext cx="2058272" cy="646331"/>
          </a:xfrm>
          <a:prstGeom prst="rect">
            <a:avLst/>
          </a:prstGeom>
          <a:noFill/>
        </p:spPr>
        <p:txBody>
          <a:bodyPr wrap="square" rtlCol="0">
            <a:spAutoFit/>
          </a:bodyPr>
          <a:lstStyle/>
          <a:p>
            <a:pPr lvl="0" algn="r"/>
            <a:r>
              <a:rPr lang="pt" b="1">
                <a:latin typeface="Arial" charset="0"/>
                <a:ea typeface="Arial" charset="0"/>
                <a:cs typeface="Arial" charset="0"/>
              </a:rPr>
              <a:t>FRAQUEZAS (-)</a:t>
            </a:r>
            <a:endParaRPr lang="en-US" dirty="0">
              <a:latin typeface="Arial" charset="0"/>
              <a:ea typeface="Arial" charset="0"/>
              <a:cs typeface="Arial" charset="0"/>
            </a:endParaRPr>
          </a:p>
        </p:txBody>
      </p:sp>
      <p:sp>
        <p:nvSpPr>
          <p:cNvPr id="24" name="TextBox 23"/>
          <p:cNvSpPr txBox="1"/>
          <p:nvPr/>
        </p:nvSpPr>
        <p:spPr>
          <a:xfrm>
            <a:off x="9568025" y="4957864"/>
            <a:ext cx="2286000" cy="646331"/>
          </a:xfrm>
          <a:prstGeom prst="rect">
            <a:avLst/>
          </a:prstGeom>
          <a:noFill/>
        </p:spPr>
        <p:txBody>
          <a:bodyPr wrap="square" rtlCol="0">
            <a:spAutoFit/>
          </a:bodyPr>
          <a:lstStyle/>
          <a:p>
            <a:pPr lvl="0" algn="r"/>
            <a:r>
              <a:rPr lang="pt" b="1" dirty="0">
                <a:latin typeface="Arial" charset="0"/>
                <a:ea typeface="Arial" charset="0"/>
                <a:cs typeface="Arial" charset="0"/>
              </a:rPr>
              <a:t>AMEAÇAS</a:t>
            </a:r>
          </a:p>
          <a:p>
            <a:pPr lvl="0" algn="r"/>
            <a:r>
              <a:rPr lang="pt" b="1" dirty="0">
                <a:latin typeface="Arial" charset="0"/>
                <a:ea typeface="Arial" charset="0"/>
                <a:cs typeface="Arial" charset="0"/>
              </a:rPr>
              <a:t>(–)</a:t>
            </a:r>
            <a:endParaRPr lang="en-US" dirty="0">
              <a:latin typeface="Arial" charset="0"/>
              <a:ea typeface="Arial" charset="0"/>
              <a:cs typeface="Arial" charset="0"/>
            </a:endParaRPr>
          </a:p>
        </p:txBody>
      </p:sp>
      <p:sp>
        <p:nvSpPr>
          <p:cNvPr id="25" name="Round Single Corner Rectangle 1"/>
          <p:cNvSpPr/>
          <p:nvPr/>
        </p:nvSpPr>
        <p:spPr>
          <a:xfrm rot="10800000">
            <a:off x="93785" y="3100376"/>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6">
                  <a:lumMod val="50000"/>
                </a:schemeClr>
              </a:gs>
              <a:gs pos="50000">
                <a:schemeClr val="accent6"/>
              </a:gs>
              <a:gs pos="100000">
                <a:schemeClr val="accent5">
                  <a:lumMod val="75000"/>
                </a:schemeClr>
              </a:gs>
            </a:gsLst>
            <a:path path="circle">
              <a:fillToRect r="100000" b="100000"/>
            </a:path>
            <a:tileRect l="-100000" t="-100000"/>
          </a:gradFill>
          <a:ln>
            <a:noFill/>
          </a:ln>
          <a:effectLst>
            <a:outerShdw blurRad="152400" dist="241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6" name="Round Single Corner Rectangle 1"/>
          <p:cNvSpPr/>
          <p:nvPr/>
        </p:nvSpPr>
        <p:spPr>
          <a:xfrm flipH="1">
            <a:off x="93784" y="179843"/>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1">
                  <a:hueOff val="0"/>
                  <a:satOff val="0"/>
                  <a:lumOff val="0"/>
                  <a:alphaOff val="0"/>
                  <a:satMod val="103000"/>
                  <a:lumMod val="102000"/>
                  <a:tint val="94000"/>
                </a:schemeClr>
              </a:gs>
              <a:gs pos="55000">
                <a:srgbClr val="00B0F0"/>
              </a:gs>
              <a:gs pos="100000">
                <a:schemeClr val="accent5">
                  <a:lumMod val="75000"/>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7" name="Round Single Corner Rectangle 1"/>
          <p:cNvSpPr/>
          <p:nvPr/>
        </p:nvSpPr>
        <p:spPr>
          <a:xfrm rot="10800000" flipH="1">
            <a:off x="6079412" y="3105055"/>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6">
                  <a:lumMod val="50000"/>
                </a:schemeClr>
              </a:gs>
              <a:gs pos="50000">
                <a:srgbClr val="FF0000"/>
              </a:gs>
              <a:gs pos="100000">
                <a:schemeClr val="accent2">
                  <a:lumMod val="75000"/>
                </a:schemeClr>
              </a:gs>
            </a:gsLst>
            <a:path path="circle">
              <a:fillToRect r="100000" b="100000"/>
            </a:path>
            <a:tileRect l="-100000" t="-100000"/>
          </a:gradFill>
          <a:ln>
            <a:noFill/>
          </a:ln>
          <a:effectLst>
            <a:outerShdw blurRad="152400" dist="241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8" name="Round Single Corner Rectangle 1"/>
          <p:cNvSpPr/>
          <p:nvPr/>
        </p:nvSpPr>
        <p:spPr>
          <a:xfrm>
            <a:off x="6079412" y="179843"/>
            <a:ext cx="5985628" cy="2928736"/>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11000">
                <a:srgbClr val="B2AF64"/>
              </a:gs>
              <a:gs pos="0">
                <a:schemeClr val="accent1"/>
              </a:gs>
              <a:gs pos="34000">
                <a:srgbClr val="FFC000"/>
              </a:gs>
              <a:gs pos="100000">
                <a:schemeClr val="accent2">
                  <a:lumMod val="75000"/>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32" name="Snip Single Corner Rectangle 31"/>
          <p:cNvSpPr/>
          <p:nvPr/>
        </p:nvSpPr>
        <p:spPr>
          <a:xfrm flipH="1">
            <a:off x="1434830" y="711421"/>
            <a:ext cx="4491933" cy="2253346"/>
          </a:xfrm>
          <a:custGeom>
            <a:avLst/>
            <a:gdLst>
              <a:gd name="connsiteX0" fmla="*/ 0 w 4491933"/>
              <a:gd name="connsiteY0" fmla="*/ 0 h 2253346"/>
              <a:gd name="connsiteX1" fmla="*/ 3365260 w 4491933"/>
              <a:gd name="connsiteY1" fmla="*/ 0 h 2253346"/>
              <a:gd name="connsiteX2" fmla="*/ 4491933 w 4491933"/>
              <a:gd name="connsiteY2" fmla="*/ 1126673 h 2253346"/>
              <a:gd name="connsiteX3" fmla="*/ 4491933 w 4491933"/>
              <a:gd name="connsiteY3" fmla="*/ 2253346 h 2253346"/>
              <a:gd name="connsiteX4" fmla="*/ 0 w 4491933"/>
              <a:gd name="connsiteY4" fmla="*/ 2253346 h 2253346"/>
              <a:gd name="connsiteX5" fmla="*/ 0 w 4491933"/>
              <a:gd name="connsiteY5" fmla="*/ 0 h 2253346"/>
              <a:gd name="connsiteX0" fmla="*/ 0 w 4491933"/>
              <a:gd name="connsiteY0" fmla="*/ 0 h 2253346"/>
              <a:gd name="connsiteX1" fmla="*/ 715845 w 4491933"/>
              <a:gd name="connsiteY1" fmla="*/ 0 h 2253346"/>
              <a:gd name="connsiteX2" fmla="*/ 4491933 w 4491933"/>
              <a:gd name="connsiteY2" fmla="*/ 1126673 h 2253346"/>
              <a:gd name="connsiteX3" fmla="*/ 4491933 w 4491933"/>
              <a:gd name="connsiteY3" fmla="*/ 2253346 h 2253346"/>
              <a:gd name="connsiteX4" fmla="*/ 0 w 4491933"/>
              <a:gd name="connsiteY4" fmla="*/ 2253346 h 2253346"/>
              <a:gd name="connsiteX5" fmla="*/ 0 w 4491933"/>
              <a:gd name="connsiteY5" fmla="*/ 0 h 2253346"/>
              <a:gd name="connsiteX0" fmla="*/ 0 w 4491933"/>
              <a:gd name="connsiteY0" fmla="*/ 0 h 2253346"/>
              <a:gd name="connsiteX1" fmla="*/ 715845 w 4491933"/>
              <a:gd name="connsiteY1" fmla="*/ 0 h 2253346"/>
              <a:gd name="connsiteX2" fmla="*/ 4491933 w 4491933"/>
              <a:gd name="connsiteY2" fmla="*/ 1888673 h 2253346"/>
              <a:gd name="connsiteX3" fmla="*/ 4491933 w 4491933"/>
              <a:gd name="connsiteY3" fmla="*/ 2253346 h 2253346"/>
              <a:gd name="connsiteX4" fmla="*/ 0 w 4491933"/>
              <a:gd name="connsiteY4" fmla="*/ 2253346 h 2253346"/>
              <a:gd name="connsiteX5" fmla="*/ 0 w 4491933"/>
              <a:gd name="connsiteY5" fmla="*/ 0 h 225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933" h="2253346">
                <a:moveTo>
                  <a:pt x="0" y="0"/>
                </a:moveTo>
                <a:lnTo>
                  <a:pt x="715845" y="0"/>
                </a:lnTo>
                <a:lnTo>
                  <a:pt x="4491933" y="1888673"/>
                </a:lnTo>
                <a:lnTo>
                  <a:pt x="4491933" y="2253346"/>
                </a:lnTo>
                <a:lnTo>
                  <a:pt x="0" y="2253346"/>
                </a:lnTo>
                <a:lnTo>
                  <a:pt x="0" y="0"/>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p:txBody>
      </p:sp>
      <p:sp>
        <p:nvSpPr>
          <p:cNvPr id="34" name="TextBox 33"/>
          <p:cNvSpPr txBox="1"/>
          <p:nvPr/>
        </p:nvSpPr>
        <p:spPr>
          <a:xfrm>
            <a:off x="1764467" y="3242682"/>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a:p>
            <a:pPr algn="r"/>
            <a:r>
              <a:rPr lang="pt" sz="1600" b="1" dirty="0">
                <a:solidFill>
                  <a:schemeClr val="bg1"/>
                </a:solidFill>
                <a:latin typeface="Arial" charset="0"/>
                <a:ea typeface="Arial" charset="0"/>
                <a:cs typeface="Arial" charset="0"/>
              </a:rPr>
              <a:t>• texto</a:t>
            </a:r>
          </a:p>
        </p:txBody>
      </p:sp>
      <p:sp>
        <p:nvSpPr>
          <p:cNvPr id="37" name="TextBox 36"/>
          <p:cNvSpPr txBox="1"/>
          <p:nvPr/>
        </p:nvSpPr>
        <p:spPr>
          <a:xfrm>
            <a:off x="6247038" y="3242682"/>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p:txBody>
      </p:sp>
      <p:sp>
        <p:nvSpPr>
          <p:cNvPr id="38" name="TextBox 37"/>
          <p:cNvSpPr txBox="1"/>
          <p:nvPr/>
        </p:nvSpPr>
        <p:spPr>
          <a:xfrm>
            <a:off x="6096000" y="711421"/>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a:p>
            <a:r>
              <a:rPr lang="pt" sz="1600" b="1" dirty="0">
                <a:solidFill>
                  <a:schemeClr val="bg1"/>
                </a:solidFill>
                <a:latin typeface="Arial" charset="0"/>
                <a:ea typeface="Arial" charset="0"/>
                <a:cs typeface="Arial" charset="0"/>
              </a:rPr>
              <a:t>• texto</a:t>
            </a:r>
          </a:p>
        </p:txBody>
      </p:sp>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Diamond_SWOT_Analysis_PPT" id="{E24D2825-D47A-D14C-92AD-13054A474AFC}" vid="{164E3128-56F3-494A-A02C-5668597FCD2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Temp_Diamond_SWOT_Analysis_PPT</Template>
  <TotalTime>6</TotalTime>
  <Words>161</Words>
  <Application>Microsoft Macintosh PowerPoint</Application>
  <PresentationFormat>Widescreen</PresentationFormat>
  <Paragraphs>39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2020-06-15T16:34:08Z</dcterms:created>
  <dcterms:modified xsi:type="dcterms:W3CDTF">2022-06-06T22:32:37Z</dcterms:modified>
</cp:coreProperties>
</file>