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7" r:id="rId5"/>
    <p:sldId id="265" r:id="rId6"/>
    <p:sldId id="271" r:id="rId7"/>
    <p:sldId id="268" r:id="rId8"/>
    <p:sldId id="272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5DD"/>
    <a:srgbClr val="C4D2E7"/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RESUMO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3875096" y="1983541"/>
            <a:ext cx="71196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4400" dirty="0">
                <a:latin typeface="Century Gothic" panose="020B0502020202020204" pitchFamily="34" charset="0"/>
              </a:rPr>
              <a:t>NOME DA SUA EMPRESA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70E27F1-C456-0843-8892-F26B6827FECB}"/>
              </a:ext>
            </a:extLst>
          </p:cNvPr>
          <p:cNvSpPr/>
          <p:nvPr/>
        </p:nvSpPr>
        <p:spPr>
          <a:xfrm>
            <a:off x="415636" y="923060"/>
            <a:ext cx="2932884" cy="28904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5-Point Star 17">
            <a:extLst>
              <a:ext uri="{FF2B5EF4-FFF2-40B4-BE49-F238E27FC236}">
                <a16:creationId xmlns:a16="http://schemas.microsoft.com/office/drawing/2014/main" id="{624696E6-9E8A-7F40-A17F-639CE1D5FE5E}"/>
              </a:ext>
            </a:extLst>
          </p:cNvPr>
          <p:cNvSpPr/>
          <p:nvPr/>
        </p:nvSpPr>
        <p:spPr>
          <a:xfrm>
            <a:off x="666342" y="1048616"/>
            <a:ext cx="2431473" cy="243147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98C72B-766C-FB4C-BEE1-BF077220AA34}"/>
              </a:ext>
            </a:extLst>
          </p:cNvPr>
          <p:cNvSpPr txBox="1"/>
          <p:nvPr/>
        </p:nvSpPr>
        <p:spPr>
          <a:xfrm>
            <a:off x="666341" y="1644986"/>
            <a:ext cx="24314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SEU</a:t>
            </a:r>
          </a:p>
          <a:p>
            <a:pPr algn="ctr"/>
            <a:r>
              <a:rPr lang="pt" sz="4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LOGOTIPO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3875096" y="2927621"/>
            <a:ext cx="7854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" sz="5400" dirty="0">
                <a:latin typeface="Century Gothic" panose="020B0502020202020204" pitchFamily="34" charset="0"/>
              </a:rPr>
              <a:t>TÍTULO DO PROJETO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/>
          <p:nvPr/>
        </p:nvCxnSpPr>
        <p:spPr>
          <a:xfrm>
            <a:off x="3875096" y="2831812"/>
            <a:ext cx="818994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E9FEB64A-76FC-3D4F-AD1A-A7C744DE5653}"/>
              </a:ext>
            </a:extLst>
          </p:cNvPr>
          <p:cNvSpPr txBox="1"/>
          <p:nvPr/>
        </p:nvSpPr>
        <p:spPr>
          <a:xfrm>
            <a:off x="994290" y="4873945"/>
            <a:ext cx="11197710" cy="138499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" sz="1400" dirty="0">
                <a:latin typeface="Century Gothic" panose="020B0502020202020204" pitchFamily="34" charset="0"/>
              </a:rPr>
              <a:t>INTERESSADOS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" sz="1400" dirty="0">
                <a:latin typeface="Century Gothic" panose="020B0502020202020204" pitchFamily="34" charset="0"/>
              </a:rPr>
              <a:t>VISÃO GERAL DO PROJETO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" sz="1400" dirty="0">
                <a:latin typeface="Century Gothic" panose="020B0502020202020204" pitchFamily="34" charset="0"/>
              </a:rPr>
              <a:t>METAS / SUPOSIÇÕES / MEDIÇÕES DE SUCESSO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VANTAGEM COMPETITIVA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" sz="1400" dirty="0">
                <a:latin typeface="Century Gothic" panose="020B0502020202020204" pitchFamily="34" charset="0"/>
              </a:rPr>
              <a:t>FATORES DE RISCO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" sz="1400" dirty="0">
                <a:latin typeface="Century Gothic" panose="020B0502020202020204" pitchFamily="34" charset="0"/>
              </a:rPr>
              <a:t>MARCOS DO PROJETO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DOCUMENTAÇÃO + RELATÓRIOS / CUSTO DO PROJETO + ESTIMATIVA DE RECURSOS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" sz="1400" dirty="0">
                <a:latin typeface="Century Gothic" panose="020B0502020202020204" pitchFamily="34" charset="0"/>
                <a:ea typeface="Arial" charset="0"/>
                <a:cs typeface="Arial" charset="0"/>
              </a:rPr>
              <a:t>CONCLUSÃO AND COMENTÁRIOS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INTERESSADOS</a:t>
            </a:r>
          </a:p>
        </p:txBody>
      </p:sp>
      <p:sp>
        <p:nvSpPr>
          <p:cNvPr id="50" name="Text Placeholder 2">
            <a:extLst>
              <a:ext uri="{FF2B5EF4-FFF2-40B4-BE49-F238E27FC236}">
                <a16:creationId xmlns:a16="http://schemas.microsoft.com/office/drawing/2014/main" id="{B3E2A03E-1757-5643-A292-A9EA460C2869}"/>
              </a:ext>
            </a:extLst>
          </p:cNvPr>
          <p:cNvSpPr txBox="1">
            <a:spLocks/>
          </p:cNvSpPr>
          <p:nvPr/>
        </p:nvSpPr>
        <p:spPr>
          <a:xfrm>
            <a:off x="8964287" y="2197129"/>
            <a:ext cx="3100754" cy="280554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ts val="3000"/>
              </a:lnSpc>
              <a:spcBef>
                <a:spcPts val="0"/>
              </a:spcBef>
              <a:spcAft>
                <a:spcPts val="1200"/>
              </a:spcAft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B12E8F-327F-D149-9F01-671144C43F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995019"/>
              </p:ext>
            </p:extLst>
          </p:nvPr>
        </p:nvGraphicFramePr>
        <p:xfrm>
          <a:off x="341389" y="358021"/>
          <a:ext cx="11451218" cy="753729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2032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785282">
                  <a:extLst>
                    <a:ext uri="{9D8B030D-6E8A-4147-A177-3AD203B41FA5}">
                      <a16:colId xmlns:a16="http://schemas.microsoft.com/office/drawing/2014/main" val="1609088537"/>
                    </a:ext>
                  </a:extLst>
                </a:gridCol>
                <a:gridCol w="5665936">
                  <a:extLst>
                    <a:ext uri="{9D8B030D-6E8A-4147-A177-3AD203B41FA5}">
                      <a16:colId xmlns:a16="http://schemas.microsoft.com/office/drawing/2014/main" val="1541701887"/>
                    </a:ext>
                  </a:extLst>
                </a:gridCol>
              </a:tblGrid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" sz="1200" dirty="0">
                          <a:effectLst/>
                          <a:latin typeface="Century Gothic" panose="020B0502020202020204" pitchFamily="34" charset="0"/>
                        </a:rPr>
                        <a:t>PATROCINADOR DO PROJETO Comissões de entrega de projetos e campeões; fornece visão e direção; aceita a responsabilidade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34415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080120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" sz="1200" dirty="0">
                          <a:effectLst/>
                          <a:latin typeface="Century Gothic" panose="020B0502020202020204" pitchFamily="34" charset="0"/>
                        </a:rPr>
                        <a:t>FINANCIAMENTO PATROCINADOR Pessoa /departamento obtendo orçamento necessário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019718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112136"/>
                  </a:ext>
                </a:extLst>
              </a:tr>
              <a:tr h="276523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" sz="1200" dirty="0">
                          <a:effectLst/>
                          <a:latin typeface="Century Gothic" panose="020B0502020202020204" pitchFamily="34" charset="0"/>
                        </a:rPr>
                        <a:t>PROPRIETÁRIO DO PROJETO Confirma a necessidade de projeto e valida objetivos; fornece especificações, monitoramento e entrega geral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0681756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60760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" sz="1200" dirty="0">
                          <a:effectLst/>
                          <a:latin typeface="Century Gothic" panose="020B0502020202020204" pitchFamily="34" charset="0"/>
                        </a:rPr>
                        <a:t>PROPOSTA FACILITADOR Proposta de apoio de preparação</a:t>
                      </a:r>
                      <a:endParaRPr lang="en-US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5955382"/>
                  </a:ext>
                </a:extLst>
              </a:tr>
              <a:tr h="413089">
                <a:tc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463678"/>
                  </a:ext>
                </a:extLst>
              </a:tr>
              <a:tr h="33294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" sz="120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PARTES INTERESSADAS ADICIONAIS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116136"/>
                  </a:ext>
                </a:extLst>
              </a:tr>
              <a:tr h="3329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NOME DAS PARTES INTERESSADAS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t" sz="12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FUNÇÃO DAS PARTES INTERESSADAS</a:t>
                      </a:r>
                      <a:endParaRPr lang="en-US" sz="12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955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9931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9468566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33840"/>
                  </a:ext>
                </a:extLst>
              </a:tr>
              <a:tr h="41308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2279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811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VISÃO GERAL DO PROJETO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9378763E-1503-C740-A5CB-839E42EFC588}"/>
              </a:ext>
            </a:extLst>
          </p:cNvPr>
          <p:cNvSpPr txBox="1">
            <a:spLocks/>
          </p:cNvSpPr>
          <p:nvPr/>
        </p:nvSpPr>
        <p:spPr>
          <a:xfrm>
            <a:off x="417786" y="700473"/>
            <a:ext cx="11356427" cy="4276579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VISÃO GERAL DO PROJETO</a:t>
            </a:r>
          </a:p>
          <a:p>
            <a:pPr>
              <a:spcAft>
                <a:spcPts val="1200"/>
              </a:spcAft>
            </a:pPr>
            <a:r>
              <a:rPr lang="pt" sz="1800" dirty="0">
                <a:solidFill>
                  <a:schemeClr val="tx1"/>
                </a:solidFill>
                <a:latin typeface="Century Gothic" panose="020B0502020202020204" pitchFamily="34" charset="0"/>
              </a:rPr>
              <a:t>Descrição do ponto de descrição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" sz="1600" dirty="0">
                <a:latin typeface="Century Gothic" panose="020B0502020202020204" pitchFamily="34" charset="0"/>
              </a:rPr>
              <a:t>Ponto de bala 1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" sz="1600" dirty="0">
                <a:latin typeface="Century Gothic" panose="020B0502020202020204" pitchFamily="34" charset="0"/>
              </a:rPr>
              <a:t>Ponto de bala 2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" sz="1600" dirty="0">
                <a:latin typeface="Century Gothic" panose="020B0502020202020204" pitchFamily="34" charset="0"/>
              </a:rPr>
              <a:t>Ponto de bala 3</a:t>
            </a:r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638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METAS / SUPOSIÇÕES / MEDIÇÕES DE SUCESSO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587257"/>
              </p:ext>
            </p:extLst>
          </p:nvPr>
        </p:nvGraphicFramePr>
        <p:xfrm>
          <a:off x="220177" y="292245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METAS / PROPÓSITO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1697065"/>
              </p:ext>
            </p:extLst>
          </p:nvPr>
        </p:nvGraphicFramePr>
        <p:xfrm>
          <a:off x="220177" y="2184604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SUPOSIÇÕES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39D5F2EF-E9C7-9448-A658-A3BBAB4DA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556647"/>
              </p:ext>
            </p:extLst>
          </p:nvPr>
        </p:nvGraphicFramePr>
        <p:xfrm>
          <a:off x="220177" y="4076963"/>
          <a:ext cx="11612880" cy="1552322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92857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20023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1552322">
                <a:tc>
                  <a:txBody>
                    <a:bodyPr/>
                    <a:lstStyle/>
                    <a:p>
                      <a:pPr algn="l" fontAlgn="b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MEDIÇÕES DE SUCESSO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5751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VANTAGEM COMPETITIVA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379945" y="717392"/>
            <a:ext cx="11177646" cy="40101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VANTAGEM DO CONCORRENTE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Atribuir um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Atribuir dois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Atribuir três</a:t>
            </a:r>
          </a:p>
          <a:p>
            <a:pPr>
              <a:spcAft>
                <a:spcPts val="1200"/>
              </a:spcAft>
            </a:pPr>
            <a:r>
              <a:rPr lang="pt" sz="1600" dirty="0">
                <a:solidFill>
                  <a:schemeClr val="tx1"/>
                </a:solidFill>
                <a:latin typeface="Century Gothic" panose="020B0502020202020204" pitchFamily="34" charset="0"/>
              </a:rPr>
              <a:t>Optamos por esses atributos determinantes por vários motivos:</a:t>
            </a:r>
          </a:p>
          <a:p>
            <a:pPr lvl="1">
              <a:spcAft>
                <a:spcPts val="1200"/>
              </a:spcAft>
            </a:pPr>
            <a:r>
              <a:rPr lang="pt" sz="1600" dirty="0">
                <a:latin typeface="Century Gothic" panose="020B0502020202020204" pitchFamily="34" charset="0"/>
              </a:rPr>
              <a:t>Exemplo de atributo</a:t>
            </a:r>
          </a:p>
          <a:p>
            <a:pPr lvl="1">
              <a:spcAft>
                <a:spcPts val="1200"/>
              </a:spcAft>
            </a:pPr>
            <a:r>
              <a:rPr lang="pt" sz="1600" dirty="0">
                <a:latin typeface="Century Gothic" panose="020B0502020202020204" pitchFamily="34" charset="0"/>
              </a:rPr>
              <a:t>[Se não for esse exemplo, então Razão 1]</a:t>
            </a:r>
          </a:p>
          <a:p>
            <a:pPr lvl="1">
              <a:spcAft>
                <a:spcPts val="1200"/>
              </a:spcAft>
            </a:pPr>
            <a:r>
              <a:rPr lang="pt" sz="1600" dirty="0">
                <a:latin typeface="Century Gothic" panose="020B0502020202020204" pitchFamily="34" charset="0"/>
              </a:rPr>
              <a:t>[Razão 2]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02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FATORES DE RISCO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358C66-369C-F048-90F6-091179E7E5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0387173"/>
              </p:ext>
            </p:extLst>
          </p:nvPr>
        </p:nvGraphicFramePr>
        <p:xfrm>
          <a:off x="220177" y="292245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4912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6375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RISCOS DO SETOR + MERCADO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D37504F-E07A-104F-9F15-9BCE0EAC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297636"/>
              </p:ext>
            </p:extLst>
          </p:nvPr>
        </p:nvGraphicFramePr>
        <p:xfrm>
          <a:off x="220177" y="3313068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564771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10048109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RISCOS ORÇAMENTÁRIOS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765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CEA93C0-CE3E-5A49-A116-9C976C8C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321902"/>
              </p:ext>
            </p:extLst>
          </p:nvPr>
        </p:nvGraphicFramePr>
        <p:xfrm>
          <a:off x="220177" y="449725"/>
          <a:ext cx="11619731" cy="5373860"/>
        </p:xfrm>
        <a:graphic>
          <a:graphicData uri="http://schemas.openxmlformats.org/drawingml/2006/table">
            <a:tbl>
              <a:tblPr>
                <a:effectLst>
                  <a:outerShdw blurRad="279400" dist="38100" algn="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104126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6337738">
                  <a:extLst>
                    <a:ext uri="{9D8B030D-6E8A-4147-A177-3AD203B41FA5}">
                      <a16:colId xmlns:a16="http://schemas.microsoft.com/office/drawing/2014/main" val="3192748037"/>
                    </a:ext>
                  </a:extLst>
                </a:gridCol>
                <a:gridCol w="173420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091078077"/>
                    </a:ext>
                  </a:extLst>
                </a:gridCol>
                <a:gridCol w="1221830">
                  <a:extLst>
                    <a:ext uri="{9D8B030D-6E8A-4147-A177-3AD203B41FA5}">
                      <a16:colId xmlns:a16="http://schemas.microsoft.com/office/drawing/2014/main" val="319217639"/>
                    </a:ext>
                  </a:extLst>
                </a:gridCol>
              </a:tblGrid>
              <a:tr h="804309">
                <a:tc>
                  <a:txBody>
                    <a:bodyPr/>
                    <a:lstStyle/>
                    <a:p>
                      <a:pPr algn="ctr" fontAlgn="b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ID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MARCO</a:t>
                      </a: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STATUS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DATA DE CONCLUSÃO DA LINHA DE BASE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DATA PREVISTA DE CONCLUSÃO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702" marR="4702" marT="4702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122960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366969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603384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15897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46453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5107"/>
                  </a:ext>
                </a:extLst>
              </a:tr>
              <a:tr h="6527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1" i="0" u="none" strike="noStrike" dirty="0">
                        <a:solidFill>
                          <a:srgbClr val="FFFFFF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42769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C1BF3D5-E4B0-F348-B232-0D06863C7EF1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MARCOS DO PROJETO</a:t>
            </a:r>
          </a:p>
        </p:txBody>
      </p:sp>
    </p:spTree>
    <p:extLst>
      <p:ext uri="{BB962C8B-B14F-4D97-AF65-F5344CB8AC3E}">
        <p14:creationId xmlns:p14="http://schemas.microsoft.com/office/powerpoint/2010/main" val="115430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132" y="6477000"/>
            <a:ext cx="9564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DOCUMENTAÇÃO + RELATÓRIOS / CUSTO DO PROJETO + ESTIMATIVA DE RECURSOS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47A9F78-8F9F-4340-8FA8-4AAB1EF59F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736971"/>
              </p:ext>
            </p:extLst>
          </p:nvPr>
        </p:nvGraphicFramePr>
        <p:xfrm>
          <a:off x="243623" y="386029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32418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80462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DOCUMENTAÇÃO + RELATÓRIOS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3FCACD1-A84F-1941-B53D-9E5730C41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179007"/>
              </p:ext>
            </p:extLst>
          </p:nvPr>
        </p:nvGraphicFramePr>
        <p:xfrm>
          <a:off x="243623" y="3406852"/>
          <a:ext cx="11612880" cy="21031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920843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692037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2103120">
                <a:tc>
                  <a:txBody>
                    <a:bodyPr/>
                    <a:lstStyle/>
                    <a:p>
                      <a:pPr algn="l" fontAlgn="b"/>
                      <a:r>
                        <a:rPr lang="pt" sz="12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CUSTO DO PROJETO + ESTIMATIVA DE RECURSOS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8997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CONCLUSÃO + COMENTÁRIOS</a:t>
            </a:r>
          </a:p>
        </p:txBody>
      </p:sp>
      <p:sp>
        <p:nvSpPr>
          <p:cNvPr id="43" name="Text Placeholder 7">
            <a:extLst>
              <a:ext uri="{FF2B5EF4-FFF2-40B4-BE49-F238E27FC236}">
                <a16:creationId xmlns:a16="http://schemas.microsoft.com/office/drawing/2014/main" id="{FD584CDC-7C96-5942-8C67-6D8559F73DB7}"/>
              </a:ext>
            </a:extLst>
          </p:cNvPr>
          <p:cNvSpPr txBox="1">
            <a:spLocks/>
          </p:cNvSpPr>
          <p:nvPr/>
        </p:nvSpPr>
        <p:spPr>
          <a:xfrm>
            <a:off x="507177" y="524151"/>
            <a:ext cx="11177646" cy="52386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p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CONCLUSÃO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um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dois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três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endParaRPr lang="en-US" sz="1600" dirty="0">
              <a:latin typeface="Century Gothic" panose="020B0502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pt" sz="1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COMENTÁRIOS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um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dois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eriod"/>
            </a:pPr>
            <a:r>
              <a:rPr lang="pt" sz="1600" dirty="0">
                <a:latin typeface="Century Gothic" panose="020B0502020202020204" pitchFamily="34" charset="0"/>
              </a:rPr>
              <a:t>Detalhe três</a:t>
            </a:r>
          </a:p>
          <a:p>
            <a:pPr>
              <a:spcAft>
                <a:spcPts val="1200"/>
              </a:spcAft>
            </a:pPr>
            <a:endParaRPr lang="en-US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75104"/>
      </p:ext>
    </p:extLst>
  </p:cSld>
  <p:clrMapOvr>
    <a:masterClrMapping/>
  </p:clrMapOvr>
</p:sld>
</file>

<file path=ppt/theme/theme1.xml><?xml version="1.0" encoding="utf-8"?>
<a:theme xmlns:a="http://schemas.openxmlformats.org/drawingml/2006/main" name="IC-Executive-Summary-Outline-Presentation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Executive-Summary-Outline-Presentation-Template" id="{2DB6C10E-B34D-254B-8308-B82C5451CBFD}" vid="{86C98BB4-0117-8F4E-9EB8-9F0E8755BC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IC-Executive-Summary-Outline-Template - SR edits</Template>
  <TotalTime>3</TotalTime>
  <Words>262</Words>
  <Application>Microsoft Macintosh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IC-Executive-Summary-Outline-Presentation-Template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Пззцц PowerPoint</dc:title>
  <dc:creator>Alexandra Ragazhinskaya</dc:creator>
  <cp:lastModifiedBy>Jason Flores</cp:lastModifiedBy>
  <cp:revision>2</cp:revision>
  <dcterms:created xsi:type="dcterms:W3CDTF">2018-04-30T01:41:14Z</dcterms:created>
  <dcterms:modified xsi:type="dcterms:W3CDTF">2022-06-06T22:32:29Z</dcterms:modified>
</cp:coreProperties>
</file>