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4" name="Content Placeholder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pt" b="1" dirty="0">
                <a:solidFill>
                  <a:schemeClr val="tx1">
                    <a:lumMod val="65000"/>
                    <a:lumOff val="35000"/>
                  </a:schemeClr>
                </a:solidFill>
                <a:latin typeface="Century Gothic" panose="020B0502020202020204" pitchFamily="34" charset="0"/>
                <a:ea typeface="Arial" charset="0"/>
                <a:cs typeface="Arial" charset="0"/>
              </a:rPr>
              <a:t>MODELO DE DECLARAÇÃO DE MISSÃO PMO VISION AND TI</a:t>
            </a:r>
          </a:p>
        </p:txBody>
      </p:sp>
      <p:sp>
        <p:nvSpPr>
          <p:cNvPr id="76" name="Rectangle 75">
            <a:extLst>
              <a:ext uri="{FF2B5EF4-FFF2-40B4-BE49-F238E27FC236}">
                <a16:creationId xmlns:a16="http://schemas.microsoft.com/office/drawing/2014/main" id="{D14C9FF9-D62B-2D42-AEC5-880F2AA60551}"/>
              </a:ext>
            </a:extLst>
          </p:cNvPr>
          <p:cNvSpPr/>
          <p:nvPr/>
        </p:nvSpPr>
        <p:spPr>
          <a:xfrm>
            <a:off x="271668" y="618835"/>
            <a:ext cx="11655995" cy="1463040"/>
          </a:xfrm>
          <a:prstGeom prst="rect">
            <a:avLst/>
          </a:prstGeom>
          <a:gradFill>
            <a:gsLst>
              <a:gs pos="0">
                <a:schemeClr val="tx2">
                  <a:lumMod val="40000"/>
                  <a:lumOff val="60000"/>
                </a:schemeClr>
              </a:gs>
              <a:gs pos="100000">
                <a:schemeClr val="tx2">
                  <a:lumMod val="20000"/>
                  <a:lumOff val="80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7" name="Text Box 1">
            <a:extLst>
              <a:ext uri="{FF2B5EF4-FFF2-40B4-BE49-F238E27FC236}">
                <a16:creationId xmlns:a16="http://schemas.microsoft.com/office/drawing/2014/main" id="{669880E6-8B3D-E146-BD2A-97DD8B869D9A}"/>
              </a:ext>
            </a:extLst>
          </p:cNvPr>
          <p:cNvSpPr txBox="1"/>
          <p:nvPr/>
        </p:nvSpPr>
        <p:spPr>
          <a:xfrm>
            <a:off x="490109" y="601690"/>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pt"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VISÃO</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78" name="Picture 77" descr="Um close-up de um logotipo&#10;&#10;Descrição gerada automaticamente">
            <a:extLst>
              <a:ext uri="{FF2B5EF4-FFF2-40B4-BE49-F238E27FC236}">
                <a16:creationId xmlns:a16="http://schemas.microsoft.com/office/drawing/2014/main" id="{D74A7B36-4705-4C4F-8859-E638C265AF84}"/>
              </a:ext>
            </a:extLst>
          </p:cNvPr>
          <p:cNvPicPr/>
          <p:nvPr/>
        </p:nvPicPr>
        <p:blipFill>
          <a:blip r:embed="rId3">
            <a:extLst>
              <a:ext uri="{28A0092B-C50C-407E-A947-70E740481C1C}">
                <a14:useLocalDpi xmlns:a14="http://schemas.microsoft.com/office/drawing/2010/main" val="0"/>
              </a:ext>
            </a:extLst>
          </a:blip>
          <a:stretch>
            <a:fillRect/>
          </a:stretch>
        </p:blipFill>
        <p:spPr>
          <a:xfrm>
            <a:off x="9306358" y="769965"/>
            <a:ext cx="2219195" cy="1156970"/>
          </a:xfrm>
          <a:prstGeom prst="rect">
            <a:avLst/>
          </a:prstGeom>
        </p:spPr>
      </p:pic>
      <p:sp>
        <p:nvSpPr>
          <p:cNvPr id="79" name="Text Box 4">
            <a:extLst>
              <a:ext uri="{FF2B5EF4-FFF2-40B4-BE49-F238E27FC236}">
                <a16:creationId xmlns:a16="http://schemas.microsoft.com/office/drawing/2014/main" id="{78AF5B48-A00D-7B4C-B821-0E1D2B6E8B5B}"/>
              </a:ext>
            </a:extLst>
          </p:cNvPr>
          <p:cNvSpPr txBox="1"/>
          <p:nvPr/>
        </p:nvSpPr>
        <p:spPr>
          <a:xfrm>
            <a:off x="4216924" y="1046825"/>
            <a:ext cx="4873751" cy="70866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pt" sz="2000" dirty="0">
                <a:effectLst/>
                <a:latin typeface="Century Gothic" panose="020B0502020202020204" pitchFamily="34" charset="0"/>
                <a:ea typeface="Times New Roman" panose="02020603050405020304" pitchFamily="18" charset="0"/>
                <a:cs typeface="Times New Roman" panose="02020603050405020304" pitchFamily="18" charset="0"/>
              </a:rPr>
              <a:t>Fornecer excelência no gerenciamento de projetos de TI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1" name="Rectangle 80">
            <a:extLst>
              <a:ext uri="{FF2B5EF4-FFF2-40B4-BE49-F238E27FC236}">
                <a16:creationId xmlns:a16="http://schemas.microsoft.com/office/drawing/2014/main" id="{B9F9AE29-D2A9-8C42-8548-44C4E82A0BA4}"/>
              </a:ext>
            </a:extLst>
          </p:cNvPr>
          <p:cNvSpPr/>
          <p:nvPr/>
        </p:nvSpPr>
        <p:spPr>
          <a:xfrm>
            <a:off x="271667" y="2333916"/>
            <a:ext cx="11655995" cy="4066884"/>
          </a:xfrm>
          <a:prstGeom prst="rect">
            <a:avLst/>
          </a:prstGeom>
          <a:gradFill>
            <a:gsLst>
              <a:gs pos="0">
                <a:schemeClr val="bg1">
                  <a:lumMod val="75000"/>
                </a:schemeClr>
              </a:gs>
              <a:gs pos="99000">
                <a:schemeClr val="bg1">
                  <a:lumMod val="95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Text Box 51">
            <a:extLst>
              <a:ext uri="{FF2B5EF4-FFF2-40B4-BE49-F238E27FC236}">
                <a16:creationId xmlns:a16="http://schemas.microsoft.com/office/drawing/2014/main" id="{8E5716C4-4921-E246-BDD5-D107BD980C5A}"/>
              </a:ext>
            </a:extLst>
          </p:cNvPr>
          <p:cNvSpPr txBox="1"/>
          <p:nvPr/>
        </p:nvSpPr>
        <p:spPr>
          <a:xfrm>
            <a:off x="486933" y="2312961"/>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pt"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MISSÃO</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3" name="Text Box 52">
            <a:extLst>
              <a:ext uri="{FF2B5EF4-FFF2-40B4-BE49-F238E27FC236}">
                <a16:creationId xmlns:a16="http://schemas.microsoft.com/office/drawing/2014/main" id="{975C7A9E-E1BC-6C42-8854-36B35F2F212E}"/>
              </a:ext>
            </a:extLst>
          </p:cNvPr>
          <p:cNvSpPr txBox="1"/>
          <p:nvPr/>
        </p:nvSpPr>
        <p:spPr>
          <a:xfrm>
            <a:off x="4287408" y="2773336"/>
            <a:ext cx="4422775" cy="127317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pt" sz="2000" dirty="0">
                <a:effectLst/>
                <a:latin typeface="Century Gothic" panose="020B0502020202020204" pitchFamily="34" charset="0"/>
                <a:ea typeface="Times New Roman" panose="02020603050405020304" pitchFamily="18" charset="0"/>
                <a:cs typeface="Times New Roman" panose="02020603050405020304" pitchFamily="18" charset="0"/>
              </a:rPr>
              <a:t>Para executar, gerenciar e concluir com sucesso projetos de TI que se alinham com as metas de negócios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5" name="Text Box 53">
            <a:extLst>
              <a:ext uri="{FF2B5EF4-FFF2-40B4-BE49-F238E27FC236}">
                <a16:creationId xmlns:a16="http://schemas.microsoft.com/office/drawing/2014/main" id="{7BD3D0EB-E5F6-3F43-9B3C-677F68E31F10}"/>
              </a:ext>
            </a:extLst>
          </p:cNvPr>
          <p:cNvSpPr txBox="1"/>
          <p:nvPr/>
        </p:nvSpPr>
        <p:spPr>
          <a:xfrm>
            <a:off x="486932" y="3995711"/>
            <a:ext cx="8754745" cy="240508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Colabore com as partes interessadas para garantir que as metas e objetivos do projeto de TI sejam claros.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Acompanhe, revise e gerencie a supervisão de projetos de TI.</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Proporcione visibilidade sobre o status do projeto e detalhes para todas as partes interessadas relevantes.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Adere à metodologia de gerenciamento de projetos e utilize a tecnologia apropriada.</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Desenvolva e mantenha processos de gerenciamento de projetos padronizados.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pt" sz="1600" dirty="0">
                <a:effectLst/>
                <a:latin typeface="Century Gothic" panose="020B0502020202020204" pitchFamily="34" charset="0"/>
                <a:ea typeface="Times New Roman" panose="02020603050405020304" pitchFamily="18" charset="0"/>
                <a:cs typeface="Times New Roman" panose="02020603050405020304" pitchFamily="18" charset="0"/>
              </a:rPr>
              <a:t>Revise e meça projetos com base em critérios de sucesso predefinidos.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3" name="Picture 2" descr="Um close-up de um logotipo&#10;&#10;Descrição gerada automaticamente">
            <a:extLst>
              <a:ext uri="{FF2B5EF4-FFF2-40B4-BE49-F238E27FC236}">
                <a16:creationId xmlns:a16="http://schemas.microsoft.com/office/drawing/2014/main" id="{07C725E8-2FFE-1D4B-BF9B-7EDA50A6F828}"/>
              </a:ext>
            </a:extLst>
          </p:cNvPr>
          <p:cNvPicPr>
            <a:picLocks noChangeAspect="1"/>
          </p:cNvPicPr>
          <p:nvPr/>
        </p:nvPicPr>
        <p:blipFill>
          <a:blip r:embed="rId4"/>
          <a:stretch>
            <a:fillRect/>
          </a:stretch>
        </p:blipFill>
        <p:spPr>
          <a:xfrm rot="16731557">
            <a:off x="9163316" y="3257259"/>
            <a:ext cx="2281660" cy="2472594"/>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IT-Program-Management-Office_PMO-Vision-and-Mission-Statement-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gram-Management-Office_PMO-Vision-and-Mission-Statement-Template_PowerPoint" id="{030E0FBA-2190-9E44-A20F-4C8FDABA3A14}" vid="{7D7F03F3-0913-344E-8B85-241EE8F812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IC-IT-Program-Management-Office-PMO-Vision-and-Mission-Statement-Template_PowerPoint - SR edits</Template>
  <TotalTime>3</TotalTime>
  <Words>212</Words>
  <Application>Microsoft Macintosh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IC-IT-Program-Management-Office_PMO-Vision-and-Mission-Statement-Template_PowerPoint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2020-02-14T21:19:31Z</dcterms:created>
  <dcterms:modified xsi:type="dcterms:W3CDTF">2022-06-06T22:32:22Z</dcterms:modified>
</cp:coreProperties>
</file>