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7F9FB"/>
    <a:srgbClr val="E4774A"/>
    <a:srgbClr val="56BFD2"/>
    <a:srgbClr val="A6DDE9"/>
    <a:srgbClr val="ECD6B2"/>
    <a:srgbClr val="99EBDD"/>
    <a:srgbClr val="DAE978"/>
    <a:srgbClr val="DEDFA3"/>
    <a:srgbClr val="D14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86447"/>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016948" cy="2693045"/>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Insira os meses e atividades representados em seu plano. </a:t>
            </a: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comprimento do tempo por atividade.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Adicione datas de início e fim, datas de marcos e informações adicionais dentro de cada barra ou da área do gráfico.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Use a Chave de cores para atribuir departamentos, membros da equipe ou status a atividades individuais.  </a:t>
            </a:r>
            <a:endParaRPr lang="en-US"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ROTEIRO DE PROJETO DE TI</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ROTEIRO DO PROJETO DE TI</a:t>
            </a:r>
            <a:endParaRPr lang="en-US" dirty="0">
              <a:solidFill>
                <a:schemeClr val="bg1"/>
              </a:solidFill>
              <a:latin typeface="Century Gothic" panose="020B0502020202020204" pitchFamily="34" charset="0"/>
              <a:ea typeface="Arial" charset="0"/>
              <a:cs typeface="Arial" charset="0"/>
            </a:endParaRPr>
          </a:p>
        </p:txBody>
      </p:sp>
      <p:sp>
        <p:nvSpPr>
          <p:cNvPr id="71" name="TextBox 70">
            <a:extLst>
              <a:ext uri="{FF2B5EF4-FFF2-40B4-BE49-F238E27FC236}">
                <a16:creationId xmlns:a16="http://schemas.microsoft.com/office/drawing/2014/main" id="{33F93576-D8E0-454E-A543-936B0C588D58}"/>
              </a:ext>
            </a:extLst>
          </p:cNvPr>
          <p:cNvSpPr txBox="1"/>
          <p:nvPr/>
        </p:nvSpPr>
        <p:spPr>
          <a:xfrm>
            <a:off x="257548" y="172250"/>
            <a:ext cx="7309961" cy="400110"/>
          </a:xfrm>
          <a:prstGeom prst="rect">
            <a:avLst/>
          </a:prstGeom>
          <a:noFill/>
        </p:spPr>
        <p:txBody>
          <a:bodyPr wrap="square" rtlCol="0">
            <a:spAutoFit/>
          </a:bodyPr>
          <a:lstStyle/>
          <a:p>
            <a:r>
              <a:rPr lang="pt" sz="2000" b="1" dirty="0">
                <a:solidFill>
                  <a:schemeClr val="tx1">
                    <a:lumMod val="65000"/>
                    <a:lumOff val="35000"/>
                  </a:schemeClr>
                </a:solidFill>
                <a:latin typeface="Century Gothic" panose="020B0502020202020204" pitchFamily="34" charset="0"/>
              </a:rPr>
              <a:t>MODELO DE ROTEIRO DE PROJETO DE TI</a:t>
            </a: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666807"/>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666807"/>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666807"/>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666807"/>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666807"/>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666807"/>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989809" y="679759"/>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COR DA CHAVE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7289148"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COR DA CHAVE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730222"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COR DA CHAVE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9068611"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COR DA CHAVE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5509685"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COR DA CHAVE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848074" y="679759"/>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COR DA CHAVE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590859"/>
            <a:ext cx="1124988" cy="53245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400">
                <a:solidFill>
                  <a:schemeClr val="tx1">
                    <a:lumMod val="65000"/>
                    <a:lumOff val="35000"/>
                  </a:schemeClr>
                </a:solidFill>
                <a:latin typeface="Century Gothic" panose="020B0502020202020204" pitchFamily="34" charset="0"/>
              </a:rPr>
              <a:t>DEPT -ou- </a:t>
            </a:r>
          </a:p>
          <a:p>
            <a:r>
              <a:rPr lang="pt" sz="1400">
                <a:solidFill>
                  <a:schemeClr val="tx1">
                    <a:lumMod val="65000"/>
                    <a:lumOff val="35000"/>
                  </a:schemeClr>
                </a:solidFill>
                <a:latin typeface="Century Gothic" panose="020B0502020202020204" pitchFamily="34" charset="0"/>
              </a:rPr>
              <a:t>CHAVE DE STATUS</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1075799900"/>
              </p:ext>
            </p:extLst>
          </p:nvPr>
        </p:nvGraphicFramePr>
        <p:xfrm>
          <a:off x="351221" y="1155825"/>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fontAlgn="ctr"/>
                      <a:r>
                        <a:rPr lang="pt"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pt" sz="1000" b="1" u="none" strike="noStrike" dirty="0">
                          <a:effectLst/>
                          <a:latin typeface="Century Gothic" panose="020B0502020202020204" pitchFamily="34" charset="0"/>
                        </a:rPr>
                        <a:t>JANEIRO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pt" sz="1000" b="1" u="none" strike="noStrike" dirty="0">
                          <a:effectLst/>
                          <a:latin typeface="Century Gothic" panose="020B0502020202020204" pitchFamily="34" charset="0"/>
                        </a:rPr>
                        <a:t>FEVEREIRO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pt" sz="1000" b="1" u="none" strike="noStrike" dirty="0">
                          <a:effectLst/>
                          <a:latin typeface="Century Gothic" panose="020B0502020202020204" pitchFamily="34" charset="0"/>
                        </a:rPr>
                        <a:t>MARÇO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pt" sz="1000" b="1" u="none" strike="noStrike" dirty="0">
                          <a:effectLst/>
                          <a:latin typeface="Century Gothic" panose="020B0502020202020204" pitchFamily="34" charset="0"/>
                        </a:rPr>
                        <a:t>ABRIL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pt" sz="1000" b="1" u="none" strike="noStrike" dirty="0">
                          <a:effectLst/>
                          <a:latin typeface="Century Gothic" panose="020B0502020202020204" pitchFamily="34" charset="0"/>
                        </a:rPr>
                        <a:t>PODE</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pt"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pt" sz="1000" b="1" u="none" strike="noStrike" dirty="0">
                          <a:effectLst/>
                          <a:latin typeface="Century Gothic" panose="020B0502020202020204" pitchFamily="34" charset="0"/>
                        </a:rPr>
                        <a:t>JUL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pt" sz="1000" b="1" u="none" strike="noStrike" dirty="0">
                          <a:effectLst/>
                          <a:latin typeface="Century Gothic" panose="020B0502020202020204" pitchFamily="34" charset="0"/>
                        </a:rPr>
                        <a:t>AGOSTO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pt" sz="1000" b="1" u="none" strike="noStrike" dirty="0">
                          <a:effectLst/>
                          <a:latin typeface="Century Gothic" panose="020B0502020202020204" pitchFamily="34" charset="0"/>
                        </a:rPr>
                        <a:t>SETEMBRO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pt" sz="1000" b="1" u="none" strike="noStrike" dirty="0">
                          <a:effectLst/>
                          <a:latin typeface="Century Gothic" panose="020B0502020202020204" pitchFamily="34" charset="0"/>
                        </a:rPr>
                        <a:t>OUTUBRO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pt" sz="1000" b="1" u="none" strike="noStrike" dirty="0">
                          <a:effectLst/>
                          <a:latin typeface="Century Gothic" panose="020B0502020202020204" pitchFamily="34" charset="0"/>
                        </a:rPr>
                        <a:t>NOVEMBRO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pt" sz="1000" b="1" u="none" strike="noStrike" dirty="0">
                          <a:effectLst/>
                          <a:latin typeface="Century Gothic" panose="020B0502020202020204" pitchFamily="34" charset="0"/>
                        </a:rPr>
                        <a:t>DEZEMBRO</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fontAlgn="b"/>
                      <a:r>
                        <a:rPr lang="pt" sz="1100" u="none" strike="noStrike" dirty="0">
                          <a:effectLst/>
                          <a:latin typeface="Century Gothic" panose="020B0502020202020204" pitchFamily="34" charset="0"/>
                        </a:rPr>
                        <a:t>REDE</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fontAlgn="b"/>
                      <a:r>
                        <a:rPr lang="pt" sz="1100" u="none" strike="noStrike" dirty="0">
                          <a:effectLst/>
                          <a:latin typeface="Century Gothic" panose="020B0502020202020204" pitchFamily="34" charset="0"/>
                        </a:rPr>
                        <a:t>SEGURANÇA</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fontAlgn="b"/>
                      <a:r>
                        <a:rPr lang="pt" sz="1100" u="none" strike="noStrike" dirty="0">
                          <a:effectLst/>
                          <a:latin typeface="Century Gothic" panose="020B0502020202020204" pitchFamily="34" charset="0"/>
                        </a:rPr>
                        <a:t>AVALIAÇÃO DE NECESSIDADES</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5148226"/>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813566"/>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2</a:t>
            </a:r>
            <a:endParaRPr lang="en-US" sz="900" b="1">
              <a:solidFill>
                <a:schemeClr val="bg1"/>
              </a:solidFill>
              <a:latin typeface="Century Gothic" panose="020B0502020202020204" pitchFamily="34" charset="0"/>
              <a:ea typeface="Arial" charset="0"/>
              <a:cs typeface="Arial" charset="0"/>
            </a:endParaRP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930399"/>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930399"/>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2</a:t>
            </a:r>
            <a:endParaRPr lang="en-US" sz="900" b="1">
              <a:solidFill>
                <a:schemeClr val="bg1"/>
              </a:solidFill>
              <a:latin typeface="Century Gothic" panose="020B0502020202020204" pitchFamily="34" charset="0"/>
              <a:ea typeface="Arial" charset="0"/>
              <a:cs typeface="Arial" charset="0"/>
            </a:endParaRP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236694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5</a:t>
            </a:r>
            <a:endParaRPr lang="en-US" sz="900" b="1">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930399"/>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501163"/>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940325"/>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931431"/>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930399"/>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769424"/>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4342801"/>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2333594"/>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ATIVIDADE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2286898"/>
            <a:ext cx="832766"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1000">
                <a:solidFill>
                  <a:schemeClr val="tx1"/>
                </a:solidFill>
                <a:latin typeface="Century Gothic" panose="020B0502020202020204" pitchFamily="34" charset="0"/>
              </a:rPr>
              <a:t>VERSÃO DE ATUALIZAÇÃO 01/02</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537361"/>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1000" dirty="0">
                <a:solidFill>
                  <a:schemeClr val="tx1"/>
                </a:solidFill>
                <a:latin typeface="Century Gothic" panose="020B0502020202020204" pitchFamily="34" charset="0"/>
              </a:rPr>
              <a:t>RELATÓRIO COM VENCIMENTO 20/05</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227167"/>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1">
                  <a:solidFill>
                    <a:schemeClr val="tx1"/>
                  </a:solidFill>
                  <a:latin typeface="Century Gothic" panose="020B0502020202020204" pitchFamily="34" charset="0"/>
                </a:rPr>
                <a:t>MARCO UM</a:t>
              </a:r>
              <a:endParaRPr lang="en-US" sz="900" b="1">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1138267"/>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227167"/>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1" dirty="0">
                  <a:solidFill>
                    <a:schemeClr val="tx1"/>
                  </a:solidFill>
                  <a:latin typeface="Century Gothic" panose="020B0502020202020204" pitchFamily="34" charset="0"/>
                </a:rPr>
                <a:t>MARCO DOIS</a:t>
              </a:r>
              <a:endParaRPr lang="en-US" sz="900" b="1" dirty="0">
                <a:solidFill>
                  <a:schemeClr val="bg1"/>
                </a:solidFill>
                <a:latin typeface="Century Gothic" panose="020B0502020202020204" pitchFamily="34" charset="0"/>
              </a:endParaRP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784014"/>
            <a:ext cx="79825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1050" dirty="0">
                <a:solidFill>
                  <a:schemeClr val="tx1"/>
                </a:solidFill>
                <a:latin typeface="Century Gothic" panose="020B0502020202020204" pitchFamily="34" charset="0"/>
              </a:rPr>
              <a:t>LANÇAMENTO 07/01</a:t>
            </a:r>
          </a:p>
        </p:txBody>
      </p:sp>
      <p:pic>
        <p:nvPicPr>
          <p:cNvPr id="1045" name="Rounded Rectangle 12">
            <a:extLst>
              <a:ext uri="{FF2B5EF4-FFF2-40B4-BE49-F238E27FC236}">
                <a16:creationId xmlns:a16="http://schemas.microsoft.com/office/drawing/2014/main" id="{A9434215-F6A7-49FF-BF26-5D947DBD268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5400" y="990600"/>
            <a:ext cx="19050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TotalTime>
  <Words>304</Words>
  <Application>Microsoft Macintosh PowerPoint</Application>
  <PresentationFormat>Widescreen</PresentationFormat>
  <Paragraphs>95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cp:lastPrinted>2020-08-31T22:23:58Z</cp:lastPrinted>
  <dcterms:created xsi:type="dcterms:W3CDTF">2021-07-07T23:54:57Z</dcterms:created>
  <dcterms:modified xsi:type="dcterms:W3CDTF">2022-06-06T22:32:18Z</dcterms:modified>
</cp:coreProperties>
</file>