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9"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E913E"/>
    <a:srgbClr val="F0A622"/>
    <a:srgbClr val="CE1D02"/>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4674"/>
  </p:normalViewPr>
  <p:slideViewPr>
    <p:cSldViewPr snapToGrid="0" snapToObjects="1">
      <p:cViewPr varScale="1">
        <p:scale>
          <a:sx n="128" d="100"/>
          <a:sy n="128" d="100"/>
        </p:scale>
        <p:origin x="39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6D71EB-5CF1-5841-A189-38D20A67E3B7}" type="datetimeFigureOut">
              <a:rPr lang="en-US" smtClean="0"/>
              <a:t>6/6/22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5A67DB-321A-D248-98BF-205F464991CF}" type="slidenum">
              <a:rPr lang="en-US" smtClean="0"/>
              <a:t>‹#›</a:t>
            </a:fld>
            <a:endParaRPr lang="en-US"/>
          </a:p>
        </p:txBody>
      </p:sp>
    </p:spTree>
    <p:extLst>
      <p:ext uri="{BB962C8B-B14F-4D97-AF65-F5344CB8AC3E}">
        <p14:creationId xmlns:p14="http://schemas.microsoft.com/office/powerpoint/2010/main" val="2905522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90747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6/6/22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6/6/22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6/6/22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6/6/22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627977229"/>
              </p:ext>
            </p:extLst>
          </p:nvPr>
        </p:nvGraphicFramePr>
        <p:xfrm>
          <a:off x="254442" y="983867"/>
          <a:ext cx="11704320" cy="5236068"/>
        </p:xfrm>
        <a:graphic>
          <a:graphicData uri="http://schemas.openxmlformats.org/drawingml/2006/table">
            <a:tbl>
              <a:tblPr firstRow="1" bandRow="1">
                <a:tableStyleId>{5C22544A-7EE6-4342-B048-85BDC9FD1C3A}</a:tableStyleId>
              </a:tblPr>
              <a:tblGrid>
                <a:gridCol w="487680">
                  <a:extLst>
                    <a:ext uri="{9D8B030D-6E8A-4147-A177-3AD203B41FA5}">
                      <a16:colId xmlns:a16="http://schemas.microsoft.com/office/drawing/2014/main" val="1042741098"/>
                    </a:ext>
                  </a:extLst>
                </a:gridCol>
                <a:gridCol w="487680">
                  <a:extLst>
                    <a:ext uri="{9D8B030D-6E8A-4147-A177-3AD203B41FA5}">
                      <a16:colId xmlns:a16="http://schemas.microsoft.com/office/drawing/2014/main" val="988972106"/>
                    </a:ext>
                  </a:extLst>
                </a:gridCol>
                <a:gridCol w="487680">
                  <a:extLst>
                    <a:ext uri="{9D8B030D-6E8A-4147-A177-3AD203B41FA5}">
                      <a16:colId xmlns:a16="http://schemas.microsoft.com/office/drawing/2014/main" val="4009861526"/>
                    </a:ext>
                  </a:extLst>
                </a:gridCol>
                <a:gridCol w="487680">
                  <a:extLst>
                    <a:ext uri="{9D8B030D-6E8A-4147-A177-3AD203B41FA5}">
                      <a16:colId xmlns:a16="http://schemas.microsoft.com/office/drawing/2014/main" val="855809354"/>
                    </a:ext>
                  </a:extLst>
                </a:gridCol>
                <a:gridCol w="487680">
                  <a:extLst>
                    <a:ext uri="{9D8B030D-6E8A-4147-A177-3AD203B41FA5}">
                      <a16:colId xmlns:a16="http://schemas.microsoft.com/office/drawing/2014/main" val="2411451484"/>
                    </a:ext>
                  </a:extLst>
                </a:gridCol>
                <a:gridCol w="487680">
                  <a:extLst>
                    <a:ext uri="{9D8B030D-6E8A-4147-A177-3AD203B41FA5}">
                      <a16:colId xmlns:a16="http://schemas.microsoft.com/office/drawing/2014/main" val="1772823707"/>
                    </a:ext>
                  </a:extLst>
                </a:gridCol>
                <a:gridCol w="487680">
                  <a:extLst>
                    <a:ext uri="{9D8B030D-6E8A-4147-A177-3AD203B41FA5}">
                      <a16:colId xmlns:a16="http://schemas.microsoft.com/office/drawing/2014/main" val="2478627590"/>
                    </a:ext>
                  </a:extLst>
                </a:gridCol>
                <a:gridCol w="487680">
                  <a:extLst>
                    <a:ext uri="{9D8B030D-6E8A-4147-A177-3AD203B41FA5}">
                      <a16:colId xmlns:a16="http://schemas.microsoft.com/office/drawing/2014/main" val="2106133440"/>
                    </a:ext>
                  </a:extLst>
                </a:gridCol>
                <a:gridCol w="487680">
                  <a:extLst>
                    <a:ext uri="{9D8B030D-6E8A-4147-A177-3AD203B41FA5}">
                      <a16:colId xmlns:a16="http://schemas.microsoft.com/office/drawing/2014/main" val="1409455263"/>
                    </a:ext>
                  </a:extLst>
                </a:gridCol>
                <a:gridCol w="487680">
                  <a:extLst>
                    <a:ext uri="{9D8B030D-6E8A-4147-A177-3AD203B41FA5}">
                      <a16:colId xmlns:a16="http://schemas.microsoft.com/office/drawing/2014/main" val="2627021225"/>
                    </a:ext>
                  </a:extLst>
                </a:gridCol>
                <a:gridCol w="487680">
                  <a:extLst>
                    <a:ext uri="{9D8B030D-6E8A-4147-A177-3AD203B41FA5}">
                      <a16:colId xmlns:a16="http://schemas.microsoft.com/office/drawing/2014/main" val="3466137375"/>
                    </a:ext>
                  </a:extLst>
                </a:gridCol>
                <a:gridCol w="487680">
                  <a:extLst>
                    <a:ext uri="{9D8B030D-6E8A-4147-A177-3AD203B41FA5}">
                      <a16:colId xmlns:a16="http://schemas.microsoft.com/office/drawing/2014/main" val="3698054950"/>
                    </a:ext>
                  </a:extLst>
                </a:gridCol>
                <a:gridCol w="487680">
                  <a:extLst>
                    <a:ext uri="{9D8B030D-6E8A-4147-A177-3AD203B41FA5}">
                      <a16:colId xmlns:a16="http://schemas.microsoft.com/office/drawing/2014/main" val="4293588345"/>
                    </a:ext>
                  </a:extLst>
                </a:gridCol>
                <a:gridCol w="487680">
                  <a:extLst>
                    <a:ext uri="{9D8B030D-6E8A-4147-A177-3AD203B41FA5}">
                      <a16:colId xmlns:a16="http://schemas.microsoft.com/office/drawing/2014/main" val="3580867955"/>
                    </a:ext>
                  </a:extLst>
                </a:gridCol>
                <a:gridCol w="487680">
                  <a:extLst>
                    <a:ext uri="{9D8B030D-6E8A-4147-A177-3AD203B41FA5}">
                      <a16:colId xmlns:a16="http://schemas.microsoft.com/office/drawing/2014/main" val="1005002453"/>
                    </a:ext>
                  </a:extLst>
                </a:gridCol>
                <a:gridCol w="487680">
                  <a:extLst>
                    <a:ext uri="{9D8B030D-6E8A-4147-A177-3AD203B41FA5}">
                      <a16:colId xmlns:a16="http://schemas.microsoft.com/office/drawing/2014/main" val="3795648227"/>
                    </a:ext>
                  </a:extLst>
                </a:gridCol>
                <a:gridCol w="487680">
                  <a:extLst>
                    <a:ext uri="{9D8B030D-6E8A-4147-A177-3AD203B41FA5}">
                      <a16:colId xmlns:a16="http://schemas.microsoft.com/office/drawing/2014/main" val="1306395828"/>
                    </a:ext>
                  </a:extLst>
                </a:gridCol>
                <a:gridCol w="487680">
                  <a:extLst>
                    <a:ext uri="{9D8B030D-6E8A-4147-A177-3AD203B41FA5}">
                      <a16:colId xmlns:a16="http://schemas.microsoft.com/office/drawing/2014/main" val="860735548"/>
                    </a:ext>
                  </a:extLst>
                </a:gridCol>
                <a:gridCol w="487680">
                  <a:extLst>
                    <a:ext uri="{9D8B030D-6E8A-4147-A177-3AD203B41FA5}">
                      <a16:colId xmlns:a16="http://schemas.microsoft.com/office/drawing/2014/main" val="1452070690"/>
                    </a:ext>
                  </a:extLst>
                </a:gridCol>
                <a:gridCol w="487680">
                  <a:extLst>
                    <a:ext uri="{9D8B030D-6E8A-4147-A177-3AD203B41FA5}">
                      <a16:colId xmlns:a16="http://schemas.microsoft.com/office/drawing/2014/main" val="2857320515"/>
                    </a:ext>
                  </a:extLst>
                </a:gridCol>
                <a:gridCol w="487680">
                  <a:extLst>
                    <a:ext uri="{9D8B030D-6E8A-4147-A177-3AD203B41FA5}">
                      <a16:colId xmlns:a16="http://schemas.microsoft.com/office/drawing/2014/main" val="410285874"/>
                    </a:ext>
                  </a:extLst>
                </a:gridCol>
                <a:gridCol w="487680">
                  <a:extLst>
                    <a:ext uri="{9D8B030D-6E8A-4147-A177-3AD203B41FA5}">
                      <a16:colId xmlns:a16="http://schemas.microsoft.com/office/drawing/2014/main" val="3665994426"/>
                    </a:ext>
                  </a:extLst>
                </a:gridCol>
                <a:gridCol w="487680">
                  <a:extLst>
                    <a:ext uri="{9D8B030D-6E8A-4147-A177-3AD203B41FA5}">
                      <a16:colId xmlns:a16="http://schemas.microsoft.com/office/drawing/2014/main" val="1060021454"/>
                    </a:ext>
                  </a:extLst>
                </a:gridCol>
                <a:gridCol w="487680">
                  <a:extLst>
                    <a:ext uri="{9D8B030D-6E8A-4147-A177-3AD203B41FA5}">
                      <a16:colId xmlns:a16="http://schemas.microsoft.com/office/drawing/2014/main" val="1554453249"/>
                    </a:ext>
                  </a:extLst>
                </a:gridCol>
              </a:tblGrid>
              <a:tr h="457200">
                <a:tc gridSpan="3">
                  <a:txBody>
                    <a:bodyPr/>
                    <a:lstStyle/>
                    <a:p>
                      <a:pPr algn="ctr"/>
                      <a:r>
                        <a:rPr lang="pt" sz="1000" dirty="0">
                          <a:solidFill>
                            <a:schemeClr val="tx1"/>
                          </a:solidFill>
                          <a:latin typeface="Century Gothic" panose="020B0502020202020204" pitchFamily="34" charset="0"/>
                        </a:rPr>
                        <a:t>2018 - T3 </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2018 – 4º trimestre</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2019 - T1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2019 – T2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2019 – T3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2019 – 4º trimestre</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2020 – T1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 sz="1000" dirty="0">
                          <a:solidFill>
                            <a:schemeClr val="tx1"/>
                          </a:solidFill>
                          <a:latin typeface="Century Gothic" panose="020B0502020202020204" pitchFamily="34" charset="0"/>
                        </a:rPr>
                        <a:t>2020 – T1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457200">
                <a:tc>
                  <a:txBody>
                    <a:bodyPr/>
                    <a:lstStyle/>
                    <a:p>
                      <a:pPr algn="ctr"/>
                      <a:r>
                        <a:rPr lang="pt" sz="800" b="1" dirty="0">
                          <a:solidFill>
                            <a:schemeClr val="tx1"/>
                          </a:solidFill>
                          <a:latin typeface="Century Gothic" panose="020B0502020202020204" pitchFamily="34" charset="0"/>
                        </a:rPr>
                        <a:t>JUL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800" b="1" dirty="0">
                          <a:solidFill>
                            <a:schemeClr val="tx1"/>
                          </a:solidFill>
                          <a:latin typeface="Century Gothic" panose="020B0502020202020204" pitchFamily="34" charset="0"/>
                        </a:rPr>
                        <a:t>AGOSTO</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800" b="1" dirty="0">
                          <a:solidFill>
                            <a:schemeClr val="tx1"/>
                          </a:solidFill>
                          <a:latin typeface="Century Gothic" panose="020B0502020202020204" pitchFamily="34" charset="0"/>
                        </a:rPr>
                        <a:t>SETEMBRO</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800" b="1" dirty="0">
                          <a:solidFill>
                            <a:schemeClr val="tx1"/>
                          </a:solidFill>
                          <a:latin typeface="Century Gothic" panose="020B0502020202020204" pitchFamily="34" charset="0"/>
                        </a:rPr>
                        <a:t>OUTUBRO</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800" b="1" dirty="0">
                          <a:solidFill>
                            <a:schemeClr val="tx1"/>
                          </a:solidFill>
                          <a:latin typeface="Century Gothic" panose="020B0502020202020204" pitchFamily="34" charset="0"/>
                        </a:rPr>
                        <a:t>NOVEMBRO</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800" b="1" dirty="0">
                          <a:solidFill>
                            <a:schemeClr val="tx1"/>
                          </a:solidFill>
                          <a:latin typeface="Century Gothic" panose="020B0502020202020204" pitchFamily="34" charset="0"/>
                        </a:rPr>
                        <a:t>DEZEMBRO</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800" b="1" dirty="0">
                          <a:solidFill>
                            <a:schemeClr val="tx1"/>
                          </a:solidFill>
                          <a:latin typeface="Century Gothic" panose="020B0502020202020204" pitchFamily="34" charset="0"/>
                        </a:rPr>
                        <a:t>JANEIRO</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800" b="1" dirty="0">
                          <a:solidFill>
                            <a:schemeClr val="tx1"/>
                          </a:solidFill>
                          <a:latin typeface="Century Gothic" panose="020B0502020202020204" pitchFamily="34" charset="0"/>
                        </a:rPr>
                        <a:t>FEVEREIRO</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800" b="1" dirty="0">
                          <a:solidFill>
                            <a:schemeClr val="tx1"/>
                          </a:solidFill>
                          <a:latin typeface="Century Gothic" panose="020B0502020202020204" pitchFamily="34" charset="0"/>
                        </a:rPr>
                        <a:t>MARÇO</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800" b="1" dirty="0">
                          <a:solidFill>
                            <a:schemeClr val="tx1"/>
                          </a:solidFill>
                          <a:latin typeface="Century Gothic" panose="020B0502020202020204" pitchFamily="34" charset="0"/>
                        </a:rPr>
                        <a:t>ABRIL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800" b="1" dirty="0">
                          <a:solidFill>
                            <a:schemeClr val="tx1"/>
                          </a:solidFill>
                          <a:latin typeface="Century Gothic" panose="020B0502020202020204" pitchFamily="34" charset="0"/>
                        </a:rPr>
                        <a:t>PODE</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800" b="1" dirty="0">
                          <a:solidFill>
                            <a:schemeClr val="tx1"/>
                          </a:solidFill>
                          <a:latin typeface="Century Gothic" panose="020B0502020202020204" pitchFamily="34" charset="0"/>
                        </a:rPr>
                        <a:t>JUN</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800" b="1" dirty="0">
                          <a:solidFill>
                            <a:schemeClr val="tx1"/>
                          </a:solidFill>
                          <a:latin typeface="Century Gothic" panose="020B0502020202020204" pitchFamily="34" charset="0"/>
                        </a:rPr>
                        <a:t>JUL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800" b="1" dirty="0">
                          <a:solidFill>
                            <a:schemeClr val="tx1"/>
                          </a:solidFill>
                          <a:latin typeface="Century Gothic" panose="020B0502020202020204" pitchFamily="34" charset="0"/>
                        </a:rPr>
                        <a:t>AGOSTO</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800" b="1" dirty="0">
                          <a:solidFill>
                            <a:schemeClr val="tx1"/>
                          </a:solidFill>
                          <a:latin typeface="Century Gothic" panose="020B0502020202020204" pitchFamily="34" charset="0"/>
                        </a:rPr>
                        <a:t>SETEMBRO</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800" b="1" dirty="0">
                          <a:solidFill>
                            <a:schemeClr val="tx1"/>
                          </a:solidFill>
                          <a:latin typeface="Century Gothic" panose="020B0502020202020204" pitchFamily="34" charset="0"/>
                        </a:rPr>
                        <a:t>OUTUBRO</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800" b="1" dirty="0">
                          <a:solidFill>
                            <a:schemeClr val="tx1"/>
                          </a:solidFill>
                          <a:latin typeface="Century Gothic" panose="020B0502020202020204" pitchFamily="34" charset="0"/>
                        </a:rPr>
                        <a:t>NOVEMBRO</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800" b="1" dirty="0">
                          <a:solidFill>
                            <a:schemeClr val="tx1"/>
                          </a:solidFill>
                          <a:latin typeface="Century Gothic" panose="020B0502020202020204" pitchFamily="34" charset="0"/>
                        </a:rPr>
                        <a:t>DEZEMBRO</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800" b="1" dirty="0">
                          <a:solidFill>
                            <a:schemeClr val="tx1"/>
                          </a:solidFill>
                          <a:latin typeface="Century Gothic" panose="020B0502020202020204" pitchFamily="34" charset="0"/>
                        </a:rPr>
                        <a:t>JANEIRO</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800" b="1" dirty="0">
                          <a:solidFill>
                            <a:schemeClr val="tx1"/>
                          </a:solidFill>
                          <a:latin typeface="Century Gothic" panose="020B0502020202020204" pitchFamily="34" charset="0"/>
                        </a:rPr>
                        <a:t>FEVEREIRO</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800" b="1" dirty="0">
                          <a:solidFill>
                            <a:schemeClr val="tx1"/>
                          </a:solidFill>
                          <a:latin typeface="Century Gothic" panose="020B0502020202020204" pitchFamily="34" charset="0"/>
                        </a:rPr>
                        <a:t>MARÇO</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pt" sz="800" b="1" dirty="0">
                          <a:solidFill>
                            <a:schemeClr val="tx1"/>
                          </a:solidFill>
                          <a:latin typeface="Century Gothic" panose="020B0502020202020204" pitchFamily="34" charset="0"/>
                        </a:rPr>
                        <a:t>ABRIL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800" b="1" dirty="0">
                          <a:solidFill>
                            <a:schemeClr val="tx1"/>
                          </a:solidFill>
                          <a:latin typeface="Century Gothic" panose="020B0502020202020204" pitchFamily="34" charset="0"/>
                        </a:rPr>
                        <a:t>PODE</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pt" sz="800" b="1" dirty="0">
                          <a:solidFill>
                            <a:schemeClr val="tx1"/>
                          </a:solidFill>
                          <a:latin typeface="Century Gothic" panose="020B0502020202020204" pitchFamily="34" charset="0"/>
                        </a:rPr>
                        <a:t>JUN</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237744">
                <a:tc gridSpan="2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 sz="800" b="1" dirty="0">
                          <a:solidFill>
                            <a:schemeClr val="tx1"/>
                          </a:solidFill>
                          <a:latin typeface="Century Gothic" panose="020B0502020202020204" pitchFamily="34" charset="0"/>
                        </a:rPr>
                        <a:t>PRODUTO 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835478">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241688">
                <a:tc gridSpan="2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 sz="800" b="1" dirty="0">
                          <a:solidFill>
                            <a:schemeClr val="tx1"/>
                          </a:solidFill>
                          <a:latin typeface="Century Gothic" panose="020B0502020202020204" pitchFamily="34" charset="0"/>
                        </a:rPr>
                        <a:t>PRODUTO 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extLst>
                  <a:ext uri="{0D108BD9-81ED-4DB2-BD59-A6C34878D82A}">
                    <a16:rowId xmlns:a16="http://schemas.microsoft.com/office/drawing/2014/main" val="3486294413"/>
                  </a:ext>
                </a:extLst>
              </a:tr>
              <a:tr h="835478">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22480586"/>
                  </a:ext>
                </a:extLst>
              </a:tr>
              <a:tr h="237744">
                <a:tc gridSpan="2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 sz="800" b="1" dirty="0">
                          <a:solidFill>
                            <a:schemeClr val="tx1"/>
                          </a:solidFill>
                          <a:latin typeface="Century Gothic" panose="020B0502020202020204" pitchFamily="34" charset="0"/>
                        </a:rPr>
                        <a:t>PRODUTO 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extLst>
                  <a:ext uri="{0D108BD9-81ED-4DB2-BD59-A6C34878D82A}">
                    <a16:rowId xmlns:a16="http://schemas.microsoft.com/office/drawing/2014/main" val="198366483"/>
                  </a:ext>
                </a:extLst>
              </a:tr>
              <a:tr h="835478">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3045752"/>
                  </a:ext>
                </a:extLst>
              </a:tr>
              <a:tr h="241688">
                <a:tc gridSpan="24">
                  <a:txBody>
                    <a:bodyPr/>
                    <a:lstStyle/>
                    <a:p>
                      <a:pPr algn="l"/>
                      <a:r>
                        <a:rPr lang="pt" sz="800" b="1" dirty="0">
                          <a:solidFill>
                            <a:schemeClr val="tx1"/>
                          </a:solidFill>
                          <a:latin typeface="Century Gothic" panose="020B0502020202020204" pitchFamily="34" charset="0"/>
                        </a:rPr>
                        <a:t>PRODUTO 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772167987"/>
                  </a:ext>
                </a:extLst>
              </a:tr>
              <a:tr h="835478">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14514303"/>
                  </a:ext>
                </a:extLst>
              </a:tr>
            </a:tbl>
          </a:graphicData>
        </a:graphic>
      </p:graphicFrame>
      <p:sp>
        <p:nvSpPr>
          <p:cNvPr id="5" name="TextBox 4">
            <a:extLst>
              <a:ext uri="{FF2B5EF4-FFF2-40B4-BE49-F238E27FC236}">
                <a16:creationId xmlns:a16="http://schemas.microsoft.com/office/drawing/2014/main" id="{96816773-0376-E340-99F3-CC880C7F6F54}"/>
              </a:ext>
            </a:extLst>
          </p:cNvPr>
          <p:cNvSpPr txBox="1"/>
          <p:nvPr/>
        </p:nvSpPr>
        <p:spPr>
          <a:xfrm>
            <a:off x="3400293" y="575030"/>
            <a:ext cx="8528094" cy="246221"/>
          </a:xfrm>
          <a:prstGeom prst="rect">
            <a:avLst/>
          </a:prstGeom>
          <a:noFill/>
        </p:spPr>
        <p:txBody>
          <a:bodyPr wrap="square" rtlCol="0">
            <a:spAutoFit/>
          </a:bodyPr>
          <a:lstStyle/>
          <a:p>
            <a:r>
              <a:rPr lang="pt" sz="1000" b="1" dirty="0">
                <a:latin typeface="Century Gothic" panose="020B0502020202020204" pitchFamily="34" charset="0"/>
              </a:rPr>
              <a:t>STATUS CHAVE PLANEJAMENTO APROVADO DESENVOLVIMENTO LANÇADO</a:t>
            </a:r>
          </a:p>
        </p:txBody>
      </p:sp>
      <p:sp>
        <p:nvSpPr>
          <p:cNvPr id="21" name="Rounded Rectangle 20">
            <a:extLst>
              <a:ext uri="{FF2B5EF4-FFF2-40B4-BE49-F238E27FC236}">
                <a16:creationId xmlns:a16="http://schemas.microsoft.com/office/drawing/2014/main" id="{00000000-0008-0000-0000-000026000000}"/>
              </a:ext>
            </a:extLst>
          </p:cNvPr>
          <p:cNvSpPr/>
          <p:nvPr/>
        </p:nvSpPr>
        <p:spPr>
          <a:xfrm>
            <a:off x="263523" y="2201674"/>
            <a:ext cx="827310" cy="146304"/>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600" b="1" dirty="0">
                <a:solidFill>
                  <a:schemeClr val="tx1"/>
                </a:solidFill>
                <a:latin typeface="Century Gothic" panose="020B0502020202020204" pitchFamily="34" charset="0"/>
                <a:ea typeface="Arial" charset="0"/>
                <a:cs typeface="Arial" charset="0"/>
              </a:rPr>
              <a:t>APP</a:t>
            </a:r>
          </a:p>
        </p:txBody>
      </p:sp>
      <p:sp>
        <p:nvSpPr>
          <p:cNvPr id="22" name="Rounded Rectangle 21">
            <a:extLst>
              <a:ext uri="{FF2B5EF4-FFF2-40B4-BE49-F238E27FC236}">
                <a16:creationId xmlns:a16="http://schemas.microsoft.com/office/drawing/2014/main" id="{00000000-0008-0000-0000-00002A000000}"/>
              </a:ext>
            </a:extLst>
          </p:cNvPr>
          <p:cNvSpPr/>
          <p:nvPr/>
        </p:nvSpPr>
        <p:spPr>
          <a:xfrm>
            <a:off x="1240403" y="2201674"/>
            <a:ext cx="444873" cy="146304"/>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600" b="1" dirty="0">
                <a:solidFill>
                  <a:schemeClr val="tx1"/>
                </a:solidFill>
                <a:latin typeface="Century Gothic" panose="020B0502020202020204" pitchFamily="34" charset="0"/>
                <a:ea typeface="Arial" charset="0"/>
                <a:cs typeface="Arial" charset="0"/>
              </a:rPr>
              <a:t>APP</a:t>
            </a:r>
          </a:p>
        </p:txBody>
      </p:sp>
      <p:sp>
        <p:nvSpPr>
          <p:cNvPr id="23" name="Rounded Rectangle 22">
            <a:extLst>
              <a:ext uri="{FF2B5EF4-FFF2-40B4-BE49-F238E27FC236}">
                <a16:creationId xmlns:a16="http://schemas.microsoft.com/office/drawing/2014/main" id="{00000000-0008-0000-0000-00002B000000}"/>
              </a:ext>
            </a:extLst>
          </p:cNvPr>
          <p:cNvSpPr/>
          <p:nvPr/>
        </p:nvSpPr>
        <p:spPr>
          <a:xfrm>
            <a:off x="1852656" y="2469212"/>
            <a:ext cx="1041621" cy="146304"/>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600" b="1" dirty="0">
                <a:solidFill>
                  <a:schemeClr val="tx1"/>
                </a:solidFill>
                <a:latin typeface="Century Gothic" panose="020B0502020202020204" pitchFamily="34" charset="0"/>
                <a:ea typeface="Arial" charset="0"/>
                <a:cs typeface="Arial" charset="0"/>
              </a:rPr>
              <a:t>CRM LOCALIZADO</a:t>
            </a:r>
          </a:p>
        </p:txBody>
      </p:sp>
      <p:sp>
        <p:nvSpPr>
          <p:cNvPr id="24" name="Rounded Rectangle 23">
            <a:extLst>
              <a:ext uri="{FF2B5EF4-FFF2-40B4-BE49-F238E27FC236}">
                <a16:creationId xmlns:a16="http://schemas.microsoft.com/office/drawing/2014/main" id="{00000000-0008-0000-0000-00002C000000}"/>
              </a:ext>
            </a:extLst>
          </p:cNvPr>
          <p:cNvSpPr/>
          <p:nvPr/>
        </p:nvSpPr>
        <p:spPr>
          <a:xfrm>
            <a:off x="3570137" y="2201674"/>
            <a:ext cx="588397" cy="146304"/>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600" b="1">
                <a:solidFill>
                  <a:schemeClr val="tx1"/>
                </a:solidFill>
                <a:latin typeface="Century Gothic" panose="020B0502020202020204" pitchFamily="34" charset="0"/>
                <a:ea typeface="Arial" charset="0"/>
                <a:cs typeface="Arial" charset="0"/>
              </a:rPr>
              <a:t>APP</a:t>
            </a:r>
          </a:p>
        </p:txBody>
      </p:sp>
      <p:sp>
        <p:nvSpPr>
          <p:cNvPr id="25" name="Rounded Rectangle 24">
            <a:extLst>
              <a:ext uri="{FF2B5EF4-FFF2-40B4-BE49-F238E27FC236}">
                <a16:creationId xmlns:a16="http://schemas.microsoft.com/office/drawing/2014/main" id="{00000000-0008-0000-0000-000030000000}"/>
              </a:ext>
            </a:extLst>
          </p:cNvPr>
          <p:cNvSpPr/>
          <p:nvPr/>
        </p:nvSpPr>
        <p:spPr>
          <a:xfrm>
            <a:off x="1753062" y="2201674"/>
            <a:ext cx="1789043" cy="146304"/>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600" b="1">
                <a:solidFill>
                  <a:schemeClr val="bg1"/>
                </a:solidFill>
                <a:latin typeface="Century Gothic" panose="020B0502020202020204" pitchFamily="34" charset="0"/>
                <a:ea typeface="Arial" charset="0"/>
                <a:cs typeface="Arial" charset="0"/>
              </a:rPr>
              <a:t>APP</a:t>
            </a:r>
          </a:p>
        </p:txBody>
      </p:sp>
      <p:sp>
        <p:nvSpPr>
          <p:cNvPr id="26" name="Rounded Rectangle 25">
            <a:extLst>
              <a:ext uri="{FF2B5EF4-FFF2-40B4-BE49-F238E27FC236}">
                <a16:creationId xmlns:a16="http://schemas.microsoft.com/office/drawing/2014/main" id="{00000000-0008-0000-0000-00002D000000}"/>
              </a:ext>
            </a:extLst>
          </p:cNvPr>
          <p:cNvSpPr/>
          <p:nvPr/>
        </p:nvSpPr>
        <p:spPr>
          <a:xfrm>
            <a:off x="1326536" y="3293935"/>
            <a:ext cx="3181854" cy="146304"/>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600" b="1" dirty="0">
                <a:solidFill>
                  <a:schemeClr val="bg1"/>
                </a:solidFill>
                <a:latin typeface="Century Gothic" panose="020B0502020202020204" pitchFamily="34" charset="0"/>
                <a:ea typeface="Arial" charset="0"/>
                <a:cs typeface="Arial" charset="0"/>
              </a:rPr>
              <a:t>SITE</a:t>
            </a:r>
          </a:p>
        </p:txBody>
      </p:sp>
      <p:sp>
        <p:nvSpPr>
          <p:cNvPr id="27" name="Rounded Rectangle 26">
            <a:extLst>
              <a:ext uri="{FF2B5EF4-FFF2-40B4-BE49-F238E27FC236}">
                <a16:creationId xmlns:a16="http://schemas.microsoft.com/office/drawing/2014/main" id="{00000000-0008-0000-0000-00002E000000}"/>
              </a:ext>
            </a:extLst>
          </p:cNvPr>
          <p:cNvSpPr/>
          <p:nvPr/>
        </p:nvSpPr>
        <p:spPr>
          <a:xfrm>
            <a:off x="1933656" y="3546291"/>
            <a:ext cx="873154" cy="146304"/>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600" b="1" dirty="0">
                <a:solidFill>
                  <a:schemeClr val="tx1"/>
                </a:solidFill>
                <a:latin typeface="Century Gothic" panose="020B0502020202020204" pitchFamily="34" charset="0"/>
                <a:ea typeface="Arial" charset="0"/>
                <a:cs typeface="Arial" charset="0"/>
              </a:rPr>
              <a:t>MKTG CMPGN A</a:t>
            </a:r>
            <a:endParaRPr lang="en-US" sz="600" b="1" dirty="0">
              <a:solidFill>
                <a:schemeClr val="tx1"/>
              </a:solidFill>
              <a:latin typeface="Century Gothic" panose="020B0502020202020204" pitchFamily="34" charset="0"/>
              <a:ea typeface="Arial" charset="0"/>
              <a:cs typeface="Arial" charset="0"/>
            </a:endParaRPr>
          </a:p>
        </p:txBody>
      </p:sp>
      <p:sp>
        <p:nvSpPr>
          <p:cNvPr id="28" name="Rounded Rectangle 27">
            <a:extLst>
              <a:ext uri="{FF2B5EF4-FFF2-40B4-BE49-F238E27FC236}">
                <a16:creationId xmlns:a16="http://schemas.microsoft.com/office/drawing/2014/main" id="{00000000-0008-0000-0000-00002F000000}"/>
              </a:ext>
            </a:extLst>
          </p:cNvPr>
          <p:cNvSpPr/>
          <p:nvPr/>
        </p:nvSpPr>
        <p:spPr>
          <a:xfrm>
            <a:off x="359312" y="3546291"/>
            <a:ext cx="1478942" cy="146304"/>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600" b="1" dirty="0">
                <a:solidFill>
                  <a:schemeClr val="bg1"/>
                </a:solidFill>
                <a:latin typeface="Century Gothic" panose="020B0502020202020204" pitchFamily="34" charset="0"/>
                <a:ea typeface="Arial" charset="0"/>
                <a:cs typeface="Arial" charset="0"/>
              </a:rPr>
              <a:t>CAMPANHA DE MARKETING A</a:t>
            </a:r>
          </a:p>
        </p:txBody>
      </p:sp>
      <p:sp>
        <p:nvSpPr>
          <p:cNvPr id="29" name="Rounded Rectangle 28">
            <a:extLst>
              <a:ext uri="{FF2B5EF4-FFF2-40B4-BE49-F238E27FC236}">
                <a16:creationId xmlns:a16="http://schemas.microsoft.com/office/drawing/2014/main" id="{00000000-0008-0000-0000-000031000000}"/>
              </a:ext>
            </a:extLst>
          </p:cNvPr>
          <p:cNvSpPr/>
          <p:nvPr/>
        </p:nvSpPr>
        <p:spPr>
          <a:xfrm>
            <a:off x="2488758" y="4380683"/>
            <a:ext cx="2775005" cy="146304"/>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600" b="1" dirty="0">
                <a:solidFill>
                  <a:schemeClr val="tx1"/>
                </a:solidFill>
                <a:latin typeface="Century Gothic" panose="020B0502020202020204" pitchFamily="34" charset="0"/>
                <a:ea typeface="Arial" charset="0"/>
                <a:cs typeface="Arial" charset="0"/>
              </a:rPr>
              <a:t>DISTRIBUIÇÃO</a:t>
            </a:r>
          </a:p>
        </p:txBody>
      </p:sp>
      <p:sp>
        <p:nvSpPr>
          <p:cNvPr id="30" name="Rounded Rectangle 29">
            <a:extLst>
              <a:ext uri="{FF2B5EF4-FFF2-40B4-BE49-F238E27FC236}">
                <a16:creationId xmlns:a16="http://schemas.microsoft.com/office/drawing/2014/main" id="{00000000-0008-0000-0000-000032000000}"/>
              </a:ext>
            </a:extLst>
          </p:cNvPr>
          <p:cNvSpPr/>
          <p:nvPr/>
        </p:nvSpPr>
        <p:spPr>
          <a:xfrm>
            <a:off x="3022932" y="5884194"/>
            <a:ext cx="873207" cy="146304"/>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600" b="1" dirty="0">
                <a:solidFill>
                  <a:schemeClr val="tx1"/>
                </a:solidFill>
                <a:latin typeface="Century Gothic" panose="020B0502020202020204" pitchFamily="34" charset="0"/>
                <a:ea typeface="Arial" charset="0"/>
                <a:cs typeface="Arial" charset="0"/>
              </a:rPr>
              <a:t>CRM LOCALIZADO</a:t>
            </a:r>
          </a:p>
        </p:txBody>
      </p:sp>
      <p:sp>
        <p:nvSpPr>
          <p:cNvPr id="31" name="Rounded Rectangle 30">
            <a:extLst>
              <a:ext uri="{FF2B5EF4-FFF2-40B4-BE49-F238E27FC236}">
                <a16:creationId xmlns:a16="http://schemas.microsoft.com/office/drawing/2014/main" id="{00000000-0008-0000-0000-000033000000}"/>
              </a:ext>
            </a:extLst>
          </p:cNvPr>
          <p:cNvSpPr/>
          <p:nvPr/>
        </p:nvSpPr>
        <p:spPr>
          <a:xfrm>
            <a:off x="263523" y="5448560"/>
            <a:ext cx="778098" cy="147626"/>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600" b="1" dirty="0">
                <a:solidFill>
                  <a:schemeClr val="tx1"/>
                </a:solidFill>
                <a:latin typeface="Century Gothic" panose="020B0502020202020204" pitchFamily="34" charset="0"/>
                <a:ea typeface="Arial" charset="0"/>
                <a:cs typeface="Arial" charset="0"/>
              </a:rPr>
              <a:t>WEB</a:t>
            </a:r>
          </a:p>
        </p:txBody>
      </p:sp>
      <p:sp>
        <p:nvSpPr>
          <p:cNvPr id="32" name="Rounded Rectangle 31">
            <a:extLst>
              <a:ext uri="{FF2B5EF4-FFF2-40B4-BE49-F238E27FC236}">
                <a16:creationId xmlns:a16="http://schemas.microsoft.com/office/drawing/2014/main" id="{00000000-0008-0000-0000-000034000000}"/>
              </a:ext>
            </a:extLst>
          </p:cNvPr>
          <p:cNvSpPr/>
          <p:nvPr/>
        </p:nvSpPr>
        <p:spPr>
          <a:xfrm>
            <a:off x="2389144" y="5648556"/>
            <a:ext cx="505134" cy="145831"/>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600" b="1" dirty="0">
                <a:solidFill>
                  <a:schemeClr val="tx1"/>
                </a:solidFill>
                <a:latin typeface="Century Gothic" panose="020B0502020202020204" pitchFamily="34" charset="0"/>
                <a:ea typeface="Arial" charset="0"/>
                <a:cs typeface="Arial" charset="0"/>
              </a:rPr>
              <a:t>WEB 2.0</a:t>
            </a:r>
            <a:endParaRPr lang="en-US" sz="600" b="1" dirty="0">
              <a:solidFill>
                <a:schemeClr val="tx1"/>
              </a:solidFill>
              <a:latin typeface="Century Gothic" panose="020B0502020202020204" pitchFamily="34" charset="0"/>
              <a:ea typeface="Arial" charset="0"/>
              <a:cs typeface="Arial" charset="0"/>
            </a:endParaRPr>
          </a:p>
        </p:txBody>
      </p:sp>
      <p:sp>
        <p:nvSpPr>
          <p:cNvPr id="33" name="Rounded Rectangle 32">
            <a:extLst>
              <a:ext uri="{FF2B5EF4-FFF2-40B4-BE49-F238E27FC236}">
                <a16:creationId xmlns:a16="http://schemas.microsoft.com/office/drawing/2014/main" id="{00000000-0008-0000-0000-000035000000}"/>
              </a:ext>
            </a:extLst>
          </p:cNvPr>
          <p:cNvSpPr/>
          <p:nvPr/>
        </p:nvSpPr>
        <p:spPr>
          <a:xfrm>
            <a:off x="4247322" y="4622667"/>
            <a:ext cx="936928" cy="146304"/>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600" b="1" dirty="0">
                <a:solidFill>
                  <a:schemeClr val="tx1"/>
                </a:solidFill>
                <a:latin typeface="Century Gothic" panose="020B0502020202020204" pitchFamily="34" charset="0"/>
                <a:ea typeface="Arial" charset="0"/>
                <a:cs typeface="Arial" charset="0"/>
              </a:rPr>
              <a:t>CRM LOCALIZADO</a:t>
            </a:r>
          </a:p>
        </p:txBody>
      </p:sp>
      <p:sp>
        <p:nvSpPr>
          <p:cNvPr id="34" name="Rounded Rectangle 33">
            <a:extLst>
              <a:ext uri="{FF2B5EF4-FFF2-40B4-BE49-F238E27FC236}">
                <a16:creationId xmlns:a16="http://schemas.microsoft.com/office/drawing/2014/main" id="{00000000-0008-0000-0000-000036000000}"/>
              </a:ext>
            </a:extLst>
          </p:cNvPr>
          <p:cNvSpPr/>
          <p:nvPr/>
        </p:nvSpPr>
        <p:spPr>
          <a:xfrm>
            <a:off x="4871502" y="5648556"/>
            <a:ext cx="543336" cy="1454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600" b="1">
                <a:solidFill>
                  <a:schemeClr val="tx1"/>
                </a:solidFill>
                <a:latin typeface="Century Gothic" panose="020B0502020202020204" pitchFamily="34" charset="0"/>
                <a:ea typeface="Arial" charset="0"/>
                <a:cs typeface="Arial" charset="0"/>
              </a:rPr>
              <a:t>WEB 2.0</a:t>
            </a:r>
          </a:p>
        </p:txBody>
      </p:sp>
      <p:sp>
        <p:nvSpPr>
          <p:cNvPr id="35" name="Rounded Rectangle 34">
            <a:extLst>
              <a:ext uri="{FF2B5EF4-FFF2-40B4-BE49-F238E27FC236}">
                <a16:creationId xmlns:a16="http://schemas.microsoft.com/office/drawing/2014/main" id="{00000000-0008-0000-0000-000037000000}"/>
              </a:ext>
            </a:extLst>
          </p:cNvPr>
          <p:cNvSpPr/>
          <p:nvPr/>
        </p:nvSpPr>
        <p:spPr>
          <a:xfrm>
            <a:off x="2926082" y="5648556"/>
            <a:ext cx="1908312" cy="146304"/>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pt" sz="600" b="1" dirty="0">
                <a:solidFill>
                  <a:schemeClr val="bg1"/>
                </a:solidFill>
                <a:latin typeface="Century Gothic" panose="020B0502020202020204" pitchFamily="34" charset="0"/>
                <a:ea typeface="Arial" charset="0"/>
                <a:cs typeface="Arial" charset="0"/>
              </a:rPr>
              <a:t>WEB 2.0</a:t>
            </a:r>
            <a:endParaRPr lang="en-US" sz="600" b="1" dirty="0">
              <a:solidFill>
                <a:schemeClr val="bg1"/>
              </a:solidFill>
              <a:latin typeface="Century Gothic" panose="020B0502020202020204" pitchFamily="34" charset="0"/>
              <a:ea typeface="Arial" charset="0"/>
              <a:cs typeface="Arial" charset="0"/>
            </a:endParaRPr>
          </a:p>
        </p:txBody>
      </p:sp>
      <p:sp>
        <p:nvSpPr>
          <p:cNvPr id="36" name="Rounded Rectangle 35">
            <a:extLst>
              <a:ext uri="{FF2B5EF4-FFF2-40B4-BE49-F238E27FC236}">
                <a16:creationId xmlns:a16="http://schemas.microsoft.com/office/drawing/2014/main" id="{FC2C01B2-729A-634F-899B-1ED4C764A0EB}"/>
              </a:ext>
            </a:extLst>
          </p:cNvPr>
          <p:cNvSpPr/>
          <p:nvPr/>
        </p:nvSpPr>
        <p:spPr>
          <a:xfrm>
            <a:off x="4968654" y="627603"/>
            <a:ext cx="282425" cy="146304"/>
          </a:xfrm>
          <a:prstGeom prst="roundRect">
            <a:avLst/>
          </a:prstGeom>
          <a:solidFill>
            <a:schemeClr val="tx2">
              <a:lumMod val="20000"/>
              <a:lumOff val="8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7" name="Rounded Rectangle 36">
            <a:extLst>
              <a:ext uri="{FF2B5EF4-FFF2-40B4-BE49-F238E27FC236}">
                <a16:creationId xmlns:a16="http://schemas.microsoft.com/office/drawing/2014/main" id="{1A584EA9-6707-034F-AF4C-B8070F5392FE}"/>
              </a:ext>
            </a:extLst>
          </p:cNvPr>
          <p:cNvSpPr/>
          <p:nvPr/>
        </p:nvSpPr>
        <p:spPr>
          <a:xfrm>
            <a:off x="6808056" y="627603"/>
            <a:ext cx="282425" cy="146304"/>
          </a:xfrm>
          <a:prstGeom prst="roundRect">
            <a:avLst/>
          </a:prstGeom>
          <a:solidFill>
            <a:schemeClr val="tx2">
              <a:lumMod val="60000"/>
              <a:lumOff val="4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8" name="Rounded Rectangle 37">
            <a:extLst>
              <a:ext uri="{FF2B5EF4-FFF2-40B4-BE49-F238E27FC236}">
                <a16:creationId xmlns:a16="http://schemas.microsoft.com/office/drawing/2014/main" id="{1101C932-D445-4641-B50A-6947FF0598A5}"/>
              </a:ext>
            </a:extLst>
          </p:cNvPr>
          <p:cNvSpPr/>
          <p:nvPr/>
        </p:nvSpPr>
        <p:spPr>
          <a:xfrm>
            <a:off x="8652096" y="627603"/>
            <a:ext cx="282425" cy="146304"/>
          </a:xfrm>
          <a:prstGeom prst="roundRect">
            <a:avLst/>
          </a:prstGeom>
          <a:solidFill>
            <a:schemeClr val="tx2">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9" name="Rounded Rectangle 38">
            <a:extLst>
              <a:ext uri="{FF2B5EF4-FFF2-40B4-BE49-F238E27FC236}">
                <a16:creationId xmlns:a16="http://schemas.microsoft.com/office/drawing/2014/main" id="{4E1A6B13-805F-A444-AB95-43BCD63A8953}"/>
              </a:ext>
            </a:extLst>
          </p:cNvPr>
          <p:cNvSpPr/>
          <p:nvPr/>
        </p:nvSpPr>
        <p:spPr>
          <a:xfrm>
            <a:off x="10462497" y="627603"/>
            <a:ext cx="282425" cy="146304"/>
          </a:xfrm>
          <a:prstGeom prst="roundRect">
            <a:avLst/>
          </a:prstGeom>
          <a:solidFill>
            <a:schemeClr val="bg1">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40" name="TextBox 39">
            <a:extLst>
              <a:ext uri="{FF2B5EF4-FFF2-40B4-BE49-F238E27FC236}">
                <a16:creationId xmlns:a16="http://schemas.microsoft.com/office/drawing/2014/main" id="{2E314668-486E-9F4F-9342-1467D46A8706}"/>
              </a:ext>
            </a:extLst>
          </p:cNvPr>
          <p:cNvSpPr txBox="1"/>
          <p:nvPr/>
        </p:nvSpPr>
        <p:spPr>
          <a:xfrm>
            <a:off x="189643" y="112169"/>
            <a:ext cx="5673890" cy="323165"/>
          </a:xfrm>
          <a:prstGeom prst="rect">
            <a:avLst/>
          </a:prstGeom>
          <a:noFill/>
        </p:spPr>
        <p:txBody>
          <a:bodyPr wrap="square" rtlCol="0">
            <a:spAutoFit/>
          </a:bodyPr>
          <a:lstStyle/>
          <a:p>
            <a:r>
              <a:rPr lang="pt" sz="1500" b="1" dirty="0">
                <a:solidFill>
                  <a:schemeClr val="bg1">
                    <a:lumMod val="50000"/>
                  </a:schemeClr>
                </a:solidFill>
                <a:latin typeface="Century Gothic" panose="020B0502020202020204" pitchFamily="34" charset="0"/>
              </a:rPr>
              <a:t>MODELO DE ROTEIRO DE VÁRIOS PRODUTOS</a:t>
            </a:r>
          </a:p>
        </p:txBody>
      </p:sp>
      <p:sp>
        <p:nvSpPr>
          <p:cNvPr id="42" name="Rectangle 7">
            <a:extLst>
              <a:ext uri="{FF2B5EF4-FFF2-40B4-BE49-F238E27FC236}">
                <a16:creationId xmlns:a16="http://schemas.microsoft.com/office/drawing/2014/main" id="{8B025227-DF73-6143-8432-7A84DED4FE09}"/>
              </a:ext>
            </a:extLst>
          </p:cNvPr>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TextBox 42">
            <a:extLst>
              <a:ext uri="{FF2B5EF4-FFF2-40B4-BE49-F238E27FC236}">
                <a16:creationId xmlns:a16="http://schemas.microsoft.com/office/drawing/2014/main" id="{D20F193A-027E-D34A-8116-0837B2F4041A}"/>
              </a:ext>
            </a:extLst>
          </p:cNvPr>
          <p:cNvSpPr txBox="1"/>
          <p:nvPr/>
        </p:nvSpPr>
        <p:spPr>
          <a:xfrm>
            <a:off x="5863533" y="6477000"/>
            <a:ext cx="6201508"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ROTEIRO DE MÚLTIPLOS PRODUTOS</a:t>
            </a:r>
          </a:p>
        </p:txBody>
      </p:sp>
    </p:spTree>
    <p:extLst>
      <p:ext uri="{BB962C8B-B14F-4D97-AF65-F5344CB8AC3E}">
        <p14:creationId xmlns:p14="http://schemas.microsoft.com/office/powerpoint/2010/main" val="1432828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Todos os artigos, modelos ou informações fornecidos pelo Smartsheet no site são apenas para referência. Embora nos esforcemos para manter as informações atualizadas e corretas, não fazemos representações ou garantias de qualquer tipo, expressas ou implícitos, sobre a completude, precisão, confiabilidade, adequação ou disponibilidade em relação ao site ou às informações, artigos, modelos ou gráficos relacionados contidos no site. Qualquer dependência que você deposita em tais informações está, portanto, estritamente em seu próprio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28228880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ple-Product-Roadmap-Template_PPT" id="{6FFC830B-E694-EA49-AF2E-2A21A0D9D86D}" vid="{6B4725B9-70BF-8345-A4CA-E10E76C565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IC-Multiple-Product-Roadmap-Template_PPT</Template>
  <TotalTime>2</TotalTime>
  <Words>191</Words>
  <Application>Microsoft Macintosh PowerPoint</Application>
  <PresentationFormat>Widescreen</PresentationFormat>
  <Paragraphs>58</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Alexandra Ragazhinskaya</dc:creator>
  <cp:lastModifiedBy>Jason Flores</cp:lastModifiedBy>
  <cp:revision>3</cp:revision>
  <dcterms:created xsi:type="dcterms:W3CDTF">2018-08-29T15:58:55Z</dcterms:created>
  <dcterms:modified xsi:type="dcterms:W3CDTF">2022-06-06T22:32:07Z</dcterms:modified>
</cp:coreProperties>
</file>