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16"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4CEDF0"/>
    <a:srgbClr val="F7F9FB"/>
    <a:srgbClr val="FFDE4C"/>
    <a:srgbClr val="F0A622"/>
    <a:srgbClr val="EAEEF3"/>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81" autoAdjust="0"/>
    <p:restoredTop sz="86447"/>
  </p:normalViewPr>
  <p:slideViewPr>
    <p:cSldViewPr snapToGrid="0" snapToObjects="1">
      <p:cViewPr varScale="1">
        <p:scale>
          <a:sx n="128" d="100"/>
          <a:sy n="128" d="100"/>
        </p:scale>
        <p:origin x="584"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6/6/22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pt" sz="2200" b="1" dirty="0">
                <a:solidFill>
                  <a:schemeClr val="tx1">
                    <a:lumMod val="75000"/>
                    <a:lumOff val="25000"/>
                  </a:schemeClr>
                </a:solidFill>
                <a:latin typeface="Century Gothic" panose="020B0502020202020204" pitchFamily="34" charset="0"/>
              </a:rPr>
              <a:t>MODELO DE CRONOGRAMA DE ROTEIRO DE PROJETO</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CRONOGRAMA DO ROTEIRO DO PROJETO</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365018" y="1234081"/>
            <a:ext cx="11221474" cy="707886"/>
          </a:xfrm>
          <a:prstGeom prst="rect">
            <a:avLst/>
          </a:prstGeom>
          <a:noFill/>
        </p:spPr>
        <p:txBody>
          <a:bodyPr wrap="square" rtlCol="0">
            <a:spAutoFit/>
          </a:bodyPr>
          <a:lstStyle/>
          <a:p>
            <a:r>
              <a:rPr lang="pt" sz="4000" dirty="0">
                <a:latin typeface="Century Gothic" panose="020B0502020202020204" pitchFamily="34" charset="0"/>
              </a:rPr>
              <a:t>NOME DO PROJETO</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473711" y="1995592"/>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4239327430"/>
              </p:ext>
            </p:extLst>
          </p:nvPr>
        </p:nvGraphicFramePr>
        <p:xfrm>
          <a:off x="483419" y="5571765"/>
          <a:ext cx="6650076" cy="548640"/>
        </p:xfrm>
        <a:graphic>
          <a:graphicData uri="http://schemas.openxmlformats.org/drawingml/2006/table">
            <a:tbl>
              <a:tblPr firstRow="1" firstCol="1" bandRow="1">
                <a:tableStyleId>{5C22544A-7EE6-4342-B048-85BDC9FD1C3A}</a:tableStyleId>
              </a:tblPr>
              <a:tblGrid>
                <a:gridCol w="1186356">
                  <a:extLst>
                    <a:ext uri="{9D8B030D-6E8A-4147-A177-3AD203B41FA5}">
                      <a16:colId xmlns:a16="http://schemas.microsoft.com/office/drawing/2014/main" val="690628749"/>
                    </a:ext>
                  </a:extLst>
                </a:gridCol>
                <a:gridCol w="3051313">
                  <a:extLst>
                    <a:ext uri="{9D8B030D-6E8A-4147-A177-3AD203B41FA5}">
                      <a16:colId xmlns:a16="http://schemas.microsoft.com/office/drawing/2014/main" val="3049906053"/>
                    </a:ext>
                  </a:extLst>
                </a:gridCol>
                <a:gridCol w="785191">
                  <a:extLst>
                    <a:ext uri="{9D8B030D-6E8A-4147-A177-3AD203B41FA5}">
                      <a16:colId xmlns:a16="http://schemas.microsoft.com/office/drawing/2014/main" val="4260011339"/>
                    </a:ext>
                  </a:extLst>
                </a:gridCol>
                <a:gridCol w="1627216">
                  <a:extLst>
                    <a:ext uri="{9D8B030D-6E8A-4147-A177-3AD203B41FA5}">
                      <a16:colId xmlns:a16="http://schemas.microsoft.com/office/drawing/2014/main" val="1259121771"/>
                    </a:ext>
                  </a:extLst>
                </a:gridCol>
              </a:tblGrid>
              <a:tr h="274320">
                <a:tc>
                  <a:txBody>
                    <a:bodyPr/>
                    <a:lstStyle/>
                    <a:p>
                      <a:pPr marL="0" marR="0" algn="l">
                        <a:lnSpc>
                          <a:spcPct val="107000"/>
                        </a:lnSpc>
                        <a:spcBef>
                          <a:spcPts val="0"/>
                        </a:spcBef>
                        <a:spcAft>
                          <a:spcPts val="0"/>
                        </a:spcAft>
                      </a:pPr>
                      <a:r>
                        <a:rPr lang="pt" sz="800" dirty="0">
                          <a:solidFill>
                            <a:sysClr val="windowText" lastClr="000000"/>
                          </a:solidFill>
                          <a:effectLst/>
                          <a:latin typeface="Century Gothic" panose="020B0502020202020204" pitchFamily="34" charset="0"/>
                        </a:rPr>
                        <a:t>GERENTE DE PROJETO</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pt" sz="800" b="1" dirty="0">
                          <a:solidFill>
                            <a:sysClr val="windowText" lastClr="000000"/>
                          </a:solidFill>
                          <a:effectLst/>
                          <a:latin typeface="Century Gothic" panose="020B0502020202020204" pitchFamily="34" charset="0"/>
                        </a:rPr>
                        <a:t>DATA DE INÍCIO</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pt" sz="800" dirty="0">
                          <a:solidFill>
                            <a:sysClr val="windowText" lastClr="000000"/>
                          </a:solidFill>
                          <a:effectLst/>
                          <a:latin typeface="Century Gothic" panose="020B0502020202020204" pitchFamily="34" charset="0"/>
                        </a:rPr>
                        <a:t>PROGRESSO GERAL</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pt" sz="800" b="1" dirty="0">
                          <a:solidFill>
                            <a:sysClr val="windowText" lastClr="000000"/>
                          </a:solidFill>
                          <a:effectLst/>
                          <a:latin typeface="Century Gothic" panose="020B0502020202020204" pitchFamily="34" charset="0"/>
                        </a:rPr>
                        <a:t>DATA DE TÉRMINO</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2659922558"/>
                  </a:ext>
                </a:extLst>
              </a:tr>
            </a:tbl>
          </a:graphicData>
        </a:graphic>
      </p:graphicFrame>
      <p:sp>
        <p:nvSpPr>
          <p:cNvPr id="67" name="TextBox 66">
            <a:extLst>
              <a:ext uri="{FF2B5EF4-FFF2-40B4-BE49-F238E27FC236}">
                <a16:creationId xmlns:a16="http://schemas.microsoft.com/office/drawing/2014/main" id="{431AE0A8-88C7-0248-B58C-D7A750744F6A}"/>
              </a:ext>
            </a:extLst>
          </p:cNvPr>
          <p:cNvSpPr txBox="1"/>
          <p:nvPr/>
        </p:nvSpPr>
        <p:spPr>
          <a:xfrm>
            <a:off x="337442" y="2154494"/>
            <a:ext cx="2793384" cy="369332"/>
          </a:xfrm>
          <a:prstGeom prst="rect">
            <a:avLst/>
          </a:prstGeom>
          <a:noFill/>
        </p:spPr>
        <p:txBody>
          <a:bodyPr wrap="square" rtlCol="0">
            <a:spAutoFit/>
          </a:bodyPr>
          <a:lstStyle/>
          <a:p>
            <a:r>
              <a:rPr lang="pt" dirty="0">
                <a:latin typeface="Century Gothic" panose="020B0502020202020204" pitchFamily="34" charset="0"/>
              </a:rPr>
              <a:t>PROJETO QUE PODE SER ENTREGUE</a:t>
            </a:r>
          </a:p>
        </p:txBody>
      </p:sp>
      <p:sp>
        <p:nvSpPr>
          <p:cNvPr id="3" name="TextBox 2">
            <a:extLst>
              <a:ext uri="{FF2B5EF4-FFF2-40B4-BE49-F238E27FC236}">
                <a16:creationId xmlns:a16="http://schemas.microsoft.com/office/drawing/2014/main" id="{27268191-3B48-9745-8B95-D3D22D2890EF}"/>
              </a:ext>
            </a:extLst>
          </p:cNvPr>
          <p:cNvSpPr txBox="1"/>
          <p:nvPr/>
        </p:nvSpPr>
        <p:spPr>
          <a:xfrm>
            <a:off x="434591" y="2548612"/>
            <a:ext cx="7406640" cy="914400"/>
          </a:xfrm>
          <a:prstGeom prst="rect">
            <a:avLst/>
          </a:prstGeom>
          <a:solidFill>
            <a:schemeClr val="bg1"/>
          </a:solidFill>
        </p:spPr>
        <p:txBody>
          <a:bodyPr wrap="square" rtlCol="0">
            <a:spAutoFit/>
          </a:bodyPr>
          <a:lstStyle/>
          <a:p>
            <a:r>
              <a:rPr lang="pt" sz="1000" dirty="0">
                <a:latin typeface="Century Gothic" panose="020B0502020202020204" pitchFamily="34" charset="0"/>
              </a:rPr>
              <a:t>Inserir texto</a:t>
            </a:r>
          </a:p>
        </p:txBody>
      </p:sp>
      <p:sp>
        <p:nvSpPr>
          <p:cNvPr id="68" name="TextBox 67">
            <a:extLst>
              <a:ext uri="{FF2B5EF4-FFF2-40B4-BE49-F238E27FC236}">
                <a16:creationId xmlns:a16="http://schemas.microsoft.com/office/drawing/2014/main" id="{9FA755E1-6603-9C4F-9335-4AC06A7D855F}"/>
              </a:ext>
            </a:extLst>
          </p:cNvPr>
          <p:cNvSpPr txBox="1"/>
          <p:nvPr/>
        </p:nvSpPr>
        <p:spPr>
          <a:xfrm>
            <a:off x="365018" y="3539880"/>
            <a:ext cx="2793384" cy="369332"/>
          </a:xfrm>
          <a:prstGeom prst="rect">
            <a:avLst/>
          </a:prstGeom>
          <a:noFill/>
        </p:spPr>
        <p:txBody>
          <a:bodyPr wrap="square" rtlCol="0">
            <a:spAutoFit/>
          </a:bodyPr>
          <a:lstStyle/>
          <a:p>
            <a:r>
              <a:rPr lang="pt" dirty="0">
                <a:latin typeface="Century Gothic" panose="020B0502020202020204" pitchFamily="34" charset="0"/>
              </a:rPr>
              <a:t>INSTRUÇÃO DE ESCOPO</a:t>
            </a:r>
          </a:p>
        </p:txBody>
      </p:sp>
      <p:sp>
        <p:nvSpPr>
          <p:cNvPr id="69" name="TextBox 68">
            <a:extLst>
              <a:ext uri="{FF2B5EF4-FFF2-40B4-BE49-F238E27FC236}">
                <a16:creationId xmlns:a16="http://schemas.microsoft.com/office/drawing/2014/main" id="{DED11B87-AB6B-BD4B-BC3E-820A6F950030}"/>
              </a:ext>
            </a:extLst>
          </p:cNvPr>
          <p:cNvSpPr txBox="1"/>
          <p:nvPr/>
        </p:nvSpPr>
        <p:spPr>
          <a:xfrm>
            <a:off x="462167" y="3933998"/>
            <a:ext cx="7406640" cy="1371600"/>
          </a:xfrm>
          <a:prstGeom prst="rect">
            <a:avLst/>
          </a:prstGeom>
          <a:solidFill>
            <a:schemeClr val="bg1"/>
          </a:solidFill>
        </p:spPr>
        <p:txBody>
          <a:bodyPr wrap="square" rtlCol="0">
            <a:spAutoFit/>
          </a:bodyPr>
          <a:lstStyle/>
          <a:p>
            <a:r>
              <a:rPr lang="pt" sz="1000" dirty="0">
                <a:latin typeface="Century Gothic" panose="020B0502020202020204" pitchFamily="34" charset="0"/>
              </a:rPr>
              <a:t>Inserir texto</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CRONOGRAMA DO ROTEIRO DO PROJETO</a:t>
            </a:r>
            <a:endParaRPr lang="en-US" dirty="0">
              <a:solidFill>
                <a:schemeClr val="bg1"/>
              </a:solidFill>
              <a:latin typeface="Century Gothic" panose="020B0502020202020204" pitchFamily="34" charset="0"/>
              <a:ea typeface="Arial" charset="0"/>
              <a:cs typeface="Arial" charset="0"/>
            </a:endParaRPr>
          </a:p>
        </p:txBody>
      </p:sp>
      <p:sp>
        <p:nvSpPr>
          <p:cNvPr id="7" name="TextBox 6">
            <a:extLst>
              <a:ext uri="{FF2B5EF4-FFF2-40B4-BE49-F238E27FC236}">
                <a16:creationId xmlns:a16="http://schemas.microsoft.com/office/drawing/2014/main" id="{53225E24-BA28-A74B-BB19-E5F25E676BB4}"/>
              </a:ext>
            </a:extLst>
          </p:cNvPr>
          <p:cNvSpPr txBox="1"/>
          <p:nvPr/>
        </p:nvSpPr>
        <p:spPr>
          <a:xfrm>
            <a:off x="9412970" y="2572386"/>
            <a:ext cx="184731" cy="369332"/>
          </a:xfrm>
          <a:prstGeom prst="rect">
            <a:avLst/>
          </a:prstGeom>
          <a:noFill/>
        </p:spPr>
        <p:txBody>
          <a:bodyPr wrap="none" rtlCol="0">
            <a:spAutoFit/>
          </a:bodyPr>
          <a:lstStyle/>
          <a:p>
            <a:endParaRPr lang="en-US" dirty="0">
              <a:latin typeface="Century Gothic" charset="0"/>
              <a:ea typeface="Century Gothic" charset="0"/>
              <a:cs typeface="Century Gothic" charset="0"/>
            </a:endParaRPr>
          </a:p>
        </p:txBody>
      </p:sp>
      <p:graphicFrame>
        <p:nvGraphicFramePr>
          <p:cNvPr id="8" name="Table 7">
            <a:extLst>
              <a:ext uri="{FF2B5EF4-FFF2-40B4-BE49-F238E27FC236}">
                <a16:creationId xmlns:a16="http://schemas.microsoft.com/office/drawing/2014/main" id="{B4BC8969-FC36-3C45-9DF4-31954D93622E}"/>
              </a:ext>
            </a:extLst>
          </p:cNvPr>
          <p:cNvGraphicFramePr>
            <a:graphicFrameLocks noGrp="1"/>
          </p:cNvGraphicFramePr>
          <p:nvPr>
            <p:extLst>
              <p:ext uri="{D42A27DB-BD31-4B8C-83A1-F6EECF244321}">
                <p14:modId xmlns:p14="http://schemas.microsoft.com/office/powerpoint/2010/main" val="3364930315"/>
              </p:ext>
            </p:extLst>
          </p:nvPr>
        </p:nvGraphicFramePr>
        <p:xfrm>
          <a:off x="221178" y="391626"/>
          <a:ext cx="11749644" cy="5780887"/>
        </p:xfrm>
        <a:graphic>
          <a:graphicData uri="http://schemas.openxmlformats.org/drawingml/2006/table">
            <a:tbl>
              <a:tblPr firstRow="1" bandRow="1">
                <a:effectLst>
                  <a:outerShdw blurRad="50800" dist="38100" dir="5400000" algn="t" rotWithShape="0">
                    <a:prstClr val="black">
                      <a:alpha val="40000"/>
                    </a:prstClr>
                  </a:outerShdw>
                </a:effectLst>
                <a:tableStyleId>{073A0DAA-6AF3-43AB-8588-CEC1D06C72B9}</a:tableStyleId>
              </a:tblPr>
              <a:tblGrid>
                <a:gridCol w="979137">
                  <a:extLst>
                    <a:ext uri="{9D8B030D-6E8A-4147-A177-3AD203B41FA5}">
                      <a16:colId xmlns:a16="http://schemas.microsoft.com/office/drawing/2014/main" val="20000"/>
                    </a:ext>
                  </a:extLst>
                </a:gridCol>
                <a:gridCol w="979137">
                  <a:extLst>
                    <a:ext uri="{9D8B030D-6E8A-4147-A177-3AD203B41FA5}">
                      <a16:colId xmlns:a16="http://schemas.microsoft.com/office/drawing/2014/main" val="20001"/>
                    </a:ext>
                  </a:extLst>
                </a:gridCol>
                <a:gridCol w="979137">
                  <a:extLst>
                    <a:ext uri="{9D8B030D-6E8A-4147-A177-3AD203B41FA5}">
                      <a16:colId xmlns:a16="http://schemas.microsoft.com/office/drawing/2014/main" val="20002"/>
                    </a:ext>
                  </a:extLst>
                </a:gridCol>
                <a:gridCol w="979137">
                  <a:extLst>
                    <a:ext uri="{9D8B030D-6E8A-4147-A177-3AD203B41FA5}">
                      <a16:colId xmlns:a16="http://schemas.microsoft.com/office/drawing/2014/main" val="20003"/>
                    </a:ext>
                  </a:extLst>
                </a:gridCol>
                <a:gridCol w="979137">
                  <a:extLst>
                    <a:ext uri="{9D8B030D-6E8A-4147-A177-3AD203B41FA5}">
                      <a16:colId xmlns:a16="http://schemas.microsoft.com/office/drawing/2014/main" val="20004"/>
                    </a:ext>
                  </a:extLst>
                </a:gridCol>
                <a:gridCol w="979137">
                  <a:extLst>
                    <a:ext uri="{9D8B030D-6E8A-4147-A177-3AD203B41FA5}">
                      <a16:colId xmlns:a16="http://schemas.microsoft.com/office/drawing/2014/main" val="20005"/>
                    </a:ext>
                  </a:extLst>
                </a:gridCol>
                <a:gridCol w="979137">
                  <a:extLst>
                    <a:ext uri="{9D8B030D-6E8A-4147-A177-3AD203B41FA5}">
                      <a16:colId xmlns:a16="http://schemas.microsoft.com/office/drawing/2014/main" val="20006"/>
                    </a:ext>
                  </a:extLst>
                </a:gridCol>
                <a:gridCol w="979137">
                  <a:extLst>
                    <a:ext uri="{9D8B030D-6E8A-4147-A177-3AD203B41FA5}">
                      <a16:colId xmlns:a16="http://schemas.microsoft.com/office/drawing/2014/main" val="20007"/>
                    </a:ext>
                  </a:extLst>
                </a:gridCol>
                <a:gridCol w="979137">
                  <a:extLst>
                    <a:ext uri="{9D8B030D-6E8A-4147-A177-3AD203B41FA5}">
                      <a16:colId xmlns:a16="http://schemas.microsoft.com/office/drawing/2014/main" val="20008"/>
                    </a:ext>
                  </a:extLst>
                </a:gridCol>
                <a:gridCol w="979137">
                  <a:extLst>
                    <a:ext uri="{9D8B030D-6E8A-4147-A177-3AD203B41FA5}">
                      <a16:colId xmlns:a16="http://schemas.microsoft.com/office/drawing/2014/main" val="20009"/>
                    </a:ext>
                  </a:extLst>
                </a:gridCol>
                <a:gridCol w="979137">
                  <a:extLst>
                    <a:ext uri="{9D8B030D-6E8A-4147-A177-3AD203B41FA5}">
                      <a16:colId xmlns:a16="http://schemas.microsoft.com/office/drawing/2014/main" val="20010"/>
                    </a:ext>
                  </a:extLst>
                </a:gridCol>
                <a:gridCol w="979137">
                  <a:extLst>
                    <a:ext uri="{9D8B030D-6E8A-4147-A177-3AD203B41FA5}">
                      <a16:colId xmlns:a16="http://schemas.microsoft.com/office/drawing/2014/main" val="20011"/>
                    </a:ext>
                  </a:extLst>
                </a:gridCol>
              </a:tblGrid>
              <a:tr h="265741">
                <a:tc>
                  <a:txBody>
                    <a:bodyPr/>
                    <a:lstStyle/>
                    <a:p>
                      <a:pPr algn="ctr"/>
                      <a:r>
                        <a:rPr lang="pt" sz="1000" dirty="0">
                          <a:latin typeface="Century Gothic" charset="0"/>
                          <a:ea typeface="Century Gothic" charset="0"/>
                          <a:cs typeface="Century Gothic" charset="0"/>
                        </a:rPr>
                        <a:t>JANEIRO</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 sz="1000" dirty="0">
                          <a:latin typeface="Century Gothic" charset="0"/>
                          <a:ea typeface="Century Gothic" charset="0"/>
                          <a:cs typeface="Century Gothic" charset="0"/>
                        </a:rPr>
                        <a:t>FEVEREIRO</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pt" sz="1000" dirty="0">
                          <a:latin typeface="Century Gothic" charset="0"/>
                          <a:ea typeface="Century Gothic" charset="0"/>
                          <a:cs typeface="Century Gothic" charset="0"/>
                        </a:rPr>
                        <a:t>MARÇO</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pt" sz="1000" dirty="0">
                          <a:latin typeface="Century Gothic" charset="0"/>
                          <a:ea typeface="Century Gothic" charset="0"/>
                          <a:cs typeface="Century Gothic" charset="0"/>
                        </a:rPr>
                        <a:t>ABRIL</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 sz="1000" dirty="0">
                          <a:latin typeface="Century Gothic" charset="0"/>
                          <a:ea typeface="Century Gothic" charset="0"/>
                          <a:cs typeface="Century Gothic" charset="0"/>
                        </a:rPr>
                        <a:t>PODE</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pt" sz="1000" dirty="0">
                          <a:latin typeface="Century Gothic" charset="0"/>
                          <a:ea typeface="Century Gothic" charset="0"/>
                          <a:cs typeface="Century Gothic" charset="0"/>
                        </a:rPr>
                        <a:t>JUN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pt" sz="1000" dirty="0">
                          <a:latin typeface="Century Gothic" charset="0"/>
                          <a:ea typeface="Century Gothic" charset="0"/>
                          <a:cs typeface="Century Gothic" charset="0"/>
                        </a:rPr>
                        <a:t>JUL</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 sz="1000" dirty="0">
                          <a:latin typeface="Century Gothic" charset="0"/>
                          <a:ea typeface="Century Gothic" charset="0"/>
                          <a:cs typeface="Century Gothic" charset="0"/>
                        </a:rPr>
                        <a:t>AGOSTO</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pt" sz="1000" dirty="0">
                          <a:latin typeface="Century Gothic" charset="0"/>
                          <a:ea typeface="Century Gothic" charset="0"/>
                          <a:cs typeface="Century Gothic" charset="0"/>
                        </a:rPr>
                        <a:t>SETEMBRO</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pt" sz="1000" dirty="0">
                          <a:latin typeface="Century Gothic" charset="0"/>
                          <a:ea typeface="Century Gothic" charset="0"/>
                          <a:cs typeface="Century Gothic" charset="0"/>
                        </a:rPr>
                        <a:t>OUTUBRO</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 sz="1000" dirty="0">
                          <a:latin typeface="Century Gothic" charset="0"/>
                          <a:ea typeface="Century Gothic" charset="0"/>
                          <a:cs typeface="Century Gothic" charset="0"/>
                        </a:rPr>
                        <a:t>NOVEMBRO</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pt" sz="1000" dirty="0">
                          <a:latin typeface="Century Gothic" charset="0"/>
                          <a:ea typeface="Century Gothic" charset="0"/>
                          <a:cs typeface="Century Gothic" charset="0"/>
                        </a:rPr>
                        <a:t>DEZEMBRO</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10000"/>
                  </a:ext>
                </a:extLst>
              </a:tr>
              <a:tr h="1017574">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4497572">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bl>
          </a:graphicData>
        </a:graphic>
      </p:graphicFrame>
      <p:grpSp>
        <p:nvGrpSpPr>
          <p:cNvPr id="10" name="Group 9">
            <a:extLst>
              <a:ext uri="{FF2B5EF4-FFF2-40B4-BE49-F238E27FC236}">
                <a16:creationId xmlns:a16="http://schemas.microsoft.com/office/drawing/2014/main" id="{89699E8C-EB9E-C74F-9DDE-E27B07F704F6}"/>
              </a:ext>
            </a:extLst>
          </p:cNvPr>
          <p:cNvGrpSpPr/>
          <p:nvPr/>
        </p:nvGrpSpPr>
        <p:grpSpPr>
          <a:xfrm>
            <a:off x="7833980" y="99427"/>
            <a:ext cx="621733" cy="6232574"/>
            <a:chOff x="963827" y="529733"/>
            <a:chExt cx="621733" cy="6179986"/>
          </a:xfrm>
        </p:grpSpPr>
        <p:sp>
          <p:nvSpPr>
            <p:cNvPr id="11" name="Snip Single Corner Rectangle 10">
              <a:extLst>
                <a:ext uri="{FF2B5EF4-FFF2-40B4-BE49-F238E27FC236}">
                  <a16:creationId xmlns:a16="http://schemas.microsoft.com/office/drawing/2014/main" id="{99B63934-0BFB-E249-A4CA-72A243AE1C7C}"/>
                </a:ext>
              </a:extLst>
            </p:cNvPr>
            <p:cNvSpPr/>
            <p:nvPr/>
          </p:nvSpPr>
          <p:spPr>
            <a:xfrm>
              <a:off x="965200" y="529733"/>
              <a:ext cx="620360" cy="173013"/>
            </a:xfrm>
            <a:prstGeom prst="snip1Rect">
              <a:avLst>
                <a:gd name="adj" fmla="val 0"/>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900" b="1" dirty="0">
                  <a:latin typeface="Century Gothic" panose="020B0502020202020204" pitchFamily="34" charset="0"/>
                  <a:ea typeface="Arial" charset="0"/>
                  <a:cs typeface="Arial" charset="0"/>
                </a:rPr>
                <a:t>TODAY</a:t>
              </a:r>
            </a:p>
          </p:txBody>
        </p:sp>
        <p:cxnSp>
          <p:nvCxnSpPr>
            <p:cNvPr id="12" name="Straight Connector 11">
              <a:extLst>
                <a:ext uri="{FF2B5EF4-FFF2-40B4-BE49-F238E27FC236}">
                  <a16:creationId xmlns:a16="http://schemas.microsoft.com/office/drawing/2014/main" id="{75C0C6A3-B683-0E47-B164-380C3CF96033}"/>
                </a:ext>
              </a:extLst>
            </p:cNvPr>
            <p:cNvCxnSpPr/>
            <p:nvPr/>
          </p:nvCxnSpPr>
          <p:spPr>
            <a:xfrm>
              <a:off x="963827" y="529733"/>
              <a:ext cx="12426" cy="6179986"/>
            </a:xfrm>
            <a:prstGeom prst="line">
              <a:avLst/>
            </a:prstGeom>
            <a:ln w="25400">
              <a:solidFill>
                <a:srgbClr val="00B0F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13" name="Rounded Rectangle 12">
            <a:extLst>
              <a:ext uri="{FF2B5EF4-FFF2-40B4-BE49-F238E27FC236}">
                <a16:creationId xmlns:a16="http://schemas.microsoft.com/office/drawing/2014/main" id="{74F8CF60-BFBE-314D-94C5-79110B59C65A}"/>
              </a:ext>
            </a:extLst>
          </p:cNvPr>
          <p:cNvSpPr/>
          <p:nvPr/>
        </p:nvSpPr>
        <p:spPr>
          <a:xfrm>
            <a:off x="729044" y="2000450"/>
            <a:ext cx="3755803" cy="334091"/>
          </a:xfrm>
          <a:prstGeom prst="roundRect">
            <a:avLst/>
          </a:prstGeom>
          <a:solidFill>
            <a:srgbClr val="00BD32"/>
          </a:solidFill>
          <a:ln w="28575">
            <a:solidFill>
              <a:srgbClr val="00BD3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1000" b="1" dirty="0">
                <a:solidFill>
                  <a:schemeClr val="bg1"/>
                </a:solidFill>
                <a:latin typeface="Century Gothic" charset="0"/>
                <a:ea typeface="Century Gothic" charset="0"/>
                <a:cs typeface="Century Gothic" charset="0"/>
              </a:rPr>
              <a:t>FASE 1:  </a:t>
            </a:r>
            <a:r>
              <a:rPr lang="pt" sz="1000" dirty="0">
                <a:solidFill>
                  <a:schemeClr val="bg1"/>
                </a:solidFill>
                <a:latin typeface="Century Gothic" charset="0"/>
                <a:ea typeface="Century Gothic" charset="0"/>
                <a:cs typeface="Century Gothic" charset="0"/>
              </a:rPr>
              <a:t>Design / Plano</a:t>
            </a:r>
          </a:p>
        </p:txBody>
      </p:sp>
      <p:sp>
        <p:nvSpPr>
          <p:cNvPr id="14" name="Rounded Rectangle 13">
            <a:extLst>
              <a:ext uri="{FF2B5EF4-FFF2-40B4-BE49-F238E27FC236}">
                <a16:creationId xmlns:a16="http://schemas.microsoft.com/office/drawing/2014/main" id="{86A8A6AF-CD20-1B4D-A268-1477E61DF8A7}"/>
              </a:ext>
            </a:extLst>
          </p:cNvPr>
          <p:cNvSpPr/>
          <p:nvPr/>
        </p:nvSpPr>
        <p:spPr>
          <a:xfrm>
            <a:off x="4565327" y="2000450"/>
            <a:ext cx="1984625" cy="334091"/>
          </a:xfrm>
          <a:prstGeom prst="roundRect">
            <a:avLst/>
          </a:prstGeom>
          <a:solidFill>
            <a:schemeClr val="tx2">
              <a:lumMod val="60000"/>
              <a:lumOff val="40000"/>
            </a:schemeClr>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1000" b="1" dirty="0">
                <a:solidFill>
                  <a:schemeClr val="bg1"/>
                </a:solidFill>
                <a:latin typeface="Century Gothic" charset="0"/>
                <a:ea typeface="Century Gothic" charset="0"/>
                <a:cs typeface="Century Gothic" charset="0"/>
              </a:rPr>
              <a:t>FASE 2:  </a:t>
            </a:r>
            <a:r>
              <a:rPr lang="pt" sz="1000" dirty="0">
                <a:solidFill>
                  <a:schemeClr val="bg1"/>
                </a:solidFill>
                <a:latin typeface="Century Gothic" charset="0"/>
                <a:ea typeface="Century Gothic" charset="0"/>
                <a:cs typeface="Century Gothic" charset="0"/>
              </a:rPr>
              <a:t>Análise / design</a:t>
            </a:r>
          </a:p>
        </p:txBody>
      </p:sp>
      <p:sp>
        <p:nvSpPr>
          <p:cNvPr id="15" name="Rounded Rectangle 14">
            <a:extLst>
              <a:ext uri="{FF2B5EF4-FFF2-40B4-BE49-F238E27FC236}">
                <a16:creationId xmlns:a16="http://schemas.microsoft.com/office/drawing/2014/main" id="{B1B056DD-3B4D-8841-B9C2-E8B6F7A2EF3A}"/>
              </a:ext>
            </a:extLst>
          </p:cNvPr>
          <p:cNvSpPr/>
          <p:nvPr/>
        </p:nvSpPr>
        <p:spPr>
          <a:xfrm>
            <a:off x="6630433" y="2000450"/>
            <a:ext cx="2967268" cy="334091"/>
          </a:xfrm>
          <a:prstGeom prst="roundRect">
            <a:avLst/>
          </a:prstGeom>
          <a:solidFill>
            <a:schemeClr val="accent4">
              <a:lumMod val="75000"/>
            </a:schemeClr>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1000" b="1" dirty="0">
                <a:solidFill>
                  <a:schemeClr val="bg1"/>
                </a:solidFill>
                <a:latin typeface="Century Gothic" charset="0"/>
                <a:ea typeface="Century Gothic" charset="0"/>
                <a:cs typeface="Century Gothic" charset="0"/>
              </a:rPr>
              <a:t>FASE 3:  </a:t>
            </a:r>
            <a:r>
              <a:rPr lang="pt" sz="1000" dirty="0">
                <a:solidFill>
                  <a:schemeClr val="bg1"/>
                </a:solidFill>
                <a:latin typeface="Century Gothic" charset="0"/>
                <a:ea typeface="Century Gothic" charset="0"/>
                <a:cs typeface="Century Gothic" charset="0"/>
              </a:rPr>
              <a:t>Desenvolvimento / teste / treinamento</a:t>
            </a:r>
          </a:p>
        </p:txBody>
      </p:sp>
      <p:sp>
        <p:nvSpPr>
          <p:cNvPr id="16" name="Rounded Rectangle 15">
            <a:extLst>
              <a:ext uri="{FF2B5EF4-FFF2-40B4-BE49-F238E27FC236}">
                <a16:creationId xmlns:a16="http://schemas.microsoft.com/office/drawing/2014/main" id="{2F62B472-4BEA-8243-AF20-8B4DFD1024DC}"/>
              </a:ext>
            </a:extLst>
          </p:cNvPr>
          <p:cNvSpPr/>
          <p:nvPr/>
        </p:nvSpPr>
        <p:spPr>
          <a:xfrm>
            <a:off x="9678182" y="2000450"/>
            <a:ext cx="1885558" cy="334091"/>
          </a:xfrm>
          <a:prstGeom prst="roundRect">
            <a:avLst/>
          </a:prstGeom>
          <a:solidFill>
            <a:schemeClr val="accent3">
              <a:lumMod val="75000"/>
            </a:schemeClr>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1000" b="1" dirty="0">
                <a:solidFill>
                  <a:schemeClr val="bg1"/>
                </a:solidFill>
                <a:latin typeface="Century Gothic" charset="0"/>
                <a:ea typeface="Century Gothic" charset="0"/>
                <a:cs typeface="Century Gothic" charset="0"/>
              </a:rPr>
              <a:t>FASE 4:  </a:t>
            </a:r>
            <a:r>
              <a:rPr lang="pt" sz="1000" dirty="0">
                <a:solidFill>
                  <a:schemeClr val="bg1"/>
                </a:solidFill>
                <a:latin typeface="Century Gothic" charset="0"/>
                <a:ea typeface="Century Gothic" charset="0"/>
                <a:cs typeface="Century Gothic" charset="0"/>
              </a:rPr>
              <a:t>Lançamento/ monitoramento/ revisão</a:t>
            </a:r>
          </a:p>
        </p:txBody>
      </p:sp>
      <p:sp>
        <p:nvSpPr>
          <p:cNvPr id="17" name="Rectangle 16">
            <a:extLst>
              <a:ext uri="{FF2B5EF4-FFF2-40B4-BE49-F238E27FC236}">
                <a16:creationId xmlns:a16="http://schemas.microsoft.com/office/drawing/2014/main" id="{AF79D965-D371-B44E-A103-24FCAD11C696}"/>
              </a:ext>
            </a:extLst>
          </p:cNvPr>
          <p:cNvSpPr/>
          <p:nvPr/>
        </p:nvSpPr>
        <p:spPr>
          <a:xfrm>
            <a:off x="242442" y="681752"/>
            <a:ext cx="1215523" cy="261610"/>
          </a:xfrm>
          <a:prstGeom prst="rect">
            <a:avLst/>
          </a:prstGeom>
        </p:spPr>
        <p:txBody>
          <a:bodyPr wrap="square">
            <a:spAutoFit/>
          </a:bodyPr>
          <a:lstStyle/>
          <a:p>
            <a:r>
              <a:rPr lang="pt" sz="1100" b="1" dirty="0">
                <a:effectLst>
                  <a:glow rad="63500">
                    <a:schemeClr val="bg1">
                      <a:alpha val="40000"/>
                    </a:schemeClr>
                  </a:glow>
                </a:effectLst>
                <a:latin typeface="Century Gothic" charset="0"/>
                <a:ea typeface="Century Gothic" charset="0"/>
                <a:cs typeface="Century Gothic" charset="0"/>
              </a:rPr>
              <a:t>MARCOS</a:t>
            </a:r>
            <a:endParaRPr lang="en-US" sz="1100" b="1" dirty="0">
              <a:effectLst>
                <a:glow rad="63500">
                  <a:schemeClr val="bg1">
                    <a:alpha val="40000"/>
                  </a:schemeClr>
                </a:glow>
              </a:effectLst>
            </a:endParaRPr>
          </a:p>
        </p:txBody>
      </p:sp>
      <p:sp>
        <p:nvSpPr>
          <p:cNvPr id="18" name="Rectangle 17">
            <a:extLst>
              <a:ext uri="{FF2B5EF4-FFF2-40B4-BE49-F238E27FC236}">
                <a16:creationId xmlns:a16="http://schemas.microsoft.com/office/drawing/2014/main" id="{E2950428-9FBF-8040-A166-8D91EAEF6938}"/>
              </a:ext>
            </a:extLst>
          </p:cNvPr>
          <p:cNvSpPr/>
          <p:nvPr/>
        </p:nvSpPr>
        <p:spPr>
          <a:xfrm>
            <a:off x="242442" y="1711056"/>
            <a:ext cx="1215523" cy="261610"/>
          </a:xfrm>
          <a:prstGeom prst="rect">
            <a:avLst/>
          </a:prstGeom>
        </p:spPr>
        <p:txBody>
          <a:bodyPr wrap="square">
            <a:spAutoFit/>
          </a:bodyPr>
          <a:lstStyle/>
          <a:p>
            <a:r>
              <a:rPr lang="pt" sz="1100" b="1" dirty="0">
                <a:effectLst>
                  <a:glow rad="63500">
                    <a:schemeClr val="bg1">
                      <a:alpha val="40000"/>
                    </a:schemeClr>
                  </a:glow>
                </a:effectLst>
                <a:latin typeface="Century Gothic" charset="0"/>
                <a:ea typeface="Century Gothic" charset="0"/>
                <a:cs typeface="Century Gothic" charset="0"/>
              </a:rPr>
              <a:t>TAREFAS</a:t>
            </a:r>
            <a:endParaRPr lang="en-US" sz="1100" b="1" dirty="0">
              <a:effectLst>
                <a:glow rad="63500">
                  <a:schemeClr val="bg1">
                    <a:alpha val="40000"/>
                  </a:schemeClr>
                </a:glow>
              </a:effectLst>
            </a:endParaRPr>
          </a:p>
        </p:txBody>
      </p:sp>
      <p:grpSp>
        <p:nvGrpSpPr>
          <p:cNvPr id="53" name="Group 52">
            <a:extLst>
              <a:ext uri="{FF2B5EF4-FFF2-40B4-BE49-F238E27FC236}">
                <a16:creationId xmlns:a16="http://schemas.microsoft.com/office/drawing/2014/main" id="{98282C72-FAAE-3446-88CA-3A885639CEE5}"/>
              </a:ext>
            </a:extLst>
          </p:cNvPr>
          <p:cNvGrpSpPr/>
          <p:nvPr/>
        </p:nvGrpSpPr>
        <p:grpSpPr>
          <a:xfrm>
            <a:off x="2979094" y="1163489"/>
            <a:ext cx="1390345" cy="346984"/>
            <a:chOff x="2979094" y="1163489"/>
            <a:chExt cx="1390345" cy="346984"/>
          </a:xfrm>
        </p:grpSpPr>
        <p:sp>
          <p:nvSpPr>
            <p:cNvPr id="24" name="Rectangular Callout 54">
              <a:extLst>
                <a:ext uri="{FF2B5EF4-FFF2-40B4-BE49-F238E27FC236}">
                  <a16:creationId xmlns:a16="http://schemas.microsoft.com/office/drawing/2014/main" id="{E0CA8AE9-7C12-8146-8A36-A83C00E2D2BB}"/>
                </a:ext>
              </a:extLst>
            </p:cNvPr>
            <p:cNvSpPr/>
            <p:nvPr/>
          </p:nvSpPr>
          <p:spPr>
            <a:xfrm>
              <a:off x="2979094" y="1264252"/>
              <a:ext cx="1390345" cy="246221"/>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pt" sz="1000" b="1" dirty="0">
                  <a:solidFill>
                    <a:schemeClr val="bg1"/>
                  </a:solidFill>
                  <a:latin typeface="Century Gothic" charset="0"/>
                  <a:ea typeface="Century Gothic" charset="0"/>
                  <a:cs typeface="Century Gothic" charset="0"/>
                </a:rPr>
                <a:t>05/05: </a:t>
              </a:r>
              <a:r>
                <a:rPr lang="pt" sz="1000" dirty="0">
                  <a:solidFill>
                    <a:schemeClr val="bg1"/>
                  </a:solidFill>
                  <a:latin typeface="Century Gothic" charset="0"/>
                  <a:ea typeface="Century Gothic" charset="0"/>
                  <a:cs typeface="Century Gothic" charset="0"/>
                </a:rPr>
                <a:t>Finalize planos</a:t>
              </a:r>
            </a:p>
          </p:txBody>
        </p:sp>
        <p:sp>
          <p:nvSpPr>
            <p:cNvPr id="25" name="Triangle 24">
              <a:extLst>
                <a:ext uri="{FF2B5EF4-FFF2-40B4-BE49-F238E27FC236}">
                  <a16:creationId xmlns:a16="http://schemas.microsoft.com/office/drawing/2014/main" id="{664308B3-03B2-D04B-9426-15762045785D}"/>
                </a:ext>
              </a:extLst>
            </p:cNvPr>
            <p:cNvSpPr>
              <a:spLocks noChangeAspect="1"/>
            </p:cNvSpPr>
            <p:nvPr/>
          </p:nvSpPr>
          <p:spPr>
            <a:xfrm>
              <a:off x="4127195" y="1163489"/>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CFF9CA7B-7BE6-1A41-A060-92C3F0A72260}"/>
              </a:ext>
            </a:extLst>
          </p:cNvPr>
          <p:cNvGrpSpPr/>
          <p:nvPr/>
        </p:nvGrpSpPr>
        <p:grpSpPr>
          <a:xfrm>
            <a:off x="595694" y="933083"/>
            <a:ext cx="944821" cy="513451"/>
            <a:chOff x="595694" y="933083"/>
            <a:chExt cx="944821" cy="513451"/>
          </a:xfrm>
        </p:grpSpPr>
        <p:sp>
          <p:nvSpPr>
            <p:cNvPr id="19" name="Rectangular Callout 54">
              <a:extLst>
                <a:ext uri="{FF2B5EF4-FFF2-40B4-BE49-F238E27FC236}">
                  <a16:creationId xmlns:a16="http://schemas.microsoft.com/office/drawing/2014/main" id="{0B252198-ACEA-1F42-AAA2-D6BBC64171BB}"/>
                </a:ext>
              </a:extLst>
            </p:cNvPr>
            <p:cNvSpPr/>
            <p:nvPr/>
          </p:nvSpPr>
          <p:spPr>
            <a:xfrm>
              <a:off x="595694" y="1046424"/>
              <a:ext cx="944821" cy="400110"/>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pt" sz="1000" b="1" dirty="0">
                  <a:solidFill>
                    <a:schemeClr val="bg1"/>
                  </a:solidFill>
                  <a:latin typeface="Century Gothic" charset="0"/>
                  <a:ea typeface="Century Gothic" charset="0"/>
                  <a:cs typeface="Century Gothic" charset="0"/>
                </a:rPr>
                <a:t>01/16:</a:t>
              </a:r>
            </a:p>
            <a:p>
              <a:pPr algn="ctr"/>
              <a:r>
                <a:rPr lang="pt" sz="1000" dirty="0">
                  <a:solidFill>
                    <a:schemeClr val="bg1"/>
                  </a:solidFill>
                  <a:latin typeface="Century Gothic" charset="0"/>
                  <a:ea typeface="Century Gothic" charset="0"/>
                  <a:cs typeface="Century Gothic" charset="0"/>
                </a:rPr>
                <a:t>Pontapé inicial</a:t>
              </a:r>
            </a:p>
          </p:txBody>
        </p:sp>
        <p:sp>
          <p:nvSpPr>
            <p:cNvPr id="26" name="Triangle 25">
              <a:extLst>
                <a:ext uri="{FF2B5EF4-FFF2-40B4-BE49-F238E27FC236}">
                  <a16:creationId xmlns:a16="http://schemas.microsoft.com/office/drawing/2014/main" id="{51378DDD-FBB9-FE46-B9BD-3050219BAF12}"/>
                </a:ext>
              </a:extLst>
            </p:cNvPr>
            <p:cNvSpPr>
              <a:spLocks noChangeAspect="1"/>
            </p:cNvSpPr>
            <p:nvPr/>
          </p:nvSpPr>
          <p:spPr>
            <a:xfrm>
              <a:off x="630797" y="933083"/>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4" name="Group 53">
            <a:extLst>
              <a:ext uri="{FF2B5EF4-FFF2-40B4-BE49-F238E27FC236}">
                <a16:creationId xmlns:a16="http://schemas.microsoft.com/office/drawing/2014/main" id="{2680AB64-D28E-3F4B-A0C3-CC4FF4516751}"/>
              </a:ext>
            </a:extLst>
          </p:cNvPr>
          <p:cNvGrpSpPr/>
          <p:nvPr/>
        </p:nvGrpSpPr>
        <p:grpSpPr>
          <a:xfrm>
            <a:off x="1662124" y="835321"/>
            <a:ext cx="1831016" cy="356446"/>
            <a:chOff x="1662124" y="835321"/>
            <a:chExt cx="1831016" cy="356446"/>
          </a:xfrm>
        </p:grpSpPr>
        <p:sp>
          <p:nvSpPr>
            <p:cNvPr id="23" name="Rectangular Callout 54">
              <a:extLst>
                <a:ext uri="{FF2B5EF4-FFF2-40B4-BE49-F238E27FC236}">
                  <a16:creationId xmlns:a16="http://schemas.microsoft.com/office/drawing/2014/main" id="{4DCB5669-F0F0-144D-AE89-3B892255E3C0}"/>
                </a:ext>
              </a:extLst>
            </p:cNvPr>
            <p:cNvSpPr/>
            <p:nvPr/>
          </p:nvSpPr>
          <p:spPr>
            <a:xfrm>
              <a:off x="1662124" y="835321"/>
              <a:ext cx="1831016" cy="246221"/>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pt" sz="1000" b="1" dirty="0">
                  <a:solidFill>
                    <a:schemeClr val="bg1"/>
                  </a:solidFill>
                  <a:latin typeface="Century Gothic" charset="0"/>
                  <a:ea typeface="Century Gothic" charset="0"/>
                  <a:cs typeface="Century Gothic" charset="0"/>
                </a:rPr>
                <a:t>20/02: </a:t>
              </a:r>
              <a:r>
                <a:rPr lang="pt" sz="1000" dirty="0">
                  <a:solidFill>
                    <a:schemeClr val="bg1"/>
                  </a:solidFill>
                  <a:latin typeface="Century Gothic" charset="0"/>
                  <a:ea typeface="Century Gothic" charset="0"/>
                  <a:cs typeface="Century Gothic" charset="0"/>
                </a:rPr>
                <a:t>Finalizar wireframes</a:t>
              </a:r>
            </a:p>
          </p:txBody>
        </p:sp>
        <p:sp>
          <p:nvSpPr>
            <p:cNvPr id="27" name="Triangle 26">
              <a:extLst>
                <a:ext uri="{FF2B5EF4-FFF2-40B4-BE49-F238E27FC236}">
                  <a16:creationId xmlns:a16="http://schemas.microsoft.com/office/drawing/2014/main" id="{D36FFB29-3075-AD44-A36F-7E27ACF5DDC7}"/>
                </a:ext>
              </a:extLst>
            </p:cNvPr>
            <p:cNvSpPr>
              <a:spLocks noChangeAspect="1"/>
            </p:cNvSpPr>
            <p:nvPr/>
          </p:nvSpPr>
          <p:spPr>
            <a:xfrm rot="10800000">
              <a:off x="1745947" y="1054607"/>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6" name="Group 55">
            <a:extLst>
              <a:ext uri="{FF2B5EF4-FFF2-40B4-BE49-F238E27FC236}">
                <a16:creationId xmlns:a16="http://schemas.microsoft.com/office/drawing/2014/main" id="{D353E346-214A-9741-AED9-A14511E050E7}"/>
              </a:ext>
            </a:extLst>
          </p:cNvPr>
          <p:cNvGrpSpPr/>
          <p:nvPr/>
        </p:nvGrpSpPr>
        <p:grpSpPr>
          <a:xfrm>
            <a:off x="4282792" y="750454"/>
            <a:ext cx="1516014" cy="354582"/>
            <a:chOff x="4282792" y="750454"/>
            <a:chExt cx="1516014" cy="354582"/>
          </a:xfrm>
          <a:solidFill>
            <a:schemeClr val="tx2">
              <a:lumMod val="60000"/>
              <a:lumOff val="40000"/>
            </a:schemeClr>
          </a:solidFill>
        </p:grpSpPr>
        <p:sp>
          <p:nvSpPr>
            <p:cNvPr id="20" name="Rounded Rectangle 19">
              <a:extLst>
                <a:ext uri="{FF2B5EF4-FFF2-40B4-BE49-F238E27FC236}">
                  <a16:creationId xmlns:a16="http://schemas.microsoft.com/office/drawing/2014/main" id="{83C2E8B8-447E-6C4D-9C5C-A90C88970EBF}"/>
                </a:ext>
              </a:extLst>
            </p:cNvPr>
            <p:cNvSpPr/>
            <p:nvPr/>
          </p:nvSpPr>
          <p:spPr>
            <a:xfrm>
              <a:off x="4282792" y="750454"/>
              <a:ext cx="1516014" cy="246221"/>
            </a:xfrm>
            <a:prstGeom prst="roundRect">
              <a:avLst>
                <a:gd name="adj" fmla="val 0"/>
              </a:avLst>
            </a:prstGeom>
            <a:grp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pt" sz="1000" b="1" dirty="0">
                  <a:solidFill>
                    <a:schemeClr val="bg1"/>
                  </a:solidFill>
                  <a:latin typeface="Century Gothic" charset="0"/>
                  <a:ea typeface="Century Gothic" charset="0"/>
                  <a:cs typeface="Century Gothic" charset="0"/>
                </a:rPr>
                <a:t>05/08:  </a:t>
              </a:r>
              <a:r>
                <a:rPr lang="pt" sz="1000" dirty="0">
                  <a:solidFill>
                    <a:schemeClr val="bg1"/>
                  </a:solidFill>
                  <a:latin typeface="Century Gothic" charset="0"/>
                  <a:ea typeface="Century Gothic" charset="0"/>
                  <a:cs typeface="Century Gothic" charset="0"/>
                </a:rPr>
                <a:t>Design Kickoff</a:t>
              </a:r>
            </a:p>
          </p:txBody>
        </p:sp>
        <p:sp>
          <p:nvSpPr>
            <p:cNvPr id="28" name="Triangle 27">
              <a:extLst>
                <a:ext uri="{FF2B5EF4-FFF2-40B4-BE49-F238E27FC236}">
                  <a16:creationId xmlns:a16="http://schemas.microsoft.com/office/drawing/2014/main" id="{93A066D6-DCB6-DE41-AF51-93178E5BA0E3}"/>
                </a:ext>
              </a:extLst>
            </p:cNvPr>
            <p:cNvSpPr>
              <a:spLocks noChangeAspect="1"/>
            </p:cNvSpPr>
            <p:nvPr/>
          </p:nvSpPr>
          <p:spPr>
            <a:xfrm rot="10800000">
              <a:off x="4333679" y="967876"/>
              <a:ext cx="209838" cy="13716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50094064-E0E1-174E-A302-92DB21C3E06D}"/>
              </a:ext>
            </a:extLst>
          </p:cNvPr>
          <p:cNvGrpSpPr/>
          <p:nvPr/>
        </p:nvGrpSpPr>
        <p:grpSpPr>
          <a:xfrm>
            <a:off x="5099903" y="1210817"/>
            <a:ext cx="1521969" cy="354444"/>
            <a:chOff x="5099903" y="1210817"/>
            <a:chExt cx="1521969" cy="354444"/>
          </a:xfrm>
          <a:solidFill>
            <a:schemeClr val="tx2">
              <a:lumMod val="60000"/>
              <a:lumOff val="40000"/>
            </a:schemeClr>
          </a:solidFill>
        </p:grpSpPr>
        <p:sp>
          <p:nvSpPr>
            <p:cNvPr id="29" name="Rounded Rectangle 28">
              <a:extLst>
                <a:ext uri="{FF2B5EF4-FFF2-40B4-BE49-F238E27FC236}">
                  <a16:creationId xmlns:a16="http://schemas.microsoft.com/office/drawing/2014/main" id="{C4590F6C-289D-704D-AEE9-936450EEEF60}"/>
                </a:ext>
              </a:extLst>
            </p:cNvPr>
            <p:cNvSpPr/>
            <p:nvPr/>
          </p:nvSpPr>
          <p:spPr>
            <a:xfrm>
              <a:off x="5099903" y="1319040"/>
              <a:ext cx="1521969" cy="246221"/>
            </a:xfrm>
            <a:prstGeom prst="roundRect">
              <a:avLst>
                <a:gd name="adj" fmla="val 0"/>
              </a:avLst>
            </a:prstGeom>
            <a:grp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pt" sz="1000" b="1" dirty="0">
                  <a:solidFill>
                    <a:schemeClr val="bg1"/>
                  </a:solidFill>
                  <a:latin typeface="Century Gothic" charset="0"/>
                  <a:ea typeface="Century Gothic" charset="0"/>
                  <a:cs typeface="Century Gothic" charset="0"/>
                </a:rPr>
                <a:t>11/07:  </a:t>
              </a:r>
              <a:r>
                <a:rPr lang="pt" sz="1000" dirty="0">
                  <a:solidFill>
                    <a:schemeClr val="bg1"/>
                  </a:solidFill>
                  <a:latin typeface="Century Gothic" charset="0"/>
                  <a:ea typeface="Century Gothic" charset="0"/>
                  <a:cs typeface="Century Gothic" charset="0"/>
                </a:rPr>
                <a:t>Finalize o design</a:t>
              </a:r>
            </a:p>
          </p:txBody>
        </p:sp>
        <p:sp>
          <p:nvSpPr>
            <p:cNvPr id="30" name="Triangle 29">
              <a:extLst>
                <a:ext uri="{FF2B5EF4-FFF2-40B4-BE49-F238E27FC236}">
                  <a16:creationId xmlns:a16="http://schemas.microsoft.com/office/drawing/2014/main" id="{4171A3DF-78CE-1742-92E3-5439813B8B80}"/>
                </a:ext>
              </a:extLst>
            </p:cNvPr>
            <p:cNvSpPr>
              <a:spLocks noChangeAspect="1"/>
            </p:cNvSpPr>
            <p:nvPr/>
          </p:nvSpPr>
          <p:spPr>
            <a:xfrm>
              <a:off x="6380355" y="1210817"/>
              <a:ext cx="209838" cy="13716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AE3C7ECB-B370-F147-B890-487205BE625B}"/>
              </a:ext>
            </a:extLst>
          </p:cNvPr>
          <p:cNvGrpSpPr/>
          <p:nvPr/>
        </p:nvGrpSpPr>
        <p:grpSpPr>
          <a:xfrm>
            <a:off x="8218715" y="681216"/>
            <a:ext cx="678275" cy="666375"/>
            <a:chOff x="8218715" y="681216"/>
            <a:chExt cx="678275" cy="666375"/>
          </a:xfrm>
        </p:grpSpPr>
        <p:sp>
          <p:nvSpPr>
            <p:cNvPr id="21" name="Rounded Rectangle 20">
              <a:extLst>
                <a:ext uri="{FF2B5EF4-FFF2-40B4-BE49-F238E27FC236}">
                  <a16:creationId xmlns:a16="http://schemas.microsoft.com/office/drawing/2014/main" id="{AC2741EA-C868-3240-B9C6-F670E080EF32}"/>
                </a:ext>
              </a:extLst>
            </p:cNvPr>
            <p:cNvSpPr/>
            <p:nvPr/>
          </p:nvSpPr>
          <p:spPr>
            <a:xfrm>
              <a:off x="8218715" y="681216"/>
              <a:ext cx="678275" cy="553998"/>
            </a:xfrm>
            <a:prstGeom prst="roundRect">
              <a:avLst>
                <a:gd name="adj" fmla="val 0"/>
              </a:avLst>
            </a:prstGeom>
            <a:solidFill>
              <a:schemeClr val="accent4">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pt" sz="1000" b="1" dirty="0">
                  <a:solidFill>
                    <a:schemeClr val="bg1"/>
                  </a:solidFill>
                  <a:latin typeface="Century Gothic" charset="0"/>
                  <a:ea typeface="Century Gothic" charset="0"/>
                  <a:cs typeface="Century Gothic" charset="0"/>
                </a:rPr>
                <a:t>19/09:  </a:t>
              </a:r>
              <a:r>
                <a:rPr lang="pt" sz="1000" dirty="0">
                  <a:solidFill>
                    <a:schemeClr val="bg1"/>
                  </a:solidFill>
                  <a:latin typeface="Century Gothic" charset="0"/>
                  <a:ea typeface="Century Gothic" charset="0"/>
                  <a:cs typeface="Century Gothic" charset="0"/>
                </a:rPr>
                <a:t>Começa o treinamento</a:t>
              </a:r>
            </a:p>
          </p:txBody>
        </p:sp>
        <p:sp>
          <p:nvSpPr>
            <p:cNvPr id="31" name="Triangle 30">
              <a:extLst>
                <a:ext uri="{FF2B5EF4-FFF2-40B4-BE49-F238E27FC236}">
                  <a16:creationId xmlns:a16="http://schemas.microsoft.com/office/drawing/2014/main" id="{D1E8E7DB-DAC6-F945-B531-549C1E85D2EB}"/>
                </a:ext>
              </a:extLst>
            </p:cNvPr>
            <p:cNvSpPr>
              <a:spLocks noChangeAspect="1"/>
            </p:cNvSpPr>
            <p:nvPr/>
          </p:nvSpPr>
          <p:spPr>
            <a:xfrm rot="10800000">
              <a:off x="8579161" y="1210431"/>
              <a:ext cx="209838" cy="13716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435768F3-BD91-0847-B231-43C0EC1AA661}"/>
              </a:ext>
            </a:extLst>
          </p:cNvPr>
          <p:cNvGrpSpPr/>
          <p:nvPr/>
        </p:nvGrpSpPr>
        <p:grpSpPr>
          <a:xfrm>
            <a:off x="7512690" y="1271633"/>
            <a:ext cx="1866900" cy="357739"/>
            <a:chOff x="7512690" y="1271633"/>
            <a:chExt cx="1866900" cy="357739"/>
          </a:xfrm>
        </p:grpSpPr>
        <p:sp>
          <p:nvSpPr>
            <p:cNvPr id="32" name="Rounded Rectangle 31">
              <a:extLst>
                <a:ext uri="{FF2B5EF4-FFF2-40B4-BE49-F238E27FC236}">
                  <a16:creationId xmlns:a16="http://schemas.microsoft.com/office/drawing/2014/main" id="{65137614-0537-0C4A-BFE5-10C7D6CFA59C}"/>
                </a:ext>
              </a:extLst>
            </p:cNvPr>
            <p:cNvSpPr/>
            <p:nvPr/>
          </p:nvSpPr>
          <p:spPr>
            <a:xfrm>
              <a:off x="7512690" y="1383151"/>
              <a:ext cx="1866900" cy="246221"/>
            </a:xfrm>
            <a:prstGeom prst="roundRect">
              <a:avLst>
                <a:gd name="adj" fmla="val 0"/>
              </a:avLst>
            </a:prstGeom>
            <a:solidFill>
              <a:schemeClr val="accent4">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pt" sz="1000" b="1" dirty="0">
                  <a:solidFill>
                    <a:schemeClr val="bg1"/>
                  </a:solidFill>
                  <a:latin typeface="Century Gothic" charset="0"/>
                  <a:ea typeface="Century Gothic" charset="0"/>
                  <a:cs typeface="Century Gothic" charset="0"/>
                </a:rPr>
                <a:t>28/08: Começa  </a:t>
              </a:r>
              <a:r>
                <a:rPr lang="pt" sz="1000" dirty="0">
                  <a:solidFill>
                    <a:schemeClr val="bg1"/>
                  </a:solidFill>
                  <a:latin typeface="Century Gothic" charset="0"/>
                  <a:ea typeface="Century Gothic" charset="0"/>
                  <a:cs typeface="Century Gothic" charset="0"/>
                </a:rPr>
                <a:t>o teste beta</a:t>
              </a:r>
            </a:p>
          </p:txBody>
        </p:sp>
        <p:sp>
          <p:nvSpPr>
            <p:cNvPr id="33" name="Triangle 32">
              <a:extLst>
                <a:ext uri="{FF2B5EF4-FFF2-40B4-BE49-F238E27FC236}">
                  <a16:creationId xmlns:a16="http://schemas.microsoft.com/office/drawing/2014/main" id="{933FD31B-CD3D-D240-885C-ABFA2DC731B5}"/>
                </a:ext>
              </a:extLst>
            </p:cNvPr>
            <p:cNvSpPr>
              <a:spLocks noChangeAspect="1"/>
            </p:cNvSpPr>
            <p:nvPr/>
          </p:nvSpPr>
          <p:spPr>
            <a:xfrm>
              <a:off x="7867871" y="1271633"/>
              <a:ext cx="209838" cy="13716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a:extLst>
              <a:ext uri="{FF2B5EF4-FFF2-40B4-BE49-F238E27FC236}">
                <a16:creationId xmlns:a16="http://schemas.microsoft.com/office/drawing/2014/main" id="{F3B0D124-362B-4941-835A-7483095D96E4}"/>
              </a:ext>
            </a:extLst>
          </p:cNvPr>
          <p:cNvGrpSpPr/>
          <p:nvPr/>
        </p:nvGrpSpPr>
        <p:grpSpPr>
          <a:xfrm>
            <a:off x="9474928" y="697189"/>
            <a:ext cx="1146033" cy="355520"/>
            <a:chOff x="9474928" y="697189"/>
            <a:chExt cx="1146033" cy="355520"/>
          </a:xfrm>
        </p:grpSpPr>
        <p:sp>
          <p:nvSpPr>
            <p:cNvPr id="22" name="Rounded Rectangle 21">
              <a:extLst>
                <a:ext uri="{FF2B5EF4-FFF2-40B4-BE49-F238E27FC236}">
                  <a16:creationId xmlns:a16="http://schemas.microsoft.com/office/drawing/2014/main" id="{7EE94939-0DF4-524A-B17B-D82C3CC1C2F8}"/>
                </a:ext>
              </a:extLst>
            </p:cNvPr>
            <p:cNvSpPr/>
            <p:nvPr/>
          </p:nvSpPr>
          <p:spPr>
            <a:xfrm>
              <a:off x="9474928" y="697189"/>
              <a:ext cx="1146033"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pt" sz="1000" b="1">
                  <a:solidFill>
                    <a:schemeClr val="bg1"/>
                  </a:solidFill>
                  <a:latin typeface="Century Gothic" charset="0"/>
                  <a:ea typeface="Century Gothic" charset="0"/>
                  <a:cs typeface="Century Gothic" charset="0"/>
                </a:rPr>
                <a:t>22/10:  </a:t>
              </a:r>
              <a:r>
                <a:rPr lang="pt" sz="1000">
                  <a:solidFill>
                    <a:schemeClr val="bg1"/>
                  </a:solidFill>
                  <a:latin typeface="Century Gothic" charset="0"/>
                  <a:ea typeface="Century Gothic" charset="0"/>
                  <a:cs typeface="Century Gothic" charset="0"/>
                </a:rPr>
                <a:t>Lançamento</a:t>
              </a:r>
              <a:endParaRPr lang="en-US" sz="1000" dirty="0">
                <a:solidFill>
                  <a:schemeClr val="bg1"/>
                </a:solidFill>
                <a:latin typeface="Century Gothic" charset="0"/>
                <a:ea typeface="Century Gothic" charset="0"/>
                <a:cs typeface="Century Gothic" charset="0"/>
              </a:endParaRPr>
            </a:p>
          </p:txBody>
        </p:sp>
        <p:sp>
          <p:nvSpPr>
            <p:cNvPr id="34" name="Triangle 33">
              <a:extLst>
                <a:ext uri="{FF2B5EF4-FFF2-40B4-BE49-F238E27FC236}">
                  <a16:creationId xmlns:a16="http://schemas.microsoft.com/office/drawing/2014/main" id="{22270AAB-12FA-2F4B-BA47-3CDC45D52DEA}"/>
                </a:ext>
              </a:extLst>
            </p:cNvPr>
            <p:cNvSpPr>
              <a:spLocks noChangeAspect="1"/>
            </p:cNvSpPr>
            <p:nvPr/>
          </p:nvSpPr>
          <p:spPr>
            <a:xfrm rot="10800000">
              <a:off x="9603941" y="915549"/>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1" name="Group 50">
            <a:extLst>
              <a:ext uri="{FF2B5EF4-FFF2-40B4-BE49-F238E27FC236}">
                <a16:creationId xmlns:a16="http://schemas.microsoft.com/office/drawing/2014/main" id="{65DEC147-27AD-5140-A78E-6B779789A67A}"/>
              </a:ext>
            </a:extLst>
          </p:cNvPr>
          <p:cNvGrpSpPr/>
          <p:nvPr/>
        </p:nvGrpSpPr>
        <p:grpSpPr>
          <a:xfrm>
            <a:off x="9519463" y="1080979"/>
            <a:ext cx="1443250" cy="352973"/>
            <a:chOff x="9519463" y="1080979"/>
            <a:chExt cx="1443250" cy="352973"/>
          </a:xfrm>
        </p:grpSpPr>
        <p:sp>
          <p:nvSpPr>
            <p:cNvPr id="35" name="Rounded Rectangle 34">
              <a:extLst>
                <a:ext uri="{FF2B5EF4-FFF2-40B4-BE49-F238E27FC236}">
                  <a16:creationId xmlns:a16="http://schemas.microsoft.com/office/drawing/2014/main" id="{9C873CB4-2CE8-7848-8AE9-9361A7533933}"/>
                </a:ext>
              </a:extLst>
            </p:cNvPr>
            <p:cNvSpPr/>
            <p:nvPr/>
          </p:nvSpPr>
          <p:spPr>
            <a:xfrm>
              <a:off x="9519463" y="1080979"/>
              <a:ext cx="1443250"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pt" sz="1000" b="1" dirty="0">
                  <a:solidFill>
                    <a:schemeClr val="bg1"/>
                  </a:solidFill>
                  <a:latin typeface="Century Gothic" charset="0"/>
                  <a:ea typeface="Century Gothic" charset="0"/>
                  <a:cs typeface="Century Gothic" charset="0"/>
                </a:rPr>
                <a:t>23/10:  </a:t>
              </a:r>
              <a:r>
                <a:rPr lang="pt" sz="1000">
                  <a:solidFill>
                    <a:schemeClr val="bg1"/>
                  </a:solidFill>
                  <a:latin typeface="Century Gothic" charset="0"/>
                  <a:ea typeface="Century Gothic" charset="0"/>
                  <a:cs typeface="Century Gothic" charset="0"/>
                </a:rPr>
                <a:t>Monitore o início</a:t>
              </a:r>
              <a:endParaRPr lang="en-US" sz="1000" dirty="0">
                <a:solidFill>
                  <a:schemeClr val="bg1"/>
                </a:solidFill>
                <a:latin typeface="Century Gothic" charset="0"/>
                <a:ea typeface="Century Gothic" charset="0"/>
                <a:cs typeface="Century Gothic" charset="0"/>
              </a:endParaRPr>
            </a:p>
          </p:txBody>
        </p:sp>
        <p:sp>
          <p:nvSpPr>
            <p:cNvPr id="36" name="Triangle 35">
              <a:extLst>
                <a:ext uri="{FF2B5EF4-FFF2-40B4-BE49-F238E27FC236}">
                  <a16:creationId xmlns:a16="http://schemas.microsoft.com/office/drawing/2014/main" id="{FA58CC5C-D52B-DC44-A9D8-3E8C8D21D947}"/>
                </a:ext>
              </a:extLst>
            </p:cNvPr>
            <p:cNvSpPr>
              <a:spLocks noChangeAspect="1"/>
            </p:cNvSpPr>
            <p:nvPr/>
          </p:nvSpPr>
          <p:spPr>
            <a:xfrm rot="10800000">
              <a:off x="9648476" y="1296792"/>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2" name="Group 51">
            <a:extLst>
              <a:ext uri="{FF2B5EF4-FFF2-40B4-BE49-F238E27FC236}">
                <a16:creationId xmlns:a16="http://schemas.microsoft.com/office/drawing/2014/main" id="{08C5A2CE-74BC-264F-A757-A0B1330DABF7}"/>
              </a:ext>
            </a:extLst>
          </p:cNvPr>
          <p:cNvGrpSpPr/>
          <p:nvPr/>
        </p:nvGrpSpPr>
        <p:grpSpPr>
          <a:xfrm>
            <a:off x="10395590" y="1279397"/>
            <a:ext cx="1387390" cy="351830"/>
            <a:chOff x="10395590" y="1279397"/>
            <a:chExt cx="1387390" cy="351830"/>
          </a:xfrm>
        </p:grpSpPr>
        <p:sp>
          <p:nvSpPr>
            <p:cNvPr id="37" name="Rounded Rectangle 36">
              <a:extLst>
                <a:ext uri="{FF2B5EF4-FFF2-40B4-BE49-F238E27FC236}">
                  <a16:creationId xmlns:a16="http://schemas.microsoft.com/office/drawing/2014/main" id="{3BE1C718-D79A-E744-88A5-7497257DD5D2}"/>
                </a:ext>
              </a:extLst>
            </p:cNvPr>
            <p:cNvSpPr/>
            <p:nvPr/>
          </p:nvSpPr>
          <p:spPr>
            <a:xfrm>
              <a:off x="10395590" y="1385006"/>
              <a:ext cx="1387390"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pt" sz="1000" b="1" dirty="0">
                  <a:solidFill>
                    <a:schemeClr val="bg1"/>
                  </a:solidFill>
                  <a:latin typeface="Century Gothic" charset="0"/>
                  <a:ea typeface="Century Gothic" charset="0"/>
                  <a:cs typeface="Century Gothic" charset="0"/>
                </a:rPr>
                <a:t>19/12:  </a:t>
              </a:r>
              <a:r>
                <a:rPr lang="pt" sz="1000" dirty="0">
                  <a:solidFill>
                    <a:schemeClr val="bg1"/>
                  </a:solidFill>
                  <a:latin typeface="Century Gothic" charset="0"/>
                  <a:ea typeface="Century Gothic" charset="0"/>
                  <a:cs typeface="Century Gothic" charset="0"/>
                </a:rPr>
                <a:t>Relatório Final</a:t>
              </a:r>
            </a:p>
          </p:txBody>
        </p:sp>
        <p:sp>
          <p:nvSpPr>
            <p:cNvPr id="38" name="Triangle 37">
              <a:extLst>
                <a:ext uri="{FF2B5EF4-FFF2-40B4-BE49-F238E27FC236}">
                  <a16:creationId xmlns:a16="http://schemas.microsoft.com/office/drawing/2014/main" id="{E1ADF004-F198-AF47-BFB3-F5AA675E0EB2}"/>
                </a:ext>
              </a:extLst>
            </p:cNvPr>
            <p:cNvSpPr>
              <a:spLocks noChangeAspect="1"/>
            </p:cNvSpPr>
            <p:nvPr/>
          </p:nvSpPr>
          <p:spPr>
            <a:xfrm>
              <a:off x="11450546" y="1279397"/>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ounded Rectangle 38">
            <a:extLst>
              <a:ext uri="{FF2B5EF4-FFF2-40B4-BE49-F238E27FC236}">
                <a16:creationId xmlns:a16="http://schemas.microsoft.com/office/drawing/2014/main" id="{4334D6E7-9C1E-9940-92FF-0DE9E145F79A}"/>
              </a:ext>
            </a:extLst>
          </p:cNvPr>
          <p:cNvSpPr/>
          <p:nvPr/>
        </p:nvSpPr>
        <p:spPr>
          <a:xfrm>
            <a:off x="1400846" y="2969185"/>
            <a:ext cx="3084002" cy="260770"/>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 sz="1000" dirty="0">
                <a:solidFill>
                  <a:schemeClr val="tx1"/>
                </a:solidFill>
                <a:latin typeface="Century Gothic" charset="0"/>
                <a:ea typeface="Century Gothic" charset="0"/>
                <a:cs typeface="Century Gothic" charset="0"/>
              </a:rPr>
              <a:t>Tarefa 2</a:t>
            </a:r>
          </a:p>
        </p:txBody>
      </p:sp>
      <p:sp>
        <p:nvSpPr>
          <p:cNvPr id="40" name="Rounded Rectangle 39">
            <a:extLst>
              <a:ext uri="{FF2B5EF4-FFF2-40B4-BE49-F238E27FC236}">
                <a16:creationId xmlns:a16="http://schemas.microsoft.com/office/drawing/2014/main" id="{C93C772D-EEB5-2746-80E9-5D80874CCD13}"/>
              </a:ext>
            </a:extLst>
          </p:cNvPr>
          <p:cNvSpPr/>
          <p:nvPr/>
        </p:nvSpPr>
        <p:spPr>
          <a:xfrm>
            <a:off x="4994131" y="3777627"/>
            <a:ext cx="1273286" cy="1037042"/>
          </a:xfrm>
          <a:prstGeom prst="roundRect">
            <a:avLst/>
          </a:prstGeom>
          <a:solidFill>
            <a:schemeClr val="bg1"/>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 sz="1000" dirty="0">
                <a:solidFill>
                  <a:schemeClr val="tx1"/>
                </a:solidFill>
                <a:latin typeface="Century Gothic" charset="0"/>
                <a:ea typeface="Century Gothic" charset="0"/>
                <a:cs typeface="Century Gothic" charset="0"/>
              </a:rPr>
              <a:t>Tarefa 2</a:t>
            </a:r>
          </a:p>
        </p:txBody>
      </p:sp>
      <p:sp>
        <p:nvSpPr>
          <p:cNvPr id="41" name="Rounded Rectangle 40">
            <a:extLst>
              <a:ext uri="{FF2B5EF4-FFF2-40B4-BE49-F238E27FC236}">
                <a16:creationId xmlns:a16="http://schemas.microsoft.com/office/drawing/2014/main" id="{958130DD-B37D-7A4F-8BED-F2BF801A362A}"/>
              </a:ext>
            </a:extLst>
          </p:cNvPr>
          <p:cNvSpPr/>
          <p:nvPr/>
        </p:nvSpPr>
        <p:spPr>
          <a:xfrm>
            <a:off x="7512690" y="4586068"/>
            <a:ext cx="1066471" cy="508126"/>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 sz="1000" dirty="0">
                <a:solidFill>
                  <a:schemeClr val="tx1"/>
                </a:solidFill>
                <a:latin typeface="Century Gothic" charset="0"/>
                <a:ea typeface="Century Gothic" charset="0"/>
                <a:cs typeface="Century Gothic" charset="0"/>
              </a:rPr>
              <a:t>Tarefa 2</a:t>
            </a:r>
          </a:p>
        </p:txBody>
      </p:sp>
      <p:sp>
        <p:nvSpPr>
          <p:cNvPr id="42" name="Rounded Rectangle 41">
            <a:extLst>
              <a:ext uri="{FF2B5EF4-FFF2-40B4-BE49-F238E27FC236}">
                <a16:creationId xmlns:a16="http://schemas.microsoft.com/office/drawing/2014/main" id="{67F26C26-0EE2-A14C-8A12-452D016197F1}"/>
              </a:ext>
            </a:extLst>
          </p:cNvPr>
          <p:cNvSpPr/>
          <p:nvPr/>
        </p:nvSpPr>
        <p:spPr>
          <a:xfrm>
            <a:off x="10095997" y="5570749"/>
            <a:ext cx="1467743" cy="228600"/>
          </a:xfrm>
          <a:prstGeom prst="roundRect">
            <a:avLst/>
          </a:prstGeom>
          <a:solidFill>
            <a:schemeClr val="bg1"/>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 sz="1000" dirty="0">
                <a:solidFill>
                  <a:schemeClr val="tx1"/>
                </a:solidFill>
                <a:latin typeface="Century Gothic" charset="0"/>
                <a:ea typeface="Century Gothic" charset="0"/>
                <a:cs typeface="Century Gothic" charset="0"/>
              </a:rPr>
              <a:t>Tarefa 2</a:t>
            </a:r>
          </a:p>
        </p:txBody>
      </p:sp>
      <p:sp>
        <p:nvSpPr>
          <p:cNvPr id="43" name="Rounded Rectangle 42">
            <a:extLst>
              <a:ext uri="{FF2B5EF4-FFF2-40B4-BE49-F238E27FC236}">
                <a16:creationId xmlns:a16="http://schemas.microsoft.com/office/drawing/2014/main" id="{4FBE19D5-E070-D748-A43F-6A6E80A751D9}"/>
              </a:ext>
            </a:extLst>
          </p:cNvPr>
          <p:cNvSpPr/>
          <p:nvPr/>
        </p:nvSpPr>
        <p:spPr>
          <a:xfrm>
            <a:off x="763054" y="2553665"/>
            <a:ext cx="1571211" cy="239899"/>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 sz="1000" dirty="0">
                <a:solidFill>
                  <a:schemeClr val="tx1"/>
                </a:solidFill>
                <a:latin typeface="Century Gothic" charset="0"/>
                <a:ea typeface="Century Gothic" charset="0"/>
                <a:cs typeface="Century Gothic" charset="0"/>
              </a:rPr>
              <a:t>Tarefa 1</a:t>
            </a:r>
          </a:p>
        </p:txBody>
      </p:sp>
      <p:sp>
        <p:nvSpPr>
          <p:cNvPr id="44" name="Rounded Rectangle 43">
            <a:extLst>
              <a:ext uri="{FF2B5EF4-FFF2-40B4-BE49-F238E27FC236}">
                <a16:creationId xmlns:a16="http://schemas.microsoft.com/office/drawing/2014/main" id="{386FBEC3-2EB7-8C46-8788-E15B10FD6D58}"/>
              </a:ext>
            </a:extLst>
          </p:cNvPr>
          <p:cNvSpPr/>
          <p:nvPr/>
        </p:nvSpPr>
        <p:spPr>
          <a:xfrm>
            <a:off x="4543517" y="3373405"/>
            <a:ext cx="2006435" cy="244733"/>
          </a:xfrm>
          <a:prstGeom prst="roundRect">
            <a:avLst/>
          </a:prstGeom>
          <a:solidFill>
            <a:schemeClr val="bg1"/>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 sz="1000" dirty="0">
                <a:solidFill>
                  <a:schemeClr val="tx1"/>
                </a:solidFill>
                <a:latin typeface="Century Gothic" charset="0"/>
                <a:ea typeface="Century Gothic" charset="0"/>
                <a:cs typeface="Century Gothic" charset="0"/>
              </a:rPr>
              <a:t>Tarefa 1</a:t>
            </a:r>
          </a:p>
        </p:txBody>
      </p:sp>
      <p:sp>
        <p:nvSpPr>
          <p:cNvPr id="46" name="Rounded Rectangle 45">
            <a:extLst>
              <a:ext uri="{FF2B5EF4-FFF2-40B4-BE49-F238E27FC236}">
                <a16:creationId xmlns:a16="http://schemas.microsoft.com/office/drawing/2014/main" id="{C8CBB2AF-84CD-2540-8DB2-778AAD09FAD4}"/>
              </a:ext>
            </a:extLst>
          </p:cNvPr>
          <p:cNvSpPr/>
          <p:nvPr/>
        </p:nvSpPr>
        <p:spPr>
          <a:xfrm>
            <a:off x="6675445" y="3978892"/>
            <a:ext cx="2967268" cy="431556"/>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 sz="1000" dirty="0">
                <a:solidFill>
                  <a:schemeClr val="tx1"/>
                </a:solidFill>
                <a:latin typeface="Century Gothic" charset="0"/>
                <a:ea typeface="Century Gothic" charset="0"/>
                <a:cs typeface="Century Gothic" charset="0"/>
              </a:rPr>
              <a:t>Tarefa 1</a:t>
            </a:r>
          </a:p>
        </p:txBody>
      </p:sp>
      <p:sp>
        <p:nvSpPr>
          <p:cNvPr id="47" name="Rounded Rectangle 46">
            <a:extLst>
              <a:ext uri="{FF2B5EF4-FFF2-40B4-BE49-F238E27FC236}">
                <a16:creationId xmlns:a16="http://schemas.microsoft.com/office/drawing/2014/main" id="{198FF1E9-023A-4C41-8C43-EE08A869E5B7}"/>
              </a:ext>
            </a:extLst>
          </p:cNvPr>
          <p:cNvSpPr/>
          <p:nvPr/>
        </p:nvSpPr>
        <p:spPr>
          <a:xfrm>
            <a:off x="9655180" y="4990290"/>
            <a:ext cx="1481689" cy="404840"/>
          </a:xfrm>
          <a:prstGeom prst="roundRect">
            <a:avLst/>
          </a:prstGeom>
          <a:solidFill>
            <a:schemeClr val="bg1"/>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 sz="1000" dirty="0">
                <a:solidFill>
                  <a:schemeClr val="tx1"/>
                </a:solidFill>
                <a:latin typeface="Century Gothic" charset="0"/>
                <a:ea typeface="Century Gothic" charset="0"/>
                <a:cs typeface="Century Gothic" charset="0"/>
              </a:rPr>
              <a:t>Tarefa 1</a:t>
            </a:r>
          </a:p>
        </p:txBody>
      </p:sp>
      <p:sp>
        <p:nvSpPr>
          <p:cNvPr id="48" name="Rounded Rectangle 47">
            <a:extLst>
              <a:ext uri="{FF2B5EF4-FFF2-40B4-BE49-F238E27FC236}">
                <a16:creationId xmlns:a16="http://schemas.microsoft.com/office/drawing/2014/main" id="{1E1EFA8C-DA8C-DA4D-8861-5726E604C060}"/>
              </a:ext>
            </a:extLst>
          </p:cNvPr>
          <p:cNvSpPr/>
          <p:nvPr/>
        </p:nvSpPr>
        <p:spPr>
          <a:xfrm>
            <a:off x="8308907" y="5193559"/>
            <a:ext cx="1066471" cy="861240"/>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 sz="1000">
                <a:solidFill>
                  <a:schemeClr val="tx1"/>
                </a:solidFill>
                <a:latin typeface="Century Gothic" charset="0"/>
                <a:ea typeface="Century Gothic" charset="0"/>
                <a:cs typeface="Century Gothic" charset="0"/>
              </a:rPr>
              <a:t>Tarefa 3</a:t>
            </a:r>
            <a:endParaRPr lang="en-US" sz="1000" dirty="0">
              <a:solidFill>
                <a:schemeClr val="tx1"/>
              </a:solidFill>
              <a:latin typeface="Century Gothic" charset="0"/>
              <a:ea typeface="Century Gothic" charset="0"/>
              <a:cs typeface="Century Gothic" charset="0"/>
            </a:endParaRPr>
          </a:p>
        </p:txBody>
      </p:sp>
      <p:sp>
        <p:nvSpPr>
          <p:cNvPr id="49" name="Rounded Rectangle 48">
            <a:extLst>
              <a:ext uri="{FF2B5EF4-FFF2-40B4-BE49-F238E27FC236}">
                <a16:creationId xmlns:a16="http://schemas.microsoft.com/office/drawing/2014/main" id="{FA60CB92-965A-BF4F-8FCF-7143877261A6}"/>
              </a:ext>
            </a:extLst>
          </p:cNvPr>
          <p:cNvSpPr/>
          <p:nvPr/>
        </p:nvSpPr>
        <p:spPr>
          <a:xfrm>
            <a:off x="1745947" y="3402928"/>
            <a:ext cx="1747194" cy="795762"/>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 sz="1000" dirty="0">
                <a:solidFill>
                  <a:schemeClr val="tx1"/>
                </a:solidFill>
                <a:latin typeface="Century Gothic" charset="0"/>
                <a:ea typeface="Century Gothic" charset="0"/>
                <a:cs typeface="Century Gothic" charset="0"/>
              </a:rPr>
              <a:t>Tarefa 3</a:t>
            </a:r>
          </a:p>
        </p:txBody>
      </p:sp>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pt" sz="1600" b="0" i="0" u="none" strike="noStrike" dirty="0">
                          <a:solidFill>
                            <a:schemeClr val="tx1"/>
                          </a:solidFill>
                          <a:effectLst/>
                          <a:latin typeface="Century Gothic" panose="020B0502020202020204" pitchFamily="34" charset="0"/>
                        </a:rPr>
                        <a:t>Inserir texto</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COMENTÁRIOS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82252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Todos os artigos, modelos ou informações fornecidos pelo Smartsheet no site são apenas para referência. Embora nos esforcemos para manter as informações atualizadas e corretas, não fazemos representações ou garantias de qualquer tipo, expressas ou implícitos, sobre a completude, precisão, confiabilidade, adequação ou disponibilidade em relação ao site ou às informações, artigos, modelos ou gráficos relacionados contidos no site. Qualquer dependência que você deposita em tais informações está, portanto, estritamente em seu próprio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14526007-FC9D-EA4F-BC32-F0B12AA313F9}" vid="{176331FD-C909-DA4F-9B68-1A06903710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IC-Project-Roadmap-Timeline-Template_PowerPoint</Template>
  <TotalTime>2</TotalTime>
  <Words>253</Words>
  <Application>Microsoft Macintosh PowerPoint</Application>
  <PresentationFormat>Widescreen</PresentationFormat>
  <Paragraphs>65</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Alexandra Ragazhinskaya</dc:creator>
  <cp:lastModifiedBy>Jason Flores</cp:lastModifiedBy>
  <cp:revision>2</cp:revision>
  <dcterms:created xsi:type="dcterms:W3CDTF">2021-07-01T18:29:18Z</dcterms:created>
  <dcterms:modified xsi:type="dcterms:W3CDTF">2022-06-06T22:31:56Z</dcterms:modified>
</cp:coreProperties>
</file>