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DE CRONOGRAMA DE ROTEIRO DE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CRONOGRAMA DO ROTEIRO DO PROJETO</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pt" sz="4000" dirty="0">
                <a:latin typeface="Century Gothic" panose="020B0502020202020204" pitchFamily="34" charset="0"/>
              </a:rPr>
              <a:t>NOME DO PROJETO</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GERENTE DE PROJETO</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 DE INÍCIO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PROGRESSO GERAL</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 DE TÉRMINO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pt" dirty="0">
                <a:latin typeface="Century Gothic" panose="020B0502020202020204" pitchFamily="34" charset="0"/>
              </a:rPr>
              <a:t>PROJETO QUE PODE SER ENTREGUE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pt" sz="1000" dirty="0">
                <a:latin typeface="Century Gothic" panose="020B0502020202020204" pitchFamily="34" charset="0"/>
              </a:rPr>
              <a:t>Inserir texto</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pt" dirty="0">
                <a:latin typeface="Century Gothic" panose="020B0502020202020204" pitchFamily="34" charset="0"/>
              </a:rPr>
              <a:t>INSTRUÇÃO DE ESCOPO</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pt" sz="1000" dirty="0">
                <a:latin typeface="Century Gothic" panose="020B0502020202020204" pitchFamily="34" charset="0"/>
              </a:rPr>
              <a:t>Inserir texto</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CRONOGRAMA DO ROTEIRO DO PROJETO</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extLst>
              <p:ext uri="{D42A27DB-BD31-4B8C-83A1-F6EECF244321}">
                <p14:modId xmlns:p14="http://schemas.microsoft.com/office/powerpoint/2010/main" val="3364930315"/>
              </p:ext>
            </p:extLst>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pt" sz="1000" dirty="0">
                          <a:latin typeface="Century Gothic" charset="0"/>
                          <a:ea typeface="Century Gothic" charset="0"/>
                          <a:cs typeface="Century Gothic" charset="0"/>
                        </a:rPr>
                        <a:t>JANEIRO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 sz="1000" dirty="0">
                          <a:latin typeface="Century Gothic" charset="0"/>
                          <a:ea typeface="Century Gothic" charset="0"/>
                          <a:cs typeface="Century Gothic" charset="0"/>
                        </a:rPr>
                        <a:t>FEVEREIRO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pt" sz="1000" dirty="0">
                          <a:latin typeface="Century Gothic" charset="0"/>
                          <a:ea typeface="Century Gothic" charset="0"/>
                          <a:cs typeface="Century Gothic" charset="0"/>
                        </a:rPr>
                        <a:t>MARÇO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pt" sz="1000" dirty="0">
                          <a:latin typeface="Century Gothic" charset="0"/>
                          <a:ea typeface="Century Gothic" charset="0"/>
                          <a:cs typeface="Century Gothic" charset="0"/>
                        </a:rPr>
                        <a:t>ABRIL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 sz="1000" dirty="0">
                          <a:latin typeface="Century Gothic" charset="0"/>
                          <a:ea typeface="Century Gothic" charset="0"/>
                          <a:cs typeface="Century Gothic" charset="0"/>
                        </a:rPr>
                        <a:t>PODE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pt"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pt"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 sz="1000" dirty="0">
                          <a:latin typeface="Century Gothic" charset="0"/>
                          <a:ea typeface="Century Gothic" charset="0"/>
                          <a:cs typeface="Century Gothic" charset="0"/>
                        </a:rPr>
                        <a:t>AGOSTO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pt" sz="1000" dirty="0">
                          <a:latin typeface="Century Gothic" charset="0"/>
                          <a:ea typeface="Century Gothic" charset="0"/>
                          <a:cs typeface="Century Gothic" charset="0"/>
                        </a:rPr>
                        <a:t>SETEMBRO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pt" sz="1000" dirty="0">
                          <a:latin typeface="Century Gothic" charset="0"/>
                          <a:ea typeface="Century Gothic" charset="0"/>
                          <a:cs typeface="Century Gothic" charset="0"/>
                        </a:rPr>
                        <a:t>OUTUBRO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 sz="1000" dirty="0">
                          <a:latin typeface="Century Gothic" charset="0"/>
                          <a:ea typeface="Century Gothic" charset="0"/>
                          <a:cs typeface="Century Gothic" charset="0"/>
                        </a:rPr>
                        <a:t>NOVEMBRO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pt" sz="1000" dirty="0">
                          <a:latin typeface="Century Gothic" charset="0"/>
                          <a:ea typeface="Century Gothic" charset="0"/>
                          <a:cs typeface="Century Gothic" charset="0"/>
                        </a:rPr>
                        <a:t>DEZEMBRO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b="1" dirty="0">
                  <a:latin typeface="Century Gothic" panose="020B0502020202020204" pitchFamily="34" charset="0"/>
                  <a:ea typeface="Arial" charset="0"/>
                  <a:cs typeface="Arial" charset="0"/>
                </a:rPr>
                <a:t>TODAY</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729044" y="2000450"/>
            <a:ext cx="3755803"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b="1" dirty="0">
                <a:solidFill>
                  <a:schemeClr val="bg1"/>
                </a:solidFill>
                <a:latin typeface="Century Gothic" charset="0"/>
                <a:ea typeface="Century Gothic" charset="0"/>
                <a:cs typeface="Century Gothic" charset="0"/>
              </a:rPr>
              <a:t>FASE 1:  </a:t>
            </a:r>
            <a:r>
              <a:rPr lang="pt" sz="1000" dirty="0">
                <a:solidFill>
                  <a:schemeClr val="bg1"/>
                </a:solidFill>
                <a:latin typeface="Century Gothic" charset="0"/>
                <a:ea typeface="Century Gothic" charset="0"/>
                <a:cs typeface="Century Gothic" charset="0"/>
              </a:rPr>
              <a:t>Design / Plano</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4565327" y="2000450"/>
            <a:ext cx="1984625"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b="1" dirty="0">
                <a:solidFill>
                  <a:schemeClr val="bg1"/>
                </a:solidFill>
                <a:latin typeface="Century Gothic" charset="0"/>
                <a:ea typeface="Century Gothic" charset="0"/>
                <a:cs typeface="Century Gothic" charset="0"/>
              </a:rPr>
              <a:t>FASE 2:  </a:t>
            </a:r>
            <a:r>
              <a:rPr lang="pt" sz="1000" dirty="0">
                <a:solidFill>
                  <a:schemeClr val="bg1"/>
                </a:solidFill>
                <a:latin typeface="Century Gothic" charset="0"/>
                <a:ea typeface="Century Gothic" charset="0"/>
                <a:cs typeface="Century Gothic" charset="0"/>
              </a:rPr>
              <a:t>Análise / design</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b="1" dirty="0">
                <a:solidFill>
                  <a:schemeClr val="bg1"/>
                </a:solidFill>
                <a:latin typeface="Century Gothic" charset="0"/>
                <a:ea typeface="Century Gothic" charset="0"/>
                <a:cs typeface="Century Gothic" charset="0"/>
              </a:rPr>
              <a:t>FASE 3:  </a:t>
            </a:r>
            <a:r>
              <a:rPr lang="pt" sz="1000" dirty="0">
                <a:solidFill>
                  <a:schemeClr val="bg1"/>
                </a:solidFill>
                <a:latin typeface="Century Gothic" charset="0"/>
                <a:ea typeface="Century Gothic" charset="0"/>
                <a:cs typeface="Century Gothic" charset="0"/>
              </a:rPr>
              <a:t>Desenvolvimento / teste / treinamento</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2" y="2000450"/>
            <a:ext cx="1885558"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b="1" dirty="0">
                <a:solidFill>
                  <a:schemeClr val="bg1"/>
                </a:solidFill>
                <a:latin typeface="Century Gothic" charset="0"/>
                <a:ea typeface="Century Gothic" charset="0"/>
                <a:cs typeface="Century Gothic" charset="0"/>
              </a:rPr>
              <a:t>FASE 4:  </a:t>
            </a:r>
            <a:r>
              <a:rPr lang="pt" sz="1000" dirty="0">
                <a:solidFill>
                  <a:schemeClr val="bg1"/>
                </a:solidFill>
                <a:latin typeface="Century Gothic" charset="0"/>
                <a:ea typeface="Century Gothic" charset="0"/>
                <a:cs typeface="Century Gothic" charset="0"/>
              </a:rPr>
              <a:t>Lançamento/ monitoramento/ revisão</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pt" sz="1100" b="1" dirty="0">
                <a:effectLst>
                  <a:glow rad="63500">
                    <a:schemeClr val="bg1">
                      <a:alpha val="40000"/>
                    </a:schemeClr>
                  </a:glow>
                </a:effectLst>
                <a:latin typeface="Century Gothic" charset="0"/>
                <a:ea typeface="Century Gothic" charset="0"/>
                <a:cs typeface="Century Gothic" charset="0"/>
              </a:rPr>
              <a:t>MARCOS</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pt" sz="1100" b="1" dirty="0">
                <a:effectLst>
                  <a:glow rad="63500">
                    <a:schemeClr val="bg1">
                      <a:alpha val="40000"/>
                    </a:schemeClr>
                  </a:glow>
                </a:effectLst>
                <a:latin typeface="Century Gothic" charset="0"/>
                <a:ea typeface="Century Gothic" charset="0"/>
                <a:cs typeface="Century Gothic" charset="0"/>
              </a:rPr>
              <a:t>TAREFAS</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pt" sz="1000" b="1" dirty="0">
                  <a:solidFill>
                    <a:schemeClr val="bg1"/>
                  </a:solidFill>
                  <a:latin typeface="Century Gothic" charset="0"/>
                  <a:ea typeface="Century Gothic" charset="0"/>
                  <a:cs typeface="Century Gothic" charset="0"/>
                </a:rPr>
                <a:t>05/05: </a:t>
              </a:r>
              <a:r>
                <a:rPr lang="pt" sz="1000" dirty="0">
                  <a:solidFill>
                    <a:schemeClr val="bg1"/>
                  </a:solidFill>
                  <a:latin typeface="Century Gothic" charset="0"/>
                  <a:ea typeface="Century Gothic" charset="0"/>
                  <a:cs typeface="Century Gothic" charset="0"/>
                </a:rPr>
                <a:t>Finalize planos</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pt" sz="1000" b="1" dirty="0">
                  <a:solidFill>
                    <a:schemeClr val="bg1"/>
                  </a:solidFill>
                  <a:latin typeface="Century Gothic" charset="0"/>
                  <a:ea typeface="Century Gothic" charset="0"/>
                  <a:cs typeface="Century Gothic" charset="0"/>
                </a:rPr>
                <a:t>01/16:</a:t>
              </a:r>
            </a:p>
            <a:p>
              <a:pPr algn="ctr"/>
              <a:r>
                <a:rPr lang="pt" sz="1000" dirty="0">
                  <a:solidFill>
                    <a:schemeClr val="bg1"/>
                  </a:solidFill>
                  <a:latin typeface="Century Gothic" charset="0"/>
                  <a:ea typeface="Century Gothic" charset="0"/>
                  <a:cs typeface="Century Gothic" charset="0"/>
                </a:rPr>
                <a:t>Pontapé inicial</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pt" sz="1000" b="1" dirty="0">
                  <a:solidFill>
                    <a:schemeClr val="bg1"/>
                  </a:solidFill>
                  <a:latin typeface="Century Gothic" charset="0"/>
                  <a:ea typeface="Century Gothic" charset="0"/>
                  <a:cs typeface="Century Gothic" charset="0"/>
                </a:rPr>
                <a:t>20/02: </a:t>
              </a:r>
              <a:r>
                <a:rPr lang="pt" sz="1000" dirty="0">
                  <a:solidFill>
                    <a:schemeClr val="bg1"/>
                  </a:solidFill>
                  <a:latin typeface="Century Gothic" charset="0"/>
                  <a:ea typeface="Century Gothic" charset="0"/>
                  <a:cs typeface="Century Gothic" charset="0"/>
                </a:rPr>
                <a:t>Finalizar wireframes</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pt" sz="1000" b="1" dirty="0">
                  <a:solidFill>
                    <a:schemeClr val="bg1"/>
                  </a:solidFill>
                  <a:latin typeface="Century Gothic" charset="0"/>
                  <a:ea typeface="Century Gothic" charset="0"/>
                  <a:cs typeface="Century Gothic" charset="0"/>
                </a:rPr>
                <a:t>05/08:  </a:t>
              </a:r>
              <a:r>
                <a:rPr lang="pt" sz="1000" dirty="0">
                  <a:solidFill>
                    <a:schemeClr val="bg1"/>
                  </a:solidFill>
                  <a:latin typeface="Century Gothic" charset="0"/>
                  <a:ea typeface="Century Gothic" charset="0"/>
                  <a:cs typeface="Century Gothic" charset="0"/>
                </a:rPr>
                <a:t>Design Kickoff</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pt" sz="1000" b="1" dirty="0">
                  <a:solidFill>
                    <a:schemeClr val="bg1"/>
                  </a:solidFill>
                  <a:latin typeface="Century Gothic" charset="0"/>
                  <a:ea typeface="Century Gothic" charset="0"/>
                  <a:cs typeface="Century Gothic" charset="0"/>
                </a:rPr>
                <a:t>11/07:  </a:t>
              </a:r>
              <a:r>
                <a:rPr lang="pt" sz="1000" dirty="0">
                  <a:solidFill>
                    <a:schemeClr val="bg1"/>
                  </a:solidFill>
                  <a:latin typeface="Century Gothic" charset="0"/>
                  <a:ea typeface="Century Gothic" charset="0"/>
                  <a:cs typeface="Century Gothic" charset="0"/>
                </a:rPr>
                <a:t>Finalize o design</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8218715" y="681216"/>
            <a:ext cx="678275" cy="666375"/>
            <a:chOff x="8218715" y="681216"/>
            <a:chExt cx="678275" cy="666375"/>
          </a:xfrm>
        </p:grpSpPr>
        <p:sp>
          <p:nvSpPr>
            <p:cNvPr id="21" name="Rounded Rectangle 20">
              <a:extLst>
                <a:ext uri="{FF2B5EF4-FFF2-40B4-BE49-F238E27FC236}">
                  <a16:creationId xmlns:a16="http://schemas.microsoft.com/office/drawing/2014/main" id="{AC2741EA-C868-3240-B9C6-F670E080EF32}"/>
                </a:ext>
              </a:extLst>
            </p:cNvPr>
            <p:cNvSpPr/>
            <p:nvPr/>
          </p:nvSpPr>
          <p:spPr>
            <a:xfrm>
              <a:off x="8218715" y="681216"/>
              <a:ext cx="678275" cy="553998"/>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pt" sz="1000" b="1" dirty="0">
                  <a:solidFill>
                    <a:schemeClr val="bg1"/>
                  </a:solidFill>
                  <a:latin typeface="Century Gothic" charset="0"/>
                  <a:ea typeface="Century Gothic" charset="0"/>
                  <a:cs typeface="Century Gothic" charset="0"/>
                </a:rPr>
                <a:t>19/09:  </a:t>
              </a:r>
              <a:r>
                <a:rPr lang="pt" sz="1000" dirty="0">
                  <a:solidFill>
                    <a:schemeClr val="bg1"/>
                  </a:solidFill>
                  <a:latin typeface="Century Gothic" charset="0"/>
                  <a:ea typeface="Century Gothic" charset="0"/>
                  <a:cs typeface="Century Gothic" charset="0"/>
                </a:rPr>
                <a:t>Começa o treinamento</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pt" sz="1000" b="1" dirty="0">
                  <a:solidFill>
                    <a:schemeClr val="bg1"/>
                  </a:solidFill>
                  <a:latin typeface="Century Gothic" charset="0"/>
                  <a:ea typeface="Century Gothic" charset="0"/>
                  <a:cs typeface="Century Gothic" charset="0"/>
                </a:rPr>
                <a:t>28/08: Começa  </a:t>
              </a:r>
              <a:r>
                <a:rPr lang="pt" sz="1000" dirty="0">
                  <a:solidFill>
                    <a:schemeClr val="bg1"/>
                  </a:solidFill>
                  <a:latin typeface="Century Gothic" charset="0"/>
                  <a:ea typeface="Century Gothic" charset="0"/>
                  <a:cs typeface="Century Gothic" charset="0"/>
                </a:rPr>
                <a:t>o teste beta</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F3B0D124-362B-4941-835A-7483095D96E4}"/>
              </a:ext>
            </a:extLst>
          </p:cNvPr>
          <p:cNvGrpSpPr/>
          <p:nvPr/>
        </p:nvGrpSpPr>
        <p:grpSpPr>
          <a:xfrm>
            <a:off x="9474928" y="697189"/>
            <a:ext cx="1146033" cy="355520"/>
            <a:chOff x="9474928" y="697189"/>
            <a:chExt cx="1146033" cy="355520"/>
          </a:xfrm>
        </p:grpSpPr>
        <p:sp>
          <p:nvSpPr>
            <p:cNvPr id="22" name="Rounded Rectangle 21">
              <a:extLst>
                <a:ext uri="{FF2B5EF4-FFF2-40B4-BE49-F238E27FC236}">
                  <a16:creationId xmlns:a16="http://schemas.microsoft.com/office/drawing/2014/main" id="{7EE94939-0DF4-524A-B17B-D82C3CC1C2F8}"/>
                </a:ext>
              </a:extLst>
            </p:cNvPr>
            <p:cNvSpPr/>
            <p:nvPr/>
          </p:nvSpPr>
          <p:spPr>
            <a:xfrm>
              <a:off x="9474928" y="697189"/>
              <a:ext cx="1146033"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pt" sz="1000" b="1">
                  <a:solidFill>
                    <a:schemeClr val="bg1"/>
                  </a:solidFill>
                  <a:latin typeface="Century Gothic" charset="0"/>
                  <a:ea typeface="Century Gothic" charset="0"/>
                  <a:cs typeface="Century Gothic" charset="0"/>
                </a:rPr>
                <a:t>22/10:  </a:t>
              </a:r>
              <a:r>
                <a:rPr lang="pt" sz="1000">
                  <a:solidFill>
                    <a:schemeClr val="bg1"/>
                  </a:solidFill>
                  <a:latin typeface="Century Gothic" charset="0"/>
                  <a:ea typeface="Century Gothic" charset="0"/>
                  <a:cs typeface="Century Gothic" charset="0"/>
                </a:rPr>
                <a:t>Lançamento</a:t>
              </a:r>
              <a:endParaRPr lang="en-US" sz="1000" dirty="0">
                <a:solidFill>
                  <a:schemeClr val="bg1"/>
                </a:solidFill>
                <a:latin typeface="Century Gothic" charset="0"/>
                <a:ea typeface="Century Gothic" charset="0"/>
                <a:cs typeface="Century Gothic" charset="0"/>
              </a:endParaRPr>
            </a:p>
          </p:txBody>
        </p:sp>
        <p:sp>
          <p:nvSpPr>
            <p:cNvPr id="34" name="Triangle 33">
              <a:extLst>
                <a:ext uri="{FF2B5EF4-FFF2-40B4-BE49-F238E27FC236}">
                  <a16:creationId xmlns:a16="http://schemas.microsoft.com/office/drawing/2014/main" id="{22270AAB-12FA-2F4B-BA47-3CDC45D52DEA}"/>
                </a:ext>
              </a:extLst>
            </p:cNvPr>
            <p:cNvSpPr>
              <a:spLocks noChangeAspect="1"/>
            </p:cNvSpPr>
            <p:nvPr/>
          </p:nvSpPr>
          <p:spPr>
            <a:xfrm rot="10800000">
              <a:off x="9603941" y="915549"/>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pt" sz="1000" b="1" dirty="0">
                  <a:solidFill>
                    <a:schemeClr val="bg1"/>
                  </a:solidFill>
                  <a:latin typeface="Century Gothic" charset="0"/>
                  <a:ea typeface="Century Gothic" charset="0"/>
                  <a:cs typeface="Century Gothic" charset="0"/>
                </a:rPr>
                <a:t>23/10:  </a:t>
              </a:r>
              <a:r>
                <a:rPr lang="pt" sz="1000">
                  <a:solidFill>
                    <a:schemeClr val="bg1"/>
                  </a:solidFill>
                  <a:latin typeface="Century Gothic" charset="0"/>
                  <a:ea typeface="Century Gothic" charset="0"/>
                  <a:cs typeface="Century Gothic" charset="0"/>
                </a:rPr>
                <a:t>Monitore o início</a:t>
              </a:r>
              <a:endParaRPr lang="en-US" sz="1000" dirty="0">
                <a:solidFill>
                  <a:schemeClr val="bg1"/>
                </a:solidFill>
                <a:latin typeface="Century Gothic" charset="0"/>
                <a:ea typeface="Century Gothic" charset="0"/>
                <a:cs typeface="Century Gothic" charset="0"/>
              </a:endParaRP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pt" sz="1000" b="1" dirty="0">
                  <a:solidFill>
                    <a:schemeClr val="bg1"/>
                  </a:solidFill>
                  <a:latin typeface="Century Gothic" charset="0"/>
                  <a:ea typeface="Century Gothic" charset="0"/>
                  <a:cs typeface="Century Gothic" charset="0"/>
                </a:rPr>
                <a:t>19/12:  </a:t>
              </a:r>
              <a:r>
                <a:rPr lang="pt" sz="1000" dirty="0">
                  <a:solidFill>
                    <a:schemeClr val="bg1"/>
                  </a:solidFill>
                  <a:latin typeface="Century Gothic" charset="0"/>
                  <a:ea typeface="Century Gothic" charset="0"/>
                  <a:cs typeface="Century Gothic" charset="0"/>
                </a:rPr>
                <a:t>Relatório Final</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ounded Rectangle 38">
            <a:extLst>
              <a:ext uri="{FF2B5EF4-FFF2-40B4-BE49-F238E27FC236}">
                <a16:creationId xmlns:a16="http://schemas.microsoft.com/office/drawing/2014/main" id="{4334D6E7-9C1E-9940-92FF-0DE9E145F79A}"/>
              </a:ext>
            </a:extLst>
          </p:cNvPr>
          <p:cNvSpPr/>
          <p:nvPr/>
        </p:nvSpPr>
        <p:spPr>
          <a:xfrm>
            <a:off x="1400846" y="2969185"/>
            <a:ext cx="3084002"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2</a:t>
            </a:r>
          </a:p>
        </p:txBody>
      </p:sp>
      <p:sp>
        <p:nvSpPr>
          <p:cNvPr id="40" name="Rounded Rectangle 39">
            <a:extLst>
              <a:ext uri="{FF2B5EF4-FFF2-40B4-BE49-F238E27FC236}">
                <a16:creationId xmlns:a16="http://schemas.microsoft.com/office/drawing/2014/main" id="{C93C772D-EEB5-2746-80E9-5D80874CCD13}"/>
              </a:ext>
            </a:extLst>
          </p:cNvPr>
          <p:cNvSpPr/>
          <p:nvPr/>
        </p:nvSpPr>
        <p:spPr>
          <a:xfrm>
            <a:off x="4994131" y="3777627"/>
            <a:ext cx="1273286" cy="1037042"/>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2</a:t>
            </a:r>
          </a:p>
        </p:txBody>
      </p:sp>
      <p:sp>
        <p:nvSpPr>
          <p:cNvPr id="41" name="Rounded Rectangle 40">
            <a:extLst>
              <a:ext uri="{FF2B5EF4-FFF2-40B4-BE49-F238E27FC236}">
                <a16:creationId xmlns:a16="http://schemas.microsoft.com/office/drawing/2014/main" id="{958130DD-B37D-7A4F-8BED-F2BF801A362A}"/>
              </a:ext>
            </a:extLst>
          </p:cNvPr>
          <p:cNvSpPr/>
          <p:nvPr/>
        </p:nvSpPr>
        <p:spPr>
          <a:xfrm>
            <a:off x="7512690" y="4586068"/>
            <a:ext cx="1066471" cy="50812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2</a:t>
            </a:r>
          </a:p>
        </p:txBody>
      </p:sp>
      <p:sp>
        <p:nvSpPr>
          <p:cNvPr id="42" name="Rounded Rectangle 41">
            <a:extLst>
              <a:ext uri="{FF2B5EF4-FFF2-40B4-BE49-F238E27FC236}">
                <a16:creationId xmlns:a16="http://schemas.microsoft.com/office/drawing/2014/main" id="{67F26C26-0EE2-A14C-8A12-452D016197F1}"/>
              </a:ext>
            </a:extLst>
          </p:cNvPr>
          <p:cNvSpPr/>
          <p:nvPr/>
        </p:nvSpPr>
        <p:spPr>
          <a:xfrm>
            <a:off x="10095997" y="5570749"/>
            <a:ext cx="1467743"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2</a:t>
            </a:r>
          </a:p>
        </p:txBody>
      </p:sp>
      <p:sp>
        <p:nvSpPr>
          <p:cNvPr id="43" name="Rounded Rectangle 42">
            <a:extLst>
              <a:ext uri="{FF2B5EF4-FFF2-40B4-BE49-F238E27FC236}">
                <a16:creationId xmlns:a16="http://schemas.microsoft.com/office/drawing/2014/main" id="{4FBE19D5-E070-D748-A43F-6A6E80A751D9}"/>
              </a:ext>
            </a:extLst>
          </p:cNvPr>
          <p:cNvSpPr/>
          <p:nvPr/>
        </p:nvSpPr>
        <p:spPr>
          <a:xfrm>
            <a:off x="763054" y="2553665"/>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1</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4543517" y="3373405"/>
            <a:ext cx="2006435"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1</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6675445" y="3978892"/>
            <a:ext cx="2967268" cy="431556"/>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1</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9655180" y="4990290"/>
            <a:ext cx="1481689" cy="40484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1</a:t>
            </a:r>
          </a:p>
        </p:txBody>
      </p:sp>
      <p:sp>
        <p:nvSpPr>
          <p:cNvPr id="48" name="Rounded Rectangle 47">
            <a:extLst>
              <a:ext uri="{FF2B5EF4-FFF2-40B4-BE49-F238E27FC236}">
                <a16:creationId xmlns:a16="http://schemas.microsoft.com/office/drawing/2014/main" id="{1E1EFA8C-DA8C-DA4D-8861-5726E604C060}"/>
              </a:ext>
            </a:extLst>
          </p:cNvPr>
          <p:cNvSpPr/>
          <p:nvPr/>
        </p:nvSpPr>
        <p:spPr>
          <a:xfrm>
            <a:off x="8308907" y="5193559"/>
            <a:ext cx="1066471" cy="861240"/>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a:solidFill>
                  <a:schemeClr val="tx1"/>
                </a:solidFill>
                <a:latin typeface="Century Gothic" charset="0"/>
                <a:ea typeface="Century Gothic" charset="0"/>
                <a:cs typeface="Century Gothic" charset="0"/>
              </a:rPr>
              <a:t>Tarefa 3</a:t>
            </a:r>
            <a:endParaRPr lang="en-US" sz="1000" dirty="0">
              <a:solidFill>
                <a:schemeClr val="tx1"/>
              </a:solidFill>
              <a:latin typeface="Century Gothic" charset="0"/>
              <a:ea typeface="Century Gothic" charset="0"/>
              <a:cs typeface="Century Gothic" charset="0"/>
            </a:endParaRPr>
          </a:p>
        </p:txBody>
      </p:sp>
      <p:sp>
        <p:nvSpPr>
          <p:cNvPr id="49" name="Rounded Rectangle 48">
            <a:extLst>
              <a:ext uri="{FF2B5EF4-FFF2-40B4-BE49-F238E27FC236}">
                <a16:creationId xmlns:a16="http://schemas.microsoft.com/office/drawing/2014/main" id="{FA60CB92-965A-BF4F-8FCF-7143877261A6}"/>
              </a:ext>
            </a:extLst>
          </p:cNvPr>
          <p:cNvSpPr/>
          <p:nvPr/>
        </p:nvSpPr>
        <p:spPr>
          <a:xfrm>
            <a:off x="1745947" y="3402928"/>
            <a:ext cx="1747194" cy="795762"/>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Tarefa 3</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pt" sz="1600" b="0" i="0" u="none" strike="noStrike" dirty="0">
                          <a:solidFill>
                            <a:schemeClr val="tx1"/>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COMENTÁRIOS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2</TotalTime>
  <Words>253</Words>
  <Application>Microsoft Macintosh PowerPoint</Application>
  <PresentationFormat>Widescreen</PresentationFormat>
  <Paragraphs>65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2021-07-01T18:29:18Z</dcterms:created>
  <dcterms:modified xsi:type="dcterms:W3CDTF">2022-06-06T22:31:56Z</dcterms:modified>
</cp:coreProperties>
</file>