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sldIdLst>
    <p:sldId id="258" r:id="rId2"/>
    <p:sldId id="309" r:id="rId3"/>
    <p:sldId id="316" r:id="rId4"/>
    <p:sldId id="337" r:id="rId5"/>
    <p:sldId id="342" r:id="rId6"/>
    <p:sldId id="327" r:id="rId7"/>
    <p:sldId id="343" r:id="rId8"/>
    <p:sldId id="344" r:id="rId9"/>
    <p:sldId id="345" r:id="rId10"/>
    <p:sldId id="338" r:id="rId11"/>
    <p:sldId id="320" r:id="rId12"/>
    <p:sldId id="295"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E3EAF6"/>
    <a:srgbClr val="5B7191"/>
    <a:srgbClr val="CDD5DD"/>
    <a:srgbClr val="74859B"/>
    <a:srgbClr val="C4D2E7"/>
    <a:srgbClr val="F0A622"/>
    <a:srgbClr val="5E913E"/>
    <a:srgbClr val="CE1D02"/>
    <a:srgbClr val="4DACA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86447"/>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6/6/22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32763357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11</a:t>
            </a:fld>
            <a:endParaRPr lang="en-US" dirty="0"/>
          </a:p>
        </p:txBody>
      </p:sp>
    </p:spTree>
    <p:extLst>
      <p:ext uri="{BB962C8B-B14F-4D97-AF65-F5344CB8AC3E}">
        <p14:creationId xmlns:p14="http://schemas.microsoft.com/office/powerpoint/2010/main" val="3618666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12</a:t>
            </a:fld>
            <a:endParaRPr lang="en-US" dirty="0"/>
          </a:p>
        </p:txBody>
      </p:sp>
    </p:spTree>
    <p:extLst>
      <p:ext uri="{BB962C8B-B14F-4D97-AF65-F5344CB8AC3E}">
        <p14:creationId xmlns:p14="http://schemas.microsoft.com/office/powerpoint/2010/main" val="1822264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615602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282729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5412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4188251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26543225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971349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4230820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32416944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6/6/22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6/6/22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6/6/22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6/6/22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6/6/22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6/6/22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DE STATUS DO PROJETO</a:t>
            </a:r>
          </a:p>
        </p:txBody>
      </p:sp>
      <p:sp>
        <p:nvSpPr>
          <p:cNvPr id="11" name="TextBox 10">
            <a:extLst>
              <a:ext uri="{FF2B5EF4-FFF2-40B4-BE49-F238E27FC236}">
                <a16:creationId xmlns:a16="http://schemas.microsoft.com/office/drawing/2014/main" id="{D25B69A5-3B0C-C540-8CC8-9794435EA004}"/>
              </a:ext>
            </a:extLst>
          </p:cNvPr>
          <p:cNvSpPr txBox="1"/>
          <p:nvPr/>
        </p:nvSpPr>
        <p:spPr>
          <a:xfrm>
            <a:off x="552992" y="1057204"/>
            <a:ext cx="11221474" cy="1015663"/>
          </a:xfrm>
          <a:prstGeom prst="rect">
            <a:avLst/>
          </a:prstGeom>
          <a:noFill/>
        </p:spPr>
        <p:txBody>
          <a:bodyPr wrap="square" rtlCol="0">
            <a:spAutoFit/>
          </a:bodyPr>
          <a:lstStyle/>
          <a:p>
            <a:r>
              <a:rPr lang="pt" sz="6000" dirty="0">
                <a:latin typeface="Century Gothic" panose="020B0502020202020204" pitchFamily="34" charset="0"/>
              </a:rPr>
              <a:t>NOME DO PROJETO</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2681361"/>
            <a:ext cx="11404473" cy="3328988"/>
          </a:xfrm>
          <a:prstGeom prst="rect">
            <a:avLst/>
          </a:prstGeom>
          <a:noFill/>
        </p:spPr>
        <p:txBody>
          <a:bodyPr wrap="square" rtlCol="0">
            <a:spAutoFit/>
          </a:bodyPr>
          <a:lstStyle/>
          <a:p>
            <a:pPr>
              <a:lnSpc>
                <a:spcPct val="200000"/>
              </a:lnSpc>
            </a:pPr>
            <a:r>
              <a:rPr lang="pt" dirty="0">
                <a:latin typeface="Century Gothic" panose="020B0502020202020204" pitchFamily="34" charset="0"/>
              </a:rPr>
              <a:t>CÓDIGO DO PROJETO:  </a:t>
            </a:r>
          </a:p>
          <a:p>
            <a:pPr>
              <a:lnSpc>
                <a:spcPct val="200000"/>
              </a:lnSpc>
            </a:pPr>
            <a:r>
              <a:rPr lang="pt" dirty="0">
                <a:latin typeface="Century Gothic" panose="020B0502020202020204" pitchFamily="34" charset="0"/>
              </a:rPr>
              <a:t>GERENTE DE PROJETO:  </a:t>
            </a:r>
          </a:p>
          <a:p>
            <a:pPr>
              <a:lnSpc>
                <a:spcPct val="200000"/>
              </a:lnSpc>
            </a:pPr>
            <a:r>
              <a:rPr lang="pt" dirty="0">
                <a:latin typeface="Century Gothic" panose="020B0502020202020204" pitchFamily="34" charset="0"/>
              </a:rPr>
              <a:t>DATA DO RELATÓRIO:  </a:t>
            </a:r>
          </a:p>
          <a:p>
            <a:pPr>
              <a:lnSpc>
                <a:spcPct val="200000"/>
              </a:lnSpc>
            </a:pPr>
            <a:r>
              <a:rPr lang="pt" dirty="0">
                <a:latin typeface="Century Gothic" panose="020B0502020202020204" pitchFamily="34" charset="0"/>
              </a:rPr>
              <a:t>PERÍODO COBERTO:  </a:t>
            </a:r>
          </a:p>
          <a:p>
            <a:pPr>
              <a:lnSpc>
                <a:spcPct val="200000"/>
              </a:lnSpc>
            </a:pPr>
            <a:r>
              <a:rPr lang="pt" dirty="0">
                <a:latin typeface="Century Gothic" panose="020B0502020202020204" pitchFamily="34" charset="0"/>
              </a:rPr>
              <a:t>DATA PREVISTA DE CONCLUSÃO:  </a:t>
            </a:r>
          </a:p>
          <a:p>
            <a:pPr>
              <a:lnSpc>
                <a:spcPct val="200000"/>
              </a:lnSpc>
            </a:pPr>
            <a:r>
              <a:rPr lang="pt" dirty="0">
                <a:latin typeface="Century Gothic" panose="020B0502020202020204" pitchFamily="34" charset="0"/>
              </a:rPr>
              <a:t>STATUS GERAL DO PROJETO: BLOQUEIO / EXCESSO DE |   RISCOS / ATRASOS POTENCIAIS |   NO CAMINHO CERTO</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258589"/>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406242"/>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a:r>
                <a:rPr lang="pt" sz="4400" b="1" dirty="0">
                  <a:solidFill>
                    <a:schemeClr val="bg1"/>
                  </a:solidFill>
                  <a:latin typeface="Century Gothic" panose="020B0502020202020204" pitchFamily="34" charset="0"/>
                </a:rPr>
                <a:t>SEU</a:t>
              </a:r>
            </a:p>
            <a:p>
              <a:pPr algn="ctr"/>
              <a:r>
                <a:rPr lang="pt" sz="4400" b="1" dirty="0">
                  <a:solidFill>
                    <a:schemeClr val="bg1"/>
                  </a:solidFill>
                  <a:latin typeface="Century Gothic" panose="020B0502020202020204" pitchFamily="34" charset="0"/>
                </a:rPr>
                <a:t>LOGOTIPO</a:t>
              </a:r>
            </a:p>
          </p:txBody>
        </p:sp>
      </p:grpSp>
    </p:spTree>
    <p:extLst>
      <p:ext uri="{BB962C8B-B14F-4D97-AF65-F5344CB8AC3E}">
        <p14:creationId xmlns:p14="http://schemas.microsoft.com/office/powerpoint/2010/main" val="17501501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CRONOGRAMA DE PROJETO</a:t>
            </a:r>
          </a:p>
        </p:txBody>
      </p:sp>
      <p:grpSp>
        <p:nvGrpSpPr>
          <p:cNvPr id="6" name="Group 5">
            <a:extLst>
              <a:ext uri="{FF2B5EF4-FFF2-40B4-BE49-F238E27FC236}">
                <a16:creationId xmlns:a16="http://schemas.microsoft.com/office/drawing/2014/main" id="{00000000-0008-0000-0000-00003E000000}"/>
              </a:ext>
            </a:extLst>
          </p:cNvPr>
          <p:cNvGrpSpPr/>
          <p:nvPr/>
        </p:nvGrpSpPr>
        <p:grpSpPr>
          <a:xfrm>
            <a:off x="736845" y="2418942"/>
            <a:ext cx="9891728" cy="380988"/>
            <a:chOff x="98778" y="1555750"/>
            <a:chExt cx="9372600" cy="381000"/>
          </a:xfrm>
        </p:grpSpPr>
        <p:cxnSp>
          <p:nvCxnSpPr>
            <p:cNvPr id="35" name="Straight Connector 34">
              <a:extLst>
                <a:ext uri="{FF2B5EF4-FFF2-40B4-BE49-F238E27FC236}">
                  <a16:creationId xmlns:a16="http://schemas.microsoft.com/office/drawing/2014/main" id="{00000000-0008-0000-0000-000009000000}"/>
                </a:ext>
              </a:extLst>
            </p:cNvPr>
            <p:cNvCxnSpPr/>
            <p:nvPr/>
          </p:nvCxnSpPr>
          <p:spPr>
            <a:xfrm>
              <a:off x="98778" y="1746250"/>
              <a:ext cx="9372600" cy="0"/>
            </a:xfrm>
            <a:prstGeom prst="line">
              <a:avLst/>
            </a:prstGeom>
            <a:ln w="28575">
              <a:solidFill>
                <a:schemeClr val="bg1">
                  <a:lumMod val="50000"/>
                </a:schemeClr>
              </a:solidFill>
              <a:headEnd type="diamond"/>
              <a:tailEnd type="diamond"/>
            </a:ln>
          </p:spPr>
          <p:style>
            <a:lnRef idx="1">
              <a:schemeClr val="accent1"/>
            </a:lnRef>
            <a:fillRef idx="0">
              <a:schemeClr val="accent1"/>
            </a:fillRef>
            <a:effectRef idx="0">
              <a:schemeClr val="accent1"/>
            </a:effectRef>
            <a:fontRef idx="minor">
              <a:schemeClr val="tx1"/>
            </a:fontRef>
          </p:style>
        </p:cxnSp>
        <p:grpSp>
          <p:nvGrpSpPr>
            <p:cNvPr id="36" name="Group 35">
              <a:extLst>
                <a:ext uri="{FF2B5EF4-FFF2-40B4-BE49-F238E27FC236}">
                  <a16:creationId xmlns:a16="http://schemas.microsoft.com/office/drawing/2014/main" id="{00000000-0008-0000-0000-00003D000000}"/>
                </a:ext>
              </a:extLst>
            </p:cNvPr>
            <p:cNvGrpSpPr/>
            <p:nvPr/>
          </p:nvGrpSpPr>
          <p:grpSpPr>
            <a:xfrm>
              <a:off x="299907" y="1555750"/>
              <a:ext cx="8983751" cy="381000"/>
              <a:chOff x="299907" y="1555750"/>
              <a:chExt cx="8983751" cy="381000"/>
            </a:xfrm>
          </p:grpSpPr>
          <p:cxnSp>
            <p:nvCxnSpPr>
              <p:cNvPr id="37" name="Straight Connector 36">
                <a:extLst>
                  <a:ext uri="{FF2B5EF4-FFF2-40B4-BE49-F238E27FC236}">
                    <a16:creationId xmlns:a16="http://schemas.microsoft.com/office/drawing/2014/main" id="{00000000-0008-0000-0000-00000B000000}"/>
                  </a:ext>
                </a:extLst>
              </p:cNvPr>
              <p:cNvCxnSpPr/>
              <p:nvPr/>
            </p:nvCxnSpPr>
            <p:spPr>
              <a:xfrm>
                <a:off x="2999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00000000-0008-0000-0000-00000C000000}"/>
                  </a:ext>
                </a:extLst>
              </p:cNvPr>
              <p:cNvCxnSpPr/>
              <p:nvPr/>
            </p:nvCxnSpPr>
            <p:spPr>
              <a:xfrm>
                <a:off x="749094"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00000000-0008-0000-0000-00000D000000}"/>
                  </a:ext>
                </a:extLst>
              </p:cNvPr>
              <p:cNvCxnSpPr/>
              <p:nvPr/>
            </p:nvCxnSpPr>
            <p:spPr>
              <a:xfrm>
                <a:off x="11982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0000000-0008-0000-0000-00000E000000}"/>
                  </a:ext>
                </a:extLst>
              </p:cNvPr>
              <p:cNvCxnSpPr/>
              <p:nvPr/>
            </p:nvCxnSpPr>
            <p:spPr>
              <a:xfrm>
                <a:off x="1647469"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00000000-0008-0000-0000-00000F000000}"/>
                  </a:ext>
                </a:extLst>
              </p:cNvPr>
              <p:cNvCxnSpPr/>
              <p:nvPr/>
            </p:nvCxnSpPr>
            <p:spPr>
              <a:xfrm>
                <a:off x="20966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00000000-0008-0000-0000-000010000000}"/>
                  </a:ext>
                </a:extLst>
              </p:cNvPr>
              <p:cNvCxnSpPr/>
              <p:nvPr/>
            </p:nvCxnSpPr>
            <p:spPr>
              <a:xfrm>
                <a:off x="25458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00000000-0008-0000-0000-000011000000}"/>
                  </a:ext>
                </a:extLst>
              </p:cNvPr>
              <p:cNvCxnSpPr/>
              <p:nvPr/>
            </p:nvCxnSpPr>
            <p:spPr>
              <a:xfrm>
                <a:off x="299503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00000000-0008-0000-0000-000012000000}"/>
                  </a:ext>
                </a:extLst>
              </p:cNvPr>
              <p:cNvCxnSpPr/>
              <p:nvPr/>
            </p:nvCxnSpPr>
            <p:spPr>
              <a:xfrm>
                <a:off x="34442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00000000-0008-0000-0000-000013000000}"/>
                  </a:ext>
                </a:extLst>
              </p:cNvPr>
              <p:cNvCxnSpPr/>
              <p:nvPr/>
            </p:nvCxnSpPr>
            <p:spPr>
              <a:xfrm>
                <a:off x="389340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00000000-0008-0000-0000-000014000000}"/>
                  </a:ext>
                </a:extLst>
              </p:cNvPr>
              <p:cNvCxnSpPr/>
              <p:nvPr/>
            </p:nvCxnSpPr>
            <p:spPr>
              <a:xfrm>
                <a:off x="43425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00000000-0008-0000-0000-000015000000}"/>
                  </a:ext>
                </a:extLst>
              </p:cNvPr>
              <p:cNvCxnSpPr/>
              <p:nvPr/>
            </p:nvCxnSpPr>
            <p:spPr>
              <a:xfrm>
                <a:off x="4791782"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00000000-0008-0000-0000-000016000000}"/>
                  </a:ext>
                </a:extLst>
              </p:cNvPr>
              <p:cNvCxnSpPr/>
              <p:nvPr/>
            </p:nvCxnSpPr>
            <p:spPr>
              <a:xfrm>
                <a:off x="52409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00000000-0008-0000-0000-000017000000}"/>
                  </a:ext>
                </a:extLst>
              </p:cNvPr>
              <p:cNvCxnSpPr/>
              <p:nvPr/>
            </p:nvCxnSpPr>
            <p:spPr>
              <a:xfrm>
                <a:off x="5690157"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0000000-0008-0000-0000-000018000000}"/>
                  </a:ext>
                </a:extLst>
              </p:cNvPr>
              <p:cNvCxnSpPr/>
              <p:nvPr/>
            </p:nvCxnSpPr>
            <p:spPr>
              <a:xfrm>
                <a:off x="613934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00000000-0008-0000-0000-000019000000}"/>
                  </a:ext>
                </a:extLst>
              </p:cNvPr>
              <p:cNvCxnSpPr/>
              <p:nvPr/>
            </p:nvCxnSpPr>
            <p:spPr>
              <a:xfrm>
                <a:off x="658853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0000000-0008-0000-0000-00001A000000}"/>
                  </a:ext>
                </a:extLst>
              </p:cNvPr>
              <p:cNvCxnSpPr/>
              <p:nvPr/>
            </p:nvCxnSpPr>
            <p:spPr>
              <a:xfrm>
                <a:off x="703772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00000000-0008-0000-0000-00001B000000}"/>
                  </a:ext>
                </a:extLst>
              </p:cNvPr>
              <p:cNvCxnSpPr/>
              <p:nvPr/>
            </p:nvCxnSpPr>
            <p:spPr>
              <a:xfrm>
                <a:off x="748690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00000000-0008-0000-0000-00001C000000}"/>
                  </a:ext>
                </a:extLst>
              </p:cNvPr>
              <p:cNvCxnSpPr/>
              <p:nvPr/>
            </p:nvCxnSpPr>
            <p:spPr>
              <a:xfrm>
                <a:off x="7936095"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00000000-0008-0000-0000-00001D000000}"/>
                  </a:ext>
                </a:extLst>
              </p:cNvPr>
              <p:cNvCxnSpPr/>
              <p:nvPr/>
            </p:nvCxnSpPr>
            <p:spPr>
              <a:xfrm>
                <a:off x="8385283"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00000000-0008-0000-0000-00001E000000}"/>
                  </a:ext>
                </a:extLst>
              </p:cNvPr>
              <p:cNvCxnSpPr/>
              <p:nvPr/>
            </p:nvCxnSpPr>
            <p:spPr>
              <a:xfrm>
                <a:off x="8834470"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00000000-0008-0000-0000-00001F000000}"/>
                  </a:ext>
                </a:extLst>
              </p:cNvPr>
              <p:cNvCxnSpPr/>
              <p:nvPr/>
            </p:nvCxnSpPr>
            <p:spPr>
              <a:xfrm>
                <a:off x="9283658" y="1555750"/>
                <a:ext cx="0" cy="381000"/>
              </a:xfrm>
              <a:prstGeom prst="line">
                <a:avLst/>
              </a:prstGeom>
              <a:ln w="19050">
                <a:gradFill>
                  <a:gsLst>
                    <a:gs pos="0">
                      <a:schemeClr val="bg1">
                        <a:lumMod val="75000"/>
                      </a:schemeClr>
                    </a:gs>
                    <a:gs pos="100000">
                      <a:schemeClr val="tx1">
                        <a:lumMod val="65000"/>
                        <a:lumOff val="35000"/>
                      </a:schemeClr>
                    </a:gs>
                  </a:gsLst>
                  <a:lin ang="5400000" scaled="1"/>
                </a:gradFill>
              </a:ln>
            </p:spPr>
            <p:style>
              <a:lnRef idx="1">
                <a:schemeClr val="accent1"/>
              </a:lnRef>
              <a:fillRef idx="0">
                <a:schemeClr val="accent1"/>
              </a:fillRef>
              <a:effectRef idx="0">
                <a:schemeClr val="accent1"/>
              </a:effectRef>
              <a:fontRef idx="minor">
                <a:schemeClr val="tx1"/>
              </a:fontRef>
            </p:style>
          </p:cxnSp>
        </p:grpSp>
      </p:grpSp>
      <p:grpSp>
        <p:nvGrpSpPr>
          <p:cNvPr id="9" name="Group 8">
            <a:extLst>
              <a:ext uri="{FF2B5EF4-FFF2-40B4-BE49-F238E27FC236}">
                <a16:creationId xmlns:a16="http://schemas.microsoft.com/office/drawing/2014/main" id="{00000000-0008-0000-0000-000026000000}"/>
              </a:ext>
            </a:extLst>
          </p:cNvPr>
          <p:cNvGrpSpPr/>
          <p:nvPr/>
        </p:nvGrpSpPr>
        <p:grpSpPr>
          <a:xfrm>
            <a:off x="828641" y="886195"/>
            <a:ext cx="1718327" cy="1800352"/>
            <a:chOff x="174978" y="393700"/>
            <a:chExt cx="1498600" cy="1473200"/>
          </a:xfrm>
        </p:grpSpPr>
        <p:cxnSp>
          <p:nvCxnSpPr>
            <p:cNvPr id="33" name="Straight Connector 32">
              <a:extLst>
                <a:ext uri="{FF2B5EF4-FFF2-40B4-BE49-F238E27FC236}">
                  <a16:creationId xmlns:a16="http://schemas.microsoft.com/office/drawing/2014/main" id="{00000000-0008-0000-0000-000025000000}"/>
                </a:ext>
              </a:extLst>
            </p:cNvPr>
            <p:cNvCxnSpPr/>
            <p:nvPr/>
          </p:nvCxnSpPr>
          <p:spPr>
            <a:xfrm>
              <a:off x="213078" y="1193800"/>
              <a:ext cx="0" cy="6731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4" name="Round Single Corner Rectangle 33">
              <a:extLst>
                <a:ext uri="{FF2B5EF4-FFF2-40B4-BE49-F238E27FC236}">
                  <a16:creationId xmlns:a16="http://schemas.microsoft.com/office/drawing/2014/main" id="{00000000-0008-0000-0000-000023000000}"/>
                </a:ext>
              </a:extLst>
            </p:cNvPr>
            <p:cNvSpPr/>
            <p:nvPr/>
          </p:nvSpPr>
          <p:spPr>
            <a:xfrm>
              <a:off x="174978" y="393700"/>
              <a:ext cx="1498600" cy="8890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0" name="Group 9">
            <a:extLst>
              <a:ext uri="{FF2B5EF4-FFF2-40B4-BE49-F238E27FC236}">
                <a16:creationId xmlns:a16="http://schemas.microsoft.com/office/drawing/2014/main" id="{00000000-0008-0000-0000-000028000000}"/>
              </a:ext>
            </a:extLst>
          </p:cNvPr>
          <p:cNvGrpSpPr/>
          <p:nvPr/>
        </p:nvGrpSpPr>
        <p:grpSpPr>
          <a:xfrm>
            <a:off x="2834846" y="400075"/>
            <a:ext cx="1718327" cy="2281478"/>
            <a:chOff x="1928989" y="0"/>
            <a:chExt cx="1498600" cy="1790700"/>
          </a:xfrm>
        </p:grpSpPr>
        <p:cxnSp>
          <p:nvCxnSpPr>
            <p:cNvPr id="31" name="Straight Connector 30">
              <a:extLst>
                <a:ext uri="{FF2B5EF4-FFF2-40B4-BE49-F238E27FC236}">
                  <a16:creationId xmlns:a16="http://schemas.microsoft.com/office/drawing/2014/main" id="{00000000-0008-0000-0000-000029000000}"/>
                </a:ext>
              </a:extLst>
            </p:cNvPr>
            <p:cNvCxnSpPr/>
            <p:nvPr/>
          </p:nvCxnSpPr>
          <p:spPr>
            <a:xfrm>
              <a:off x="1967089" y="800100"/>
              <a:ext cx="0" cy="9906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2" name="Round Single Corner Rectangle 31">
              <a:extLst>
                <a:ext uri="{FF2B5EF4-FFF2-40B4-BE49-F238E27FC236}">
                  <a16:creationId xmlns:a16="http://schemas.microsoft.com/office/drawing/2014/main" id="{00000000-0008-0000-0000-00002A000000}"/>
                </a:ext>
              </a:extLst>
            </p:cNvPr>
            <p:cNvSpPr/>
            <p:nvPr/>
          </p:nvSpPr>
          <p:spPr>
            <a:xfrm>
              <a:off x="19289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1" name="Group 10">
            <a:extLst>
              <a:ext uri="{FF2B5EF4-FFF2-40B4-BE49-F238E27FC236}">
                <a16:creationId xmlns:a16="http://schemas.microsoft.com/office/drawing/2014/main" id="{00000000-0008-0000-0000-00002C000000}"/>
              </a:ext>
            </a:extLst>
          </p:cNvPr>
          <p:cNvGrpSpPr/>
          <p:nvPr/>
        </p:nvGrpSpPr>
        <p:grpSpPr>
          <a:xfrm>
            <a:off x="5280689" y="400076"/>
            <a:ext cx="1718327" cy="2281479"/>
            <a:chOff x="4049889" y="0"/>
            <a:chExt cx="1498600" cy="1790700"/>
          </a:xfrm>
        </p:grpSpPr>
        <p:cxnSp>
          <p:nvCxnSpPr>
            <p:cNvPr id="29" name="Straight Connector 28">
              <a:extLst>
                <a:ext uri="{FF2B5EF4-FFF2-40B4-BE49-F238E27FC236}">
                  <a16:creationId xmlns:a16="http://schemas.microsoft.com/office/drawing/2014/main" id="{00000000-0008-0000-0000-00002D000000}"/>
                </a:ext>
              </a:extLst>
            </p:cNvPr>
            <p:cNvCxnSpPr/>
            <p:nvPr/>
          </p:nvCxnSpPr>
          <p:spPr>
            <a:xfrm>
              <a:off x="4087989" y="596900"/>
              <a:ext cx="0" cy="11938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30" name="Round Single Corner Rectangle 29">
              <a:extLst>
                <a:ext uri="{FF2B5EF4-FFF2-40B4-BE49-F238E27FC236}">
                  <a16:creationId xmlns:a16="http://schemas.microsoft.com/office/drawing/2014/main" id="{00000000-0008-0000-0000-00002E000000}"/>
                </a:ext>
              </a:extLst>
            </p:cNvPr>
            <p:cNvSpPr/>
            <p:nvPr/>
          </p:nvSpPr>
          <p:spPr>
            <a:xfrm>
              <a:off x="4049889" y="0"/>
              <a:ext cx="1498600" cy="723900"/>
            </a:xfrm>
            <a:prstGeom prst="round1Rect">
              <a:avLst>
                <a:gd name="adj" fmla="val 9524"/>
              </a:avLst>
            </a:prstGeom>
            <a:solidFill>
              <a:schemeClr val="tx2">
                <a:lumMod val="40000"/>
                <a:lumOff val="6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3</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2" name="Group 11">
            <a:extLst>
              <a:ext uri="{FF2B5EF4-FFF2-40B4-BE49-F238E27FC236}">
                <a16:creationId xmlns:a16="http://schemas.microsoft.com/office/drawing/2014/main" id="{00000000-0008-0000-0000-00002F000000}"/>
              </a:ext>
            </a:extLst>
          </p:cNvPr>
          <p:cNvGrpSpPr/>
          <p:nvPr/>
        </p:nvGrpSpPr>
        <p:grpSpPr>
          <a:xfrm>
            <a:off x="5936116" y="1638526"/>
            <a:ext cx="2912419" cy="1039857"/>
            <a:chOff x="4634089" y="1016000"/>
            <a:chExt cx="2540000" cy="850900"/>
          </a:xfrm>
        </p:grpSpPr>
        <p:cxnSp>
          <p:nvCxnSpPr>
            <p:cNvPr id="27" name="Straight Connector 26">
              <a:extLst>
                <a:ext uri="{FF2B5EF4-FFF2-40B4-BE49-F238E27FC236}">
                  <a16:creationId xmlns:a16="http://schemas.microsoft.com/office/drawing/2014/main" id="{00000000-0008-0000-0000-000030000000}"/>
                </a:ext>
              </a:extLst>
            </p:cNvPr>
            <p:cNvCxnSpPr/>
            <p:nvPr/>
          </p:nvCxnSpPr>
          <p:spPr>
            <a:xfrm>
              <a:off x="5954889" y="1485900"/>
              <a:ext cx="0" cy="381000"/>
            </a:xfrm>
            <a:prstGeom prst="line">
              <a:avLst/>
            </a:prstGeom>
            <a:ln w="28575">
              <a:solidFill>
                <a:schemeClr val="tx2">
                  <a:lumMod val="60000"/>
                  <a:lumOff val="40000"/>
                </a:schemeClr>
              </a:solidFill>
              <a:tailEnd type="oval"/>
            </a:ln>
          </p:spPr>
          <p:style>
            <a:lnRef idx="1">
              <a:schemeClr val="accent1"/>
            </a:lnRef>
            <a:fillRef idx="0">
              <a:schemeClr val="accent1"/>
            </a:fillRef>
            <a:effectRef idx="0">
              <a:schemeClr val="accent1"/>
            </a:effectRef>
            <a:fontRef idx="minor">
              <a:schemeClr val="tx1"/>
            </a:fontRef>
          </p:style>
        </p:cxnSp>
        <p:sp>
          <p:nvSpPr>
            <p:cNvPr id="28" name="Round Single Corner Rectangle 27">
              <a:extLst>
                <a:ext uri="{FF2B5EF4-FFF2-40B4-BE49-F238E27FC236}">
                  <a16:creationId xmlns:a16="http://schemas.microsoft.com/office/drawing/2014/main" id="{00000000-0008-0000-0000-000031000000}"/>
                </a:ext>
              </a:extLst>
            </p:cNvPr>
            <p:cNvSpPr/>
            <p:nvPr/>
          </p:nvSpPr>
          <p:spPr>
            <a:xfrm>
              <a:off x="4634089" y="1016000"/>
              <a:ext cx="2540000" cy="482600"/>
            </a:xfrm>
            <a:prstGeom prst="round1Rect">
              <a:avLst>
                <a:gd name="adj" fmla="val 9524"/>
              </a:avLst>
            </a:prstGeom>
            <a:solidFill>
              <a:srgbClr val="EAEEF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4</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3" name="Group 12">
            <a:extLst>
              <a:ext uri="{FF2B5EF4-FFF2-40B4-BE49-F238E27FC236}">
                <a16:creationId xmlns:a16="http://schemas.microsoft.com/office/drawing/2014/main" id="{00000000-0008-0000-0000-000036000000}"/>
              </a:ext>
            </a:extLst>
          </p:cNvPr>
          <p:cNvGrpSpPr/>
          <p:nvPr/>
        </p:nvGrpSpPr>
        <p:grpSpPr>
          <a:xfrm>
            <a:off x="9321380" y="400075"/>
            <a:ext cx="1718327" cy="2281478"/>
            <a:chOff x="7580489" y="0"/>
            <a:chExt cx="1498600" cy="1790700"/>
          </a:xfrm>
        </p:grpSpPr>
        <p:cxnSp>
          <p:nvCxnSpPr>
            <p:cNvPr id="25" name="Straight Connector 24">
              <a:extLst>
                <a:ext uri="{FF2B5EF4-FFF2-40B4-BE49-F238E27FC236}">
                  <a16:creationId xmlns:a16="http://schemas.microsoft.com/office/drawing/2014/main" id="{00000000-0008-0000-0000-000037000000}"/>
                </a:ext>
              </a:extLst>
            </p:cNvPr>
            <p:cNvCxnSpPr/>
            <p:nvPr/>
          </p:nvCxnSpPr>
          <p:spPr>
            <a:xfrm>
              <a:off x="7618589" y="800100"/>
              <a:ext cx="0" cy="990600"/>
            </a:xfrm>
            <a:prstGeom prst="line">
              <a:avLst/>
            </a:prstGeom>
            <a:ln w="28575">
              <a:solidFill>
                <a:schemeClr val="tx2"/>
              </a:solidFill>
              <a:tailEnd type="oval"/>
            </a:ln>
          </p:spPr>
          <p:style>
            <a:lnRef idx="1">
              <a:schemeClr val="accent1"/>
            </a:lnRef>
            <a:fillRef idx="0">
              <a:schemeClr val="accent1"/>
            </a:fillRef>
            <a:effectRef idx="0">
              <a:schemeClr val="accent1"/>
            </a:effectRef>
            <a:fontRef idx="minor">
              <a:schemeClr val="tx1"/>
            </a:fontRef>
          </p:style>
        </p:cxnSp>
        <p:sp>
          <p:nvSpPr>
            <p:cNvPr id="26" name="Round Single Corner Rectangle 25">
              <a:extLst>
                <a:ext uri="{FF2B5EF4-FFF2-40B4-BE49-F238E27FC236}">
                  <a16:creationId xmlns:a16="http://schemas.microsoft.com/office/drawing/2014/main" id="{00000000-0008-0000-0000-000038000000}"/>
                </a:ext>
              </a:extLst>
            </p:cNvPr>
            <p:cNvSpPr/>
            <p:nvPr/>
          </p:nvSpPr>
          <p:spPr>
            <a:xfrm>
              <a:off x="7580489" y="0"/>
              <a:ext cx="1498600" cy="1333500"/>
            </a:xfrm>
            <a:prstGeom prst="round1Rect">
              <a:avLst>
                <a:gd name="adj" fmla="val 9524"/>
              </a:avLst>
            </a:prstGeom>
            <a:solidFill>
              <a:schemeClr val="tx2">
                <a:lumMod val="20000"/>
                <a:lumOff val="8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MARCO 5</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4" name="Group 13">
            <a:extLst>
              <a:ext uri="{FF2B5EF4-FFF2-40B4-BE49-F238E27FC236}">
                <a16:creationId xmlns:a16="http://schemas.microsoft.com/office/drawing/2014/main" id="{00000000-0008-0000-0000-00003A000000}"/>
              </a:ext>
            </a:extLst>
          </p:cNvPr>
          <p:cNvGrpSpPr/>
          <p:nvPr/>
        </p:nvGrpSpPr>
        <p:grpSpPr>
          <a:xfrm>
            <a:off x="3671370" y="2544697"/>
            <a:ext cx="1516171" cy="1645151"/>
            <a:chOff x="2106789" y="1752596"/>
            <a:chExt cx="1322294" cy="1877896"/>
          </a:xfrm>
        </p:grpSpPr>
        <p:cxnSp>
          <p:nvCxnSpPr>
            <p:cNvPr id="23" name="Straight Connector 22">
              <a:extLst>
                <a:ext uri="{FF2B5EF4-FFF2-40B4-BE49-F238E27FC236}">
                  <a16:creationId xmlns:a16="http://schemas.microsoft.com/office/drawing/2014/main" id="{00000000-0008-0000-0000-00003B000000}"/>
                </a:ext>
              </a:extLst>
            </p:cNvPr>
            <p:cNvCxnSpPr/>
            <p:nvPr/>
          </p:nvCxnSpPr>
          <p:spPr>
            <a:xfrm>
              <a:off x="2215411" y="1752596"/>
              <a:ext cx="0" cy="990600"/>
            </a:xfrm>
            <a:prstGeom prst="line">
              <a:avLst/>
            </a:prstGeom>
            <a:ln w="28575">
              <a:solidFill>
                <a:srgbClr val="92D050">
                  <a:alpha val="90000"/>
                </a:srgbClr>
              </a:solidFill>
              <a:headEnd type="diamond" w="lg" len="lg"/>
              <a:tailEnd type="oval"/>
            </a:ln>
          </p:spPr>
          <p:style>
            <a:lnRef idx="1">
              <a:schemeClr val="accent1"/>
            </a:lnRef>
            <a:fillRef idx="0">
              <a:schemeClr val="accent1"/>
            </a:fillRef>
            <a:effectRef idx="0">
              <a:schemeClr val="accent1"/>
            </a:effectRef>
            <a:fontRef idx="minor">
              <a:schemeClr val="tx1"/>
            </a:fontRef>
          </p:style>
        </p:cxnSp>
        <p:sp>
          <p:nvSpPr>
            <p:cNvPr id="24" name="Round Single Corner Rectangle 59">
              <a:extLst>
                <a:ext uri="{FF2B5EF4-FFF2-40B4-BE49-F238E27FC236}">
                  <a16:creationId xmlns:a16="http://schemas.microsoft.com/office/drawing/2014/main" id="{00000000-0008-0000-0000-00003C000000}"/>
                </a:ext>
              </a:extLst>
            </p:cNvPr>
            <p:cNvSpPr/>
            <p:nvPr/>
          </p:nvSpPr>
          <p:spPr>
            <a:xfrm>
              <a:off x="2106789" y="2394359"/>
              <a:ext cx="1322294" cy="1236133"/>
            </a:xfrm>
            <a:prstGeom prst="foldedCorner">
              <a:avLst/>
            </a:prstGeom>
            <a:gradFill flip="none" rotWithShape="1">
              <a:gsLst>
                <a:gs pos="8000">
                  <a:srgbClr val="00B050"/>
                </a:gs>
                <a:gs pos="54000">
                  <a:srgbClr val="92D050"/>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bIns="0" rtlCol="0" anchor="ctr"/>
            <a:lstStyle/>
            <a:p>
              <a:pPr marL="0" marR="0">
                <a:spcBef>
                  <a:spcPts val="0"/>
                </a:spcBef>
                <a:spcAft>
                  <a:spcPts val="0"/>
                </a:spcAft>
              </a:pPr>
              <a:r>
                <a:rPr lang="pt" sz="10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POSIÇÃO DO CRONOGRAMA ATUAL</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b="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dirty="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5" name="Group 14">
            <a:extLst>
              <a:ext uri="{FF2B5EF4-FFF2-40B4-BE49-F238E27FC236}">
                <a16:creationId xmlns:a16="http://schemas.microsoft.com/office/drawing/2014/main" id="{3825AEBA-BDBE-AA48-BD75-0450CA263F7B}"/>
              </a:ext>
            </a:extLst>
          </p:cNvPr>
          <p:cNvGrpSpPr/>
          <p:nvPr/>
        </p:nvGrpSpPr>
        <p:grpSpPr>
          <a:xfrm>
            <a:off x="961175" y="2533123"/>
            <a:ext cx="2422838" cy="3389540"/>
            <a:chOff x="-100874" y="0"/>
            <a:chExt cx="2113023" cy="3389650"/>
          </a:xfrm>
        </p:grpSpPr>
        <p:cxnSp>
          <p:nvCxnSpPr>
            <p:cNvPr id="21" name="Straight Connector 20">
              <a:extLst>
                <a:ext uri="{FF2B5EF4-FFF2-40B4-BE49-F238E27FC236}">
                  <a16:creationId xmlns:a16="http://schemas.microsoft.com/office/drawing/2014/main" id="{00000000-0008-0000-0000-000040000000}"/>
                </a:ext>
              </a:extLst>
            </p:cNvPr>
            <p:cNvCxnSpPr/>
            <p:nvPr/>
          </p:nvCxnSpPr>
          <p:spPr>
            <a:xfrm>
              <a:off x="965379" y="0"/>
              <a:ext cx="0" cy="2002179"/>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2" name="Round Single Corner Rectangle 64">
              <a:extLst>
                <a:ext uri="{FF2B5EF4-FFF2-40B4-BE49-F238E27FC236}">
                  <a16:creationId xmlns:a16="http://schemas.microsoft.com/office/drawing/2014/main" id="{00000000-0008-0000-0000-000041000000}"/>
                </a:ext>
              </a:extLst>
            </p:cNvPr>
            <p:cNvSpPr/>
            <p:nvPr/>
          </p:nvSpPr>
          <p:spPr>
            <a:xfrm>
              <a:off x="-100874" y="1713407"/>
              <a:ext cx="2113023" cy="1676243"/>
            </a:xfrm>
            <a:prstGeom prst="trapezoid">
              <a:avLst>
                <a:gd name="adj" fmla="val 16023"/>
              </a:avLst>
            </a:prstGeom>
            <a:gradFill flip="none" rotWithShape="1">
              <a:gsLst>
                <a:gs pos="76000">
                  <a:schemeClr val="accent4">
                    <a:lumMod val="20000"/>
                    <a:lumOff val="80000"/>
                  </a:schemeClr>
                </a:gs>
                <a:gs pos="0">
                  <a:schemeClr val="accent4"/>
                </a:gs>
              </a:gsLst>
              <a:path path="circle">
                <a:fillToRect l="100000" t="100000"/>
              </a:path>
              <a:tileRect r="-100000" b="-100000"/>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5715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BLOQUEIO 1</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5715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grpSp>
        <p:nvGrpSpPr>
          <p:cNvPr id="16" name="Group 15">
            <a:extLst>
              <a:ext uri="{FF2B5EF4-FFF2-40B4-BE49-F238E27FC236}">
                <a16:creationId xmlns:a16="http://schemas.microsoft.com/office/drawing/2014/main" id="{00000000-0008-0000-0000-000051000000}"/>
              </a:ext>
            </a:extLst>
          </p:cNvPr>
          <p:cNvGrpSpPr/>
          <p:nvPr/>
        </p:nvGrpSpPr>
        <p:grpSpPr>
          <a:xfrm>
            <a:off x="7458328" y="2544697"/>
            <a:ext cx="2651045" cy="3074153"/>
            <a:chOff x="5962197" y="1752600"/>
            <a:chExt cx="2312049" cy="2515534"/>
          </a:xfrm>
        </p:grpSpPr>
        <p:cxnSp>
          <p:nvCxnSpPr>
            <p:cNvPr id="19" name="Straight Connector 18">
              <a:extLst>
                <a:ext uri="{FF2B5EF4-FFF2-40B4-BE49-F238E27FC236}">
                  <a16:creationId xmlns:a16="http://schemas.microsoft.com/office/drawing/2014/main" id="{00000000-0008-0000-0000-00004F000000}"/>
                </a:ext>
              </a:extLst>
            </p:cNvPr>
            <p:cNvCxnSpPr/>
            <p:nvPr/>
          </p:nvCxnSpPr>
          <p:spPr>
            <a:xfrm>
              <a:off x="7148689" y="1752600"/>
              <a:ext cx="0" cy="1638300"/>
            </a:xfrm>
            <a:prstGeom prst="line">
              <a:avLst/>
            </a:prstGeom>
            <a:ln w="28575">
              <a:gradFill>
                <a:gsLst>
                  <a:gs pos="0">
                    <a:srgbClr val="FF0000"/>
                  </a:gs>
                  <a:gs pos="53000">
                    <a:srgbClr val="C00000"/>
                  </a:gs>
                </a:gsLst>
                <a:lin ang="5400000" scaled="1"/>
              </a:gradFill>
              <a:headEnd type="diamond" w="lg" len="lg"/>
              <a:tailEnd type="none" w="sm" len="sm"/>
            </a:ln>
          </p:spPr>
          <p:style>
            <a:lnRef idx="1">
              <a:schemeClr val="accent1"/>
            </a:lnRef>
            <a:fillRef idx="0">
              <a:schemeClr val="accent1"/>
            </a:fillRef>
            <a:effectRef idx="0">
              <a:schemeClr val="accent1"/>
            </a:effectRef>
            <a:fontRef idx="minor">
              <a:schemeClr val="tx1"/>
            </a:fontRef>
          </p:style>
        </p:cxnSp>
        <p:sp>
          <p:nvSpPr>
            <p:cNvPr id="20" name="Round Single Corner Rectangle 64">
              <a:extLst>
                <a:ext uri="{FF2B5EF4-FFF2-40B4-BE49-F238E27FC236}">
                  <a16:creationId xmlns:a16="http://schemas.microsoft.com/office/drawing/2014/main" id="{00000000-0008-0000-0000-000050000000}"/>
                </a:ext>
              </a:extLst>
            </p:cNvPr>
            <p:cNvSpPr/>
            <p:nvPr/>
          </p:nvSpPr>
          <p:spPr>
            <a:xfrm>
              <a:off x="5962197" y="2693334"/>
              <a:ext cx="2312049" cy="1574800"/>
            </a:xfrm>
            <a:prstGeom prst="trapezoid">
              <a:avLst>
                <a:gd name="adj" fmla="val 15376"/>
              </a:avLst>
            </a:prstGeom>
            <a:gradFill>
              <a:gsLst>
                <a:gs pos="76000">
                  <a:schemeClr val="accent4">
                    <a:lumMod val="20000"/>
                    <a:lumOff val="80000"/>
                  </a:schemeClr>
                </a:gs>
                <a:gs pos="0">
                  <a:schemeClr val="accent4"/>
                </a:gs>
              </a:gsLst>
              <a:path path="circle">
                <a:fillToRect l="100000" t="100000"/>
              </a:path>
            </a:gra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marL="11430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BLOQUEIO 2</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a:p>
              <a:pPr marL="114300" marR="0">
                <a:spcBef>
                  <a:spcPts val="0"/>
                </a:spcBef>
                <a:spcAft>
                  <a:spcPts val="0"/>
                </a:spcAft>
              </a:pPr>
              <a:r>
                <a:rPr lang="pt" sz="110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Detalhes</a:t>
              </a:r>
              <a:endParaRPr lang="en-US" sz="900">
                <a:effectLst/>
                <a:latin typeface="Century Gothic" panose="020B0502020202020204" pitchFamily="34" charset="0"/>
                <a:ea typeface="Calibri" panose="020F0502020204030204" pitchFamily="34" charset="0"/>
                <a:cs typeface="Times New Roman" panose="02020603050405020304" pitchFamily="18" charset="0"/>
              </a:endParaRPr>
            </a:p>
          </p:txBody>
        </p:sp>
      </p:grpSp>
      <p:sp>
        <p:nvSpPr>
          <p:cNvPr id="17" name="TextBox 32">
            <a:extLst>
              <a:ext uri="{FF2B5EF4-FFF2-40B4-BE49-F238E27FC236}">
                <a16:creationId xmlns:a16="http://schemas.microsoft.com/office/drawing/2014/main" id="{00000000-0008-0000-0000-000021000000}"/>
              </a:ext>
            </a:extLst>
          </p:cNvPr>
          <p:cNvSpPr txBox="1"/>
          <p:nvPr/>
        </p:nvSpPr>
        <p:spPr>
          <a:xfrm>
            <a:off x="626799" y="3025192"/>
            <a:ext cx="1587990"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spcBef>
                <a:spcPts val="0"/>
              </a:spcBef>
              <a:spcAft>
                <a:spcPts val="0"/>
              </a:spcAft>
            </a:pPr>
            <a:r>
              <a:rPr lang="pt" sz="10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DATA DE INÍCIO DO PROJETO</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pt" sz="1100" b="1">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8" name="TextBox 33">
            <a:extLst>
              <a:ext uri="{FF2B5EF4-FFF2-40B4-BE49-F238E27FC236}">
                <a16:creationId xmlns:a16="http://schemas.microsoft.com/office/drawing/2014/main" id="{00000000-0008-0000-0000-000022000000}"/>
              </a:ext>
            </a:extLst>
          </p:cNvPr>
          <p:cNvSpPr txBox="1"/>
          <p:nvPr/>
        </p:nvSpPr>
        <p:spPr>
          <a:xfrm>
            <a:off x="9558709" y="3025192"/>
            <a:ext cx="1130438" cy="822574"/>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p>
            <a:pPr marL="0" marR="0" algn="r">
              <a:spcBef>
                <a:spcPts val="0"/>
              </a:spcBef>
              <a:spcAft>
                <a:spcPts val="0"/>
              </a:spcAft>
            </a:pPr>
            <a:r>
              <a:rPr lang="pt" sz="10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DATA DE TÉRMINO DO PROJETO</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p>
            <a:pPr marL="0" marR="0" algn="r">
              <a:spcBef>
                <a:spcPts val="0"/>
              </a:spcBef>
              <a:spcAft>
                <a:spcPts val="0"/>
              </a:spcAft>
            </a:pPr>
            <a:r>
              <a:rPr lang="pt" sz="1100" b="1" dirty="0">
                <a:solidFill>
                  <a:schemeClr val="tx1"/>
                </a:solidFill>
                <a:effectLst/>
                <a:latin typeface="Century Gothic" panose="020B0502020202020204" pitchFamily="34" charset="0"/>
                <a:ea typeface="Century Gothic" panose="020B0502020202020204" pitchFamily="34" charset="0"/>
                <a:cs typeface="Century Gothic" panose="020B0502020202020204" pitchFamily="34" charset="0"/>
              </a:rPr>
              <a:t>00/00/0000</a:t>
            </a:r>
            <a:endParaRPr lang="en-US" sz="9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82744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graphicFrame>
        <p:nvGraphicFramePr>
          <p:cNvPr id="2" name="Table 1">
            <a:extLst>
              <a:ext uri="{FF2B5EF4-FFF2-40B4-BE49-F238E27FC236}">
                <a16:creationId xmlns:a16="http://schemas.microsoft.com/office/drawing/2014/main" id="{36440716-A8AD-6C42-9B17-1C2E2959F432}"/>
              </a:ext>
            </a:extLst>
          </p:cNvPr>
          <p:cNvGraphicFramePr>
            <a:graphicFrameLocks noGrp="1"/>
          </p:cNvGraphicFramePr>
          <p:nvPr>
            <p:extLst>
              <p:ext uri="{D42A27DB-BD31-4B8C-83A1-F6EECF244321}">
                <p14:modId xmlns:p14="http://schemas.microsoft.com/office/powerpoint/2010/main" val="2283084649"/>
              </p:ext>
            </p:extLst>
          </p:nvPr>
        </p:nvGraphicFramePr>
        <p:xfrm>
          <a:off x="1304796" y="606424"/>
          <a:ext cx="9582408" cy="5148202"/>
        </p:xfrm>
        <a:graphic>
          <a:graphicData uri="http://schemas.openxmlformats.org/drawingml/2006/table">
            <a:tbl>
              <a:tblPr firstRow="1" firstCol="1" bandRow="1">
                <a:tableStyleId>{5C22544A-7EE6-4342-B048-85BDC9FD1C3A}</a:tableStyleId>
              </a:tblPr>
              <a:tblGrid>
                <a:gridCol w="2926404">
                  <a:extLst>
                    <a:ext uri="{9D8B030D-6E8A-4147-A177-3AD203B41FA5}">
                      <a16:colId xmlns:a16="http://schemas.microsoft.com/office/drawing/2014/main" val="156404200"/>
                    </a:ext>
                  </a:extLst>
                </a:gridCol>
                <a:gridCol w="1663664">
                  <a:extLst>
                    <a:ext uri="{9D8B030D-6E8A-4147-A177-3AD203B41FA5}">
                      <a16:colId xmlns:a16="http://schemas.microsoft.com/office/drawing/2014/main" val="2605084662"/>
                    </a:ext>
                  </a:extLst>
                </a:gridCol>
                <a:gridCol w="1663664">
                  <a:extLst>
                    <a:ext uri="{9D8B030D-6E8A-4147-A177-3AD203B41FA5}">
                      <a16:colId xmlns:a16="http://schemas.microsoft.com/office/drawing/2014/main" val="2529075706"/>
                    </a:ext>
                  </a:extLst>
                </a:gridCol>
                <a:gridCol w="1663664">
                  <a:extLst>
                    <a:ext uri="{9D8B030D-6E8A-4147-A177-3AD203B41FA5}">
                      <a16:colId xmlns:a16="http://schemas.microsoft.com/office/drawing/2014/main" val="1120398661"/>
                    </a:ext>
                  </a:extLst>
                </a:gridCol>
                <a:gridCol w="1665012">
                  <a:extLst>
                    <a:ext uri="{9D8B030D-6E8A-4147-A177-3AD203B41FA5}">
                      <a16:colId xmlns:a16="http://schemas.microsoft.com/office/drawing/2014/main" val="2634615594"/>
                    </a:ext>
                  </a:extLst>
                </a:gridCol>
              </a:tblGrid>
              <a:tr h="364912">
                <a:tc>
                  <a:txBody>
                    <a:bodyPr/>
                    <a:lstStyle/>
                    <a:p>
                      <a:pPr marL="0" marR="0">
                        <a:spcBef>
                          <a:spcPts val="0"/>
                        </a:spcBef>
                        <a:spcAft>
                          <a:spcPts val="0"/>
                        </a:spcAft>
                      </a:pPr>
                      <a:r>
                        <a:rPr lang="pt" sz="1400" b="0" dirty="0">
                          <a:solidFill>
                            <a:schemeClr val="tx1"/>
                          </a:solidFill>
                          <a:effectLst/>
                          <a:latin typeface="Century Gothic" panose="020B0502020202020204" pitchFamily="34" charset="0"/>
                        </a:rPr>
                        <a:t>CARTÃO DE RELATÓRIO DO PROJETO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ORÇAMENTO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RECURSOS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RISCOS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tc>
                  <a:txBody>
                    <a:bodyPr/>
                    <a:lstStyle/>
                    <a:p>
                      <a:pPr marL="0" marR="0" algn="ctr">
                        <a:spcBef>
                          <a:spcPts val="0"/>
                        </a:spcBef>
                        <a:spcAft>
                          <a:spcPts val="0"/>
                        </a:spcAft>
                      </a:pPr>
                      <a:r>
                        <a:rPr lang="pt" sz="1400" b="0" dirty="0">
                          <a:solidFill>
                            <a:schemeClr val="tx1"/>
                          </a:solidFill>
                          <a:effectLst/>
                          <a:latin typeface="Century Gothic" panose="020B0502020202020204" pitchFamily="34" charset="0"/>
                        </a:rPr>
                        <a:t>QUALIDADE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159187058"/>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1</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506680224"/>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2</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268588191"/>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3</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684321404"/>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4</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90416718"/>
                  </a:ext>
                </a:extLst>
              </a:tr>
              <a:tr h="956658">
                <a:tc>
                  <a:txBody>
                    <a:bodyPr/>
                    <a:lstStyle/>
                    <a:p>
                      <a:pPr marL="0" marR="0">
                        <a:spcBef>
                          <a:spcPts val="0"/>
                        </a:spcBef>
                        <a:spcAft>
                          <a:spcPts val="0"/>
                        </a:spcAft>
                      </a:pPr>
                      <a:r>
                        <a:rPr lang="pt" sz="1400" b="1" dirty="0">
                          <a:solidFill>
                            <a:schemeClr val="tx1"/>
                          </a:solidFill>
                          <a:effectLst/>
                          <a:latin typeface="Century Gothic" panose="020B0502020202020204" pitchFamily="34" charset="0"/>
                        </a:rPr>
                        <a:t>PROJETO 5</a:t>
                      </a:r>
                      <a:endParaRPr lang="en-US" sz="1400" b="1"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lgn="ctr">
                        <a:spcBef>
                          <a:spcPts val="0"/>
                        </a:spcBef>
                        <a:spcAft>
                          <a:spcPts val="0"/>
                        </a:spcAft>
                      </a:pPr>
                      <a:r>
                        <a:rPr lang="pt" sz="6000" dirty="0">
                          <a:solidFill>
                            <a:srgbClr val="00B050"/>
                          </a:solidFill>
                          <a:effectLst/>
                          <a:latin typeface="Century Gothic" panose="020B0502020202020204" pitchFamily="34" charset="0"/>
                        </a:rPr>
                        <a:t>•</a:t>
                      </a:r>
                      <a:endParaRPr lang="en-US" sz="1050" dirty="0">
                        <a:solidFill>
                          <a:srgbClr val="00B05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chemeClr val="accent4"/>
                          </a:solidFill>
                          <a:effectLst/>
                          <a:latin typeface="Century Gothic" panose="020B0502020202020204" pitchFamily="34" charset="0"/>
                        </a:rPr>
                        <a:t>•</a:t>
                      </a:r>
                      <a:endParaRPr lang="en-US" sz="1050" dirty="0">
                        <a:solidFill>
                          <a:schemeClr val="accent4"/>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0000"/>
                          </a:solidFill>
                          <a:effectLst/>
                          <a:latin typeface="Century Gothic" panose="020B0502020202020204" pitchFamily="34" charset="0"/>
                        </a:rPr>
                        <a:t>•</a:t>
                      </a:r>
                      <a:endParaRPr lang="en-US" sz="1050" dirty="0">
                        <a:solidFill>
                          <a:srgbClr val="FF0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pPr>
                      <a:r>
                        <a:rPr lang="pt" sz="6000" dirty="0">
                          <a:solidFill>
                            <a:srgbClr val="FFC000"/>
                          </a:solidFill>
                          <a:effectLst/>
                          <a:latin typeface="Century Gothic" panose="020B0502020202020204" pitchFamily="34" charset="0"/>
                        </a:rPr>
                        <a:t>•</a:t>
                      </a:r>
                      <a:endParaRPr lang="en-US" sz="1050" dirty="0">
                        <a:solidFill>
                          <a:srgbClr val="FFC00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4436" marR="544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222219075"/>
                  </a:ext>
                </a:extLst>
              </a:tr>
            </a:tbl>
          </a:graphicData>
        </a:graphic>
      </p:graphicFrame>
      <p:sp>
        <p:nvSpPr>
          <p:cNvPr id="9" name="TextBox 8">
            <a:extLst>
              <a:ext uri="{FF2B5EF4-FFF2-40B4-BE49-F238E27FC236}">
                <a16:creationId xmlns:a16="http://schemas.microsoft.com/office/drawing/2014/main" id="{311D412D-44AD-264B-99D9-182061F9CA08}"/>
              </a:ext>
            </a:extLst>
          </p:cNvPr>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CARTÃO DE RELATÓRIO DO PROJETO</a:t>
            </a:r>
          </a:p>
        </p:txBody>
      </p:sp>
    </p:spTree>
    <p:extLst>
      <p:ext uri="{BB962C8B-B14F-4D97-AF65-F5344CB8AC3E}">
        <p14:creationId xmlns:p14="http://schemas.microsoft.com/office/powerpoint/2010/main" val="10367233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pt"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pt" sz="1400" b="0" dirty="0">
                          <a:solidFill>
                            <a:schemeClr val="tx1"/>
                          </a:solidFill>
                          <a:effectLst/>
                          <a:latin typeface="Century Gothic" panose="020B0502020202020204" pitchFamily="34" charset="0"/>
                        </a:rPr>
                        <a:t>Todos os artigos, modelos ou informações fornecidos pelo Smartsheet no site são apenas para referência. Embora nos esforcemos para manter as informações atualizadas e corretas, não fazemos representações ou garantias de qualquer tipo, expressas ou implícitos, sobre a completude, precisão, confiabilidade, adequação ou disponibilidade em relação ao site ou às informações, artigos, modelos ou gráficos relacionados contidos no site. Qualquer dependência que você deposita em tais informações está, portanto, estritamente em seu próprio risco.</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FCBC44ED-2B4D-EB4F-B4F3-DA0B26C8836C}"/>
              </a:ext>
            </a:extLst>
          </p:cNvPr>
          <p:cNvGraphicFramePr>
            <a:graphicFrameLocks noGrp="1"/>
          </p:cNvGraphicFramePr>
          <p:nvPr>
            <p:extLst>
              <p:ext uri="{D42A27DB-BD31-4B8C-83A1-F6EECF244321}">
                <p14:modId xmlns:p14="http://schemas.microsoft.com/office/powerpoint/2010/main" val="892855253"/>
              </p:ext>
            </p:extLst>
          </p:nvPr>
        </p:nvGraphicFramePr>
        <p:xfrm>
          <a:off x="725214" y="228600"/>
          <a:ext cx="10941269" cy="5543550"/>
        </p:xfrm>
        <a:graphic>
          <a:graphicData uri="http://schemas.openxmlformats.org/drawingml/2006/table">
            <a:tbl>
              <a:tblPr>
                <a:effectLst>
                  <a:reflection blurRad="6350" stA="52000" endA="300" endPos="35000" dir="5400000" sy="-100000" algn="bl" rotWithShape="0"/>
                </a:effectLst>
                <a:tableStyleId>{5C22544A-7EE6-4342-B048-85BDC9FD1C3A}</a:tableStyleId>
              </a:tblPr>
              <a:tblGrid>
                <a:gridCol w="1464579">
                  <a:extLst>
                    <a:ext uri="{9D8B030D-6E8A-4147-A177-3AD203B41FA5}">
                      <a16:colId xmlns:a16="http://schemas.microsoft.com/office/drawing/2014/main" val="2448353432"/>
                    </a:ext>
                  </a:extLst>
                </a:gridCol>
                <a:gridCol w="9476690">
                  <a:extLst>
                    <a:ext uri="{9D8B030D-6E8A-4147-A177-3AD203B41FA5}">
                      <a16:colId xmlns:a16="http://schemas.microsoft.com/office/drawing/2014/main" val="185754983"/>
                    </a:ext>
                  </a:extLst>
                </a:gridCol>
              </a:tblGrid>
              <a:tr h="5543550">
                <a:tc>
                  <a:txBody>
                    <a:bodyPr/>
                    <a:lstStyle/>
                    <a:p>
                      <a:pPr algn="l" fontAlgn="b"/>
                      <a:r>
                        <a:rPr lang="pt" sz="1400" b="1" u="none" strike="noStrike" dirty="0">
                          <a:solidFill>
                            <a:schemeClr val="bg1"/>
                          </a:solidFill>
                          <a:effectLst/>
                          <a:latin typeface="Century Gothic" panose="020B0502020202020204" pitchFamily="34" charset="0"/>
                        </a:rPr>
                        <a:t>TABELA</a:t>
                      </a:r>
                    </a:p>
                    <a:p>
                      <a:pPr algn="l" fontAlgn="b"/>
                      <a:r>
                        <a:rPr lang="pt" sz="1400" b="1" i="0" u="none" strike="noStrike" dirty="0">
                          <a:solidFill>
                            <a:schemeClr val="bg1"/>
                          </a:solidFill>
                          <a:effectLst/>
                          <a:latin typeface="Century Gothic" panose="020B0502020202020204" pitchFamily="34" charset="0"/>
                        </a:rPr>
                        <a:t>DE</a:t>
                      </a:r>
                    </a:p>
                    <a:p>
                      <a:pPr algn="l" fontAlgn="b"/>
                      <a:r>
                        <a:rPr lang="pt" sz="1400" b="1" i="0" u="none" strike="noStrike" dirty="0">
                          <a:solidFill>
                            <a:schemeClr val="bg1"/>
                          </a:solidFill>
                          <a:effectLst/>
                          <a:latin typeface="Century Gothic" panose="020B0502020202020204" pitchFamily="34" charset="0"/>
                        </a:rPr>
                        <a:t>CONTEÚDO</a:t>
                      </a:r>
                    </a:p>
                  </a:txBody>
                  <a:tcPr marL="1371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tx2">
                        <a:lumMod val="50000"/>
                      </a:schemeClr>
                    </a:solidFill>
                  </a:tcPr>
                </a:tc>
                <a:tc>
                  <a:txBody>
                    <a:bodyPr/>
                    <a:lstStyle/>
                    <a:p>
                      <a:endParaRPr lang="en-US" sz="1800" b="1" kern="1200" dirty="0">
                        <a:solidFill>
                          <a:schemeClr val="dk1"/>
                        </a:solidFill>
                        <a:effectLst/>
                        <a:latin typeface="+mn-lt"/>
                        <a:ea typeface="+mn-ea"/>
                        <a:cs typeface="+mn-cs"/>
                      </a:endParaRPr>
                    </a:p>
                    <a:p>
                      <a:pPr marL="171450" indent="-354330" algn="l" fontAlgn="ctr">
                        <a:lnSpc>
                          <a:spcPct val="150000"/>
                        </a:lnSpc>
                        <a:spcBef>
                          <a:spcPts val="0"/>
                        </a:spcBef>
                        <a:spcAft>
                          <a:spcPts val="600"/>
                        </a:spcAft>
                        <a:buClr>
                          <a:schemeClr val="tx2">
                            <a:lumMod val="60000"/>
                            <a:lumOff val="40000"/>
                          </a:schemeClr>
                        </a:buClr>
                        <a:buFont typeface="Arial Unicode MS" panose="020B0604020202020204" pitchFamily="34" charset="-128"/>
                        <a:buChar char="✙"/>
                      </a:pPr>
                      <a:endParaRPr lang="en-US" sz="1700" b="0" i="0" u="none" strike="noStrike" dirty="0">
                        <a:solidFill>
                          <a:schemeClr val="tx2">
                            <a:lumMod val="50000"/>
                          </a:schemeClr>
                        </a:solidFill>
                        <a:effectLst/>
                        <a:latin typeface="Century Gothic" panose="020B0502020202020204" pitchFamily="34" charset="0"/>
                      </a:endParaRPr>
                    </a:p>
                  </a:txBody>
                  <a:tcPr marL="365760" marR="137160" marT="137160" marB="13716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764071318"/>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8579" y="6477000"/>
            <a:ext cx="11476462"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RELATÓRIO DE STATUS DO PROJETO | TABELA DE CONTEÚDO</a:t>
            </a:r>
          </a:p>
        </p:txBody>
      </p:sp>
      <p:sp>
        <p:nvSpPr>
          <p:cNvPr id="3" name="TextBox 2">
            <a:extLst>
              <a:ext uri="{FF2B5EF4-FFF2-40B4-BE49-F238E27FC236}">
                <a16:creationId xmlns:a16="http://schemas.microsoft.com/office/drawing/2014/main" id="{2F866523-4C8E-7643-889D-E7B32BD5DA74}"/>
              </a:ext>
            </a:extLst>
          </p:cNvPr>
          <p:cNvSpPr txBox="1"/>
          <p:nvPr/>
        </p:nvSpPr>
        <p:spPr>
          <a:xfrm>
            <a:off x="2426231" y="905987"/>
            <a:ext cx="8363952" cy="4188775"/>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pt" sz="2000" dirty="0">
                <a:latin typeface="Century Gothic" panose="020B0502020202020204" pitchFamily="34" charset="0"/>
              </a:rPr>
              <a:t>Resumo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Marcos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Componentes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Trabalho realizado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Riscos e bloqueios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Destaques e principais takeaways</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Cronograma do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Cronograma de projeto</a:t>
            </a:r>
          </a:p>
          <a:p>
            <a:pPr marL="342900" indent="-342900">
              <a:lnSpc>
                <a:spcPct val="150000"/>
              </a:lnSpc>
              <a:buFont typeface="Arial" panose="020B0604020202020204" pitchFamily="34" charset="0"/>
              <a:buChar char="•"/>
            </a:pPr>
            <a:r>
              <a:rPr lang="pt" sz="2000" dirty="0">
                <a:latin typeface="Century Gothic" panose="020B0502020202020204" pitchFamily="34" charset="0"/>
              </a:rPr>
              <a:t>Cartão de relatório do projeto</a:t>
            </a:r>
          </a:p>
        </p:txBody>
      </p:sp>
    </p:spTree>
    <p:extLst>
      <p:ext uri="{BB962C8B-B14F-4D97-AF65-F5344CB8AC3E}">
        <p14:creationId xmlns:p14="http://schemas.microsoft.com/office/powerpoint/2010/main" val="159959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3276698830"/>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pt" sz="1800" kern="1200" dirty="0">
                          <a:solidFill>
                            <a:schemeClr val="tx1"/>
                          </a:solidFill>
                          <a:effectLst/>
                          <a:latin typeface="Century Gothic" panose="020B0502020202020204" pitchFamily="34" charset="0"/>
                          <a:ea typeface="+mn-ea"/>
                          <a:cs typeface="+mn-cs"/>
                        </a:rPr>
                        <a:t>Insira informações aqui sobre o status geral e os destaques: </a:t>
                      </a:r>
                    </a:p>
                    <a:p>
                      <a:r>
                        <a:rPr lang="pt" sz="1800" kern="1200" dirty="0">
                          <a:solidFill>
                            <a:schemeClr val="tx1"/>
                          </a:solidFill>
                          <a:effectLst/>
                          <a:latin typeface="Century Gothic" panose="020B0502020202020204" pitchFamily="34" charset="0"/>
                          <a:ea typeface="+mn-ea"/>
                          <a:cs typeface="+mn-cs"/>
                        </a:rPr>
                        <a:t>"Recuperou o tempo perdido do último período;" </a:t>
                      </a:r>
                    </a:p>
                    <a:p>
                      <a:r>
                        <a:rPr lang="pt" sz="1800" kern="1200" dirty="0">
                          <a:solidFill>
                            <a:schemeClr val="tx1"/>
                          </a:solidFill>
                          <a:effectLst/>
                          <a:latin typeface="Century Gothic" panose="020B0502020202020204" pitchFamily="34" charset="0"/>
                          <a:ea typeface="+mn-ea"/>
                          <a:cs typeface="+mn-cs"/>
                        </a:rPr>
                        <a:t>"QA começou dois dias antes do previsto;" </a:t>
                      </a:r>
                    </a:p>
                    <a:p>
                      <a:r>
                        <a:rPr lang="pt" sz="1800" kern="1200" dirty="0">
                          <a:solidFill>
                            <a:schemeClr val="tx1"/>
                          </a:solidFill>
                          <a:effectLst/>
                          <a:latin typeface="Century Gothic" panose="020B0502020202020204" pitchFamily="34" charset="0"/>
                          <a:ea typeface="+mn-ea"/>
                          <a:cs typeface="+mn-cs"/>
                        </a:rPr>
                        <a:t>"Atraso em algum feedback do cliente, mas mínimo."</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RESUMO</a:t>
            </a:r>
          </a:p>
        </p:txBody>
      </p:sp>
    </p:spTree>
    <p:extLst>
      <p:ext uri="{BB962C8B-B14F-4D97-AF65-F5344CB8AC3E}">
        <p14:creationId xmlns:p14="http://schemas.microsoft.com/office/powerpoint/2010/main" val="1521696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2964951348"/>
              </p:ext>
            </p:extLst>
          </p:nvPr>
        </p:nvGraphicFramePr>
        <p:xfrm>
          <a:off x="1030014" y="872360"/>
          <a:ext cx="10247586"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47586">
                  <a:extLst>
                    <a:ext uri="{9D8B030D-6E8A-4147-A177-3AD203B41FA5}">
                      <a16:colId xmlns:a16="http://schemas.microsoft.com/office/drawing/2014/main" val="4155828514"/>
                    </a:ext>
                  </a:extLst>
                </a:gridCol>
              </a:tblGrid>
              <a:tr h="4490948">
                <a:tc>
                  <a:txBody>
                    <a:bodyPr/>
                    <a:lstStyle/>
                    <a:p>
                      <a:pPr marL="285750" indent="-285750">
                        <a:lnSpc>
                          <a:spcPct val="150000"/>
                        </a:lnSpc>
                        <a:buFont typeface="Arial" panose="020B0604020202020204" pitchFamily="34" charset="0"/>
                        <a:buChar char="•"/>
                      </a:pPr>
                      <a:endParaRPr lang="en-US" sz="16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MARCOS</a:t>
            </a:r>
          </a:p>
        </p:txBody>
      </p:sp>
    </p:spTree>
    <p:extLst>
      <p:ext uri="{BB962C8B-B14F-4D97-AF65-F5344CB8AC3E}">
        <p14:creationId xmlns:p14="http://schemas.microsoft.com/office/powerpoint/2010/main" val="43930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C907E00E-5A3A-2147-9D1C-6B0B72D361AE}"/>
              </a:ext>
            </a:extLst>
          </p:cNvPr>
          <p:cNvGraphicFramePr>
            <a:graphicFrameLocks noGrp="1"/>
          </p:cNvGraphicFramePr>
          <p:nvPr>
            <p:extLst>
              <p:ext uri="{D42A27DB-BD31-4B8C-83A1-F6EECF244321}">
                <p14:modId xmlns:p14="http://schemas.microsoft.com/office/powerpoint/2010/main" val="1962867431"/>
              </p:ext>
            </p:extLst>
          </p:nvPr>
        </p:nvGraphicFramePr>
        <p:xfrm>
          <a:off x="399174" y="336826"/>
          <a:ext cx="11341723" cy="5637255"/>
        </p:xfrm>
        <a:graphic>
          <a:graphicData uri="http://schemas.openxmlformats.org/drawingml/2006/table">
            <a:tbl>
              <a:tblPr firstRow="1" firstCol="1" bandRow="1">
                <a:effectLst>
                  <a:reflection blurRad="6350" stA="50000" endA="300" endPos="55000" dir="5400000" sy="-100000" algn="bl" rotWithShape="0"/>
                </a:effectLst>
                <a:tableStyleId>{5C22544A-7EE6-4342-B048-85BDC9FD1C3A}</a:tableStyleId>
              </a:tblPr>
              <a:tblGrid>
                <a:gridCol w="1369036">
                  <a:extLst>
                    <a:ext uri="{9D8B030D-6E8A-4147-A177-3AD203B41FA5}">
                      <a16:colId xmlns:a16="http://schemas.microsoft.com/office/drawing/2014/main" val="3508367356"/>
                    </a:ext>
                  </a:extLst>
                </a:gridCol>
                <a:gridCol w="2240242">
                  <a:extLst>
                    <a:ext uri="{9D8B030D-6E8A-4147-A177-3AD203B41FA5}">
                      <a16:colId xmlns:a16="http://schemas.microsoft.com/office/drawing/2014/main" val="1249847826"/>
                    </a:ext>
                  </a:extLst>
                </a:gridCol>
                <a:gridCol w="2457039">
                  <a:extLst>
                    <a:ext uri="{9D8B030D-6E8A-4147-A177-3AD203B41FA5}">
                      <a16:colId xmlns:a16="http://schemas.microsoft.com/office/drawing/2014/main" val="1269265181"/>
                    </a:ext>
                  </a:extLst>
                </a:gridCol>
                <a:gridCol w="5275406">
                  <a:extLst>
                    <a:ext uri="{9D8B030D-6E8A-4147-A177-3AD203B41FA5}">
                      <a16:colId xmlns:a16="http://schemas.microsoft.com/office/drawing/2014/main" val="773016119"/>
                    </a:ext>
                  </a:extLst>
                </a:gridCol>
              </a:tblGrid>
              <a:tr h="307487">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COMPONENTE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STATUS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NOTAS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extLst>
                  <a:ext uri="{0D108BD9-81ED-4DB2-BD59-A6C34878D82A}">
                    <a16:rowId xmlns:a16="http://schemas.microsoft.com/office/drawing/2014/main" val="1400249938"/>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ORÇAMENTO</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dirty="0">
                          <a:solidFill>
                            <a:schemeClr val="tx1"/>
                          </a:solidFill>
                          <a:effectLst/>
                          <a:latin typeface="Century Gothic" panose="020B0502020202020204" pitchFamily="34" charset="0"/>
                        </a:rPr>
                        <a:t>SOBRE</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SOB</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a:t>
                      </a:r>
                      <a:endParaRPr lang="en-US" sz="1050" dirty="0">
                        <a:solidFill>
                          <a:schemeClr val="tx1"/>
                        </a:solidFill>
                        <a:effectLst/>
                        <a:latin typeface="Century Gothic" panose="020B0502020202020204" pitchFamily="34" charset="0"/>
                      </a:endParaRPr>
                    </a:p>
                    <a:p>
                      <a:pPr marL="0" marR="0">
                        <a:spcBef>
                          <a:spcPts val="0"/>
                        </a:spcBef>
                        <a:spcAft>
                          <a:spcPts val="0"/>
                        </a:spcAft>
                      </a:pPr>
                      <a:r>
                        <a:rPr lang="pt" sz="1100" dirty="0">
                          <a:solidFill>
                            <a:schemeClr val="tx1"/>
                          </a:solidFill>
                          <a:effectLst/>
                          <a:latin typeface="Century Gothic" panose="020B0502020202020204" pitchFamily="34" charset="0"/>
                        </a:rPr>
                        <a:t>EM</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dirty="0">
                          <a:solidFill>
                            <a:schemeClr val="tx1"/>
                          </a:solidFill>
                          <a:effectLst/>
                          <a:latin typeface="Century Gothic" panose="020B0502020202020204" pitchFamily="34" charset="0"/>
                        </a:rPr>
                        <a:t>Chame os destaques: "Trabalho excepcional", "Problemas resolvidos, bem como problemas, inclusive estabelecendo a propriedade de corrigir problemas".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63961314"/>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RECURSOS</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 SOBRECARGA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RISCOS/ATRASOS POTENCIAIS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NO CAMINHO CERTO</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Novos desenvolvimentos, novos membros da equipe, etc.</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214738153"/>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CRONOGRAMA</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 SOBRECARGA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RISCOS/ATRASOS POTENCIAIS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NO CAMINHO CERTO</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No caminho para a data final de lançamento</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31187212"/>
                  </a:ext>
                </a:extLst>
              </a:tr>
              <a:tr h="1332442">
                <a:tc>
                  <a:txBody>
                    <a:bodyPr/>
                    <a:lstStyle/>
                    <a:p>
                      <a:pPr marL="0" marR="0">
                        <a:spcBef>
                          <a:spcPts val="0"/>
                        </a:spcBef>
                        <a:spcAft>
                          <a:spcPts val="0"/>
                        </a:spcAft>
                      </a:pPr>
                      <a:r>
                        <a:rPr lang="pt" sz="1200" dirty="0">
                          <a:solidFill>
                            <a:schemeClr val="tx1"/>
                          </a:solidFill>
                          <a:effectLst/>
                          <a:latin typeface="Century Gothic" panose="020B0502020202020204" pitchFamily="34" charset="0"/>
                        </a:rPr>
                        <a:t>ESCOPO</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rgbClr val="EAEEF3"/>
                    </a:solidFill>
                  </a:tcPr>
                </a:tc>
                <a:tc>
                  <a:txBody>
                    <a:bodyPr/>
                    <a:lstStyle/>
                    <a:p>
                      <a:pPr marL="0" marR="0">
                        <a:spcBef>
                          <a:spcPts val="0"/>
                        </a:spcBef>
                        <a:spcAft>
                          <a:spcPts val="0"/>
                        </a:spcAft>
                      </a:pPr>
                      <a:r>
                        <a:rPr lang="pt" sz="1100">
                          <a:solidFill>
                            <a:schemeClr val="tx1"/>
                          </a:solidFill>
                          <a:effectLst/>
                          <a:latin typeface="Century Gothic" panose="020B0502020202020204" pitchFamily="34" charset="0"/>
                        </a:rPr>
                        <a:t>BLOQUEIO / SOBRECARGA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RISCOS/ATRASOS POTENCIAIS  </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a:t>
                      </a:r>
                      <a:endParaRPr lang="en-US" sz="1050">
                        <a:solidFill>
                          <a:schemeClr val="tx1"/>
                        </a:solidFill>
                        <a:effectLst/>
                        <a:latin typeface="Century Gothic" panose="020B0502020202020204" pitchFamily="34" charset="0"/>
                      </a:endParaRPr>
                    </a:p>
                    <a:p>
                      <a:pPr marL="0" marR="0">
                        <a:spcBef>
                          <a:spcPts val="0"/>
                        </a:spcBef>
                        <a:spcAft>
                          <a:spcPts val="0"/>
                        </a:spcAft>
                      </a:pPr>
                      <a:r>
                        <a:rPr lang="pt" sz="1100">
                          <a:solidFill>
                            <a:schemeClr val="tx1"/>
                          </a:solidFill>
                          <a:effectLst/>
                          <a:latin typeface="Century Gothic" panose="020B0502020202020204" pitchFamily="34" charset="0"/>
                        </a:rPr>
                        <a:t>NO CAMINHO CERTO</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100" dirty="0">
                        <a:solidFill>
                          <a:schemeClr val="tx1"/>
                        </a:solidFill>
                        <a:effectLst/>
                        <a:latin typeface="Century Gothic" panose="020B0502020202020204" pitchFamily="34" charset="0"/>
                      </a:endParaRPr>
                    </a:p>
                  </a:txBody>
                  <a:tcPr marL="59336" marR="59336"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73371423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COMPONENTES DO PROJETO</a:t>
            </a:r>
          </a:p>
        </p:txBody>
      </p:sp>
    </p:spTree>
    <p:extLst>
      <p:ext uri="{BB962C8B-B14F-4D97-AF65-F5344CB8AC3E}">
        <p14:creationId xmlns:p14="http://schemas.microsoft.com/office/powerpoint/2010/main" val="26781528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891911314"/>
              </p:ext>
            </p:extLst>
          </p:nvPr>
        </p:nvGraphicFramePr>
        <p:xfrm>
          <a:off x="557562" y="591015"/>
          <a:ext cx="11162371" cy="5151861"/>
        </p:xfrm>
        <a:graphic>
          <a:graphicData uri="http://schemas.openxmlformats.org/drawingml/2006/table">
            <a:tbl>
              <a:tblPr firstRow="1" bandRow="1">
                <a:effectLst>
                  <a:reflection blurRad="6350" stA="52000" endA="300" endPos="35000" dir="5400000" sy="-100000" algn="bl" rotWithShape="0"/>
                </a:effectLst>
                <a:tableStyleId>{5C22544A-7EE6-4342-B048-85BDC9FD1C3A}</a:tableStyleId>
              </a:tblPr>
              <a:tblGrid>
                <a:gridCol w="1347387">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TAREFA Nº.</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DESCRIÇÃO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RECEPÇÃO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TRABALHO REALIZADO</a:t>
            </a:r>
          </a:p>
        </p:txBody>
      </p:sp>
    </p:spTree>
    <p:extLst>
      <p:ext uri="{BB962C8B-B14F-4D97-AF65-F5344CB8AC3E}">
        <p14:creationId xmlns:p14="http://schemas.microsoft.com/office/powerpoint/2010/main" val="813588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0F9EDFA-187A-0742-ADA7-95859237F71A}"/>
              </a:ext>
            </a:extLst>
          </p:cNvPr>
          <p:cNvGraphicFramePr>
            <a:graphicFrameLocks noGrp="1"/>
          </p:cNvGraphicFramePr>
          <p:nvPr>
            <p:extLst>
              <p:ext uri="{D42A27DB-BD31-4B8C-83A1-F6EECF244321}">
                <p14:modId xmlns:p14="http://schemas.microsoft.com/office/powerpoint/2010/main" val="3186574907"/>
              </p:ext>
            </p:extLst>
          </p:nvPr>
        </p:nvGraphicFramePr>
        <p:xfrm>
          <a:off x="557562" y="591015"/>
          <a:ext cx="10583969" cy="5151861"/>
        </p:xfrm>
        <a:graphic>
          <a:graphicData uri="http://schemas.openxmlformats.org/drawingml/2006/table">
            <a:tbl>
              <a:tblPr firstRow="1" bandRow="1">
                <a:effectLst>
                  <a:reflection blurRad="6350" stA="50000" endA="300" endPos="55000" dir="5400000" sy="-100000" algn="bl" rotWithShape="0"/>
                </a:effectLst>
                <a:tableStyleId>{5C22544A-7EE6-4342-B048-85BDC9FD1C3A}</a:tableStyleId>
              </a:tblPr>
              <a:tblGrid>
                <a:gridCol w="768985">
                  <a:extLst>
                    <a:ext uri="{9D8B030D-6E8A-4147-A177-3AD203B41FA5}">
                      <a16:colId xmlns:a16="http://schemas.microsoft.com/office/drawing/2014/main" val="4204587358"/>
                    </a:ext>
                  </a:extLst>
                </a:gridCol>
                <a:gridCol w="2204815">
                  <a:extLst>
                    <a:ext uri="{9D8B030D-6E8A-4147-A177-3AD203B41FA5}">
                      <a16:colId xmlns:a16="http://schemas.microsoft.com/office/drawing/2014/main" val="2554502726"/>
                    </a:ext>
                  </a:extLst>
                </a:gridCol>
                <a:gridCol w="2418185">
                  <a:extLst>
                    <a:ext uri="{9D8B030D-6E8A-4147-A177-3AD203B41FA5}">
                      <a16:colId xmlns:a16="http://schemas.microsoft.com/office/drawing/2014/main" val="3112382737"/>
                    </a:ext>
                  </a:extLst>
                </a:gridCol>
                <a:gridCol w="5191984">
                  <a:extLst>
                    <a:ext uri="{9D8B030D-6E8A-4147-A177-3AD203B41FA5}">
                      <a16:colId xmlns:a16="http://schemas.microsoft.com/office/drawing/2014/main" val="3678462757"/>
                    </a:ext>
                  </a:extLst>
                </a:gridCol>
              </a:tblGrid>
              <a:tr h="551986">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RISCO NÃO.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DESCRIÇÃO</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PROPRIETÁRIO / EQUIPE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CORRIGIR</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3397691965"/>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71993380"/>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420816172"/>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291679164"/>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563282928"/>
                  </a:ext>
                </a:extLst>
              </a:tr>
              <a:tr h="919975">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84814809"/>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RISCOS AND BLOQUEIOS NAS ESTRADAS</a:t>
            </a:r>
          </a:p>
        </p:txBody>
      </p:sp>
    </p:spTree>
    <p:extLst>
      <p:ext uri="{BB962C8B-B14F-4D97-AF65-F5344CB8AC3E}">
        <p14:creationId xmlns:p14="http://schemas.microsoft.com/office/powerpoint/2010/main" val="1468383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A5D71349-7354-DF46-B9FF-2F34B6182CD7}"/>
              </a:ext>
            </a:extLst>
          </p:cNvPr>
          <p:cNvGraphicFramePr>
            <a:graphicFrameLocks noGrp="1"/>
          </p:cNvGraphicFramePr>
          <p:nvPr>
            <p:extLst>
              <p:ext uri="{D42A27DB-BD31-4B8C-83A1-F6EECF244321}">
                <p14:modId xmlns:p14="http://schemas.microsoft.com/office/powerpoint/2010/main" val="1407810788"/>
              </p:ext>
            </p:extLst>
          </p:nvPr>
        </p:nvGraphicFramePr>
        <p:xfrm>
          <a:off x="987972" y="872360"/>
          <a:ext cx="10289628" cy="4490948"/>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289628">
                  <a:extLst>
                    <a:ext uri="{9D8B030D-6E8A-4147-A177-3AD203B41FA5}">
                      <a16:colId xmlns:a16="http://schemas.microsoft.com/office/drawing/2014/main" val="4155828514"/>
                    </a:ext>
                  </a:extLst>
                </a:gridCol>
              </a:tblGrid>
              <a:tr h="4490948">
                <a:tc>
                  <a:txBody>
                    <a:bodyPr/>
                    <a:lstStyle/>
                    <a:p>
                      <a:r>
                        <a:rPr lang="pt" sz="1800" kern="1200" dirty="0">
                          <a:solidFill>
                            <a:schemeClr val="tx1"/>
                          </a:solidFill>
                          <a:effectLst/>
                          <a:latin typeface="Century Gothic" panose="020B0502020202020204" pitchFamily="34" charset="0"/>
                          <a:ea typeface="+mn-ea"/>
                          <a:cs typeface="+mn-cs"/>
                        </a:rPr>
                        <a:t>Balas de grande trabalho, quem é o dono do quê, onde as equipes estão pivotando, feedback recebido durante a semana, etc.</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864072260"/>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DESTACA AND PRINCIPAIS TAKEAWAYS</a:t>
            </a:r>
          </a:p>
        </p:txBody>
      </p:sp>
    </p:spTree>
    <p:extLst>
      <p:ext uri="{BB962C8B-B14F-4D97-AF65-F5344CB8AC3E}">
        <p14:creationId xmlns:p14="http://schemas.microsoft.com/office/powerpoint/2010/main" val="1075929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5493A2A9-0FFB-E444-B1B8-67FEBDD9EC50}"/>
              </a:ext>
            </a:extLst>
          </p:cNvPr>
          <p:cNvGraphicFramePr>
            <a:graphicFrameLocks noGrp="1"/>
          </p:cNvGraphicFramePr>
          <p:nvPr>
            <p:extLst>
              <p:ext uri="{D42A27DB-BD31-4B8C-83A1-F6EECF244321}">
                <p14:modId xmlns:p14="http://schemas.microsoft.com/office/powerpoint/2010/main" val="3033588374"/>
              </p:ext>
            </p:extLst>
          </p:nvPr>
        </p:nvGraphicFramePr>
        <p:xfrm>
          <a:off x="412596" y="524107"/>
          <a:ext cx="11229277" cy="5319127"/>
        </p:xfrm>
        <a:graphic>
          <a:graphicData uri="http://schemas.openxmlformats.org/drawingml/2006/table">
            <a:tbl>
              <a:tblPr firstRow="1" firstCol="1" bandRow="1">
                <a:effectLst>
                  <a:reflection blurRad="6350" stA="52000" endA="300" endPos="35000" dir="5400000" sy="-100000" algn="bl" rotWithShape="0"/>
                </a:effectLst>
                <a:tableStyleId>{5C22544A-7EE6-4342-B048-85BDC9FD1C3A}</a:tableStyleId>
              </a:tblPr>
              <a:tblGrid>
                <a:gridCol w="992458">
                  <a:extLst>
                    <a:ext uri="{9D8B030D-6E8A-4147-A177-3AD203B41FA5}">
                      <a16:colId xmlns:a16="http://schemas.microsoft.com/office/drawing/2014/main" val="171056621"/>
                    </a:ext>
                  </a:extLst>
                </a:gridCol>
                <a:gridCol w="2007219">
                  <a:extLst>
                    <a:ext uri="{9D8B030D-6E8A-4147-A177-3AD203B41FA5}">
                      <a16:colId xmlns:a16="http://schemas.microsoft.com/office/drawing/2014/main" val="373958825"/>
                    </a:ext>
                  </a:extLst>
                </a:gridCol>
                <a:gridCol w="8229600">
                  <a:extLst>
                    <a:ext uri="{9D8B030D-6E8A-4147-A177-3AD203B41FA5}">
                      <a16:colId xmlns:a16="http://schemas.microsoft.com/office/drawing/2014/main" val="508500993"/>
                    </a:ext>
                  </a:extLst>
                </a:gridCol>
              </a:tblGrid>
              <a:tr h="483557">
                <a:tc>
                  <a:txBody>
                    <a:bodyPr/>
                    <a:lstStyle/>
                    <a:p>
                      <a:pPr marL="0" marR="0">
                        <a:spcBef>
                          <a:spcPts val="0"/>
                        </a:spcBef>
                        <a:spcAft>
                          <a:spcPts val="0"/>
                        </a:spcAft>
                      </a:pPr>
                      <a:r>
                        <a:rPr lang="pt" sz="1200" b="0">
                          <a:solidFill>
                            <a:schemeClr val="tx1"/>
                          </a:solidFill>
                          <a:effectLst/>
                          <a:latin typeface="Century Gothic" panose="020B0502020202020204" pitchFamily="34" charset="0"/>
                        </a:rPr>
                        <a:t>SEMANA NÃO.</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a:solidFill>
                            <a:schemeClr val="tx1"/>
                          </a:solidFill>
                          <a:effectLst/>
                          <a:latin typeface="Century Gothic" panose="020B0502020202020204" pitchFamily="34" charset="0"/>
                        </a:rPr>
                        <a:t>STATUS</a:t>
                      </a:r>
                      <a:endParaRPr lang="en-US" sz="1200" b="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tc>
                  <a:txBody>
                    <a:bodyPr/>
                    <a:lstStyle/>
                    <a:p>
                      <a:pPr marL="0" marR="0">
                        <a:spcBef>
                          <a:spcPts val="0"/>
                        </a:spcBef>
                        <a:spcAft>
                          <a:spcPts val="0"/>
                        </a:spcAft>
                      </a:pPr>
                      <a:r>
                        <a:rPr lang="pt" sz="1200" b="0" dirty="0">
                          <a:solidFill>
                            <a:schemeClr val="tx1"/>
                          </a:solidFill>
                          <a:effectLst/>
                          <a:latin typeface="Century Gothic" panose="020B0502020202020204" pitchFamily="34" charset="0"/>
                        </a:rPr>
                        <a:t>DETALHES</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rgbClr val="EAEEF3"/>
                    </a:solidFill>
                  </a:tcPr>
                </a:tc>
                <a:extLst>
                  <a:ext uri="{0D108BD9-81ED-4DB2-BD59-A6C34878D82A}">
                    <a16:rowId xmlns:a16="http://schemas.microsoft.com/office/drawing/2014/main" val="48961962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55439892"/>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47371049"/>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99356926"/>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04622258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3342146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675228564"/>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60040003"/>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920631218"/>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476501701"/>
                  </a:ext>
                </a:extLst>
              </a:tr>
              <a:tr h="483557">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a:solidFill>
                            <a:schemeClr val="tx1"/>
                          </a:solidFill>
                          <a:effectLst/>
                          <a:latin typeface="Century Gothic" panose="020B0502020202020204" pitchFamily="34" charset="0"/>
                        </a:rPr>
                        <a:t> </a:t>
                      </a:r>
                      <a:endParaRPr lang="en-US" sz="105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spcBef>
                          <a:spcPts val="0"/>
                        </a:spcBef>
                        <a:spcAft>
                          <a:spcPts val="0"/>
                        </a:spcAft>
                      </a:pPr>
                      <a:r>
                        <a:rPr lang="en-US" sz="1100" dirty="0">
                          <a:solidFill>
                            <a:schemeClr val="tx1"/>
                          </a:solidFill>
                          <a:effectLst/>
                          <a:latin typeface="Century Gothic" panose="020B0502020202020204" pitchFamily="34" charset="0"/>
                        </a:rPr>
                        <a:t> </a:t>
                      </a:r>
                      <a:endParaRPr lang="en-US" sz="105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4099717"/>
                  </a:ext>
                </a:extLst>
              </a:tr>
            </a:tbl>
          </a:graphicData>
        </a:graphic>
      </p:graphicFrame>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pt" b="1" dirty="0">
                <a:solidFill>
                  <a:schemeClr val="bg1"/>
                </a:solidFill>
                <a:latin typeface="Century Gothic" panose="020B0502020202020204" pitchFamily="34" charset="0"/>
                <a:ea typeface="Arial" charset="0"/>
                <a:cs typeface="Arial" charset="0"/>
              </a:rPr>
              <a:t>CRONOGRAMA DO PROJETO</a:t>
            </a:r>
          </a:p>
        </p:txBody>
      </p:sp>
    </p:spTree>
    <p:extLst>
      <p:ext uri="{BB962C8B-B14F-4D97-AF65-F5344CB8AC3E}">
        <p14:creationId xmlns:p14="http://schemas.microsoft.com/office/powerpoint/2010/main" val="1875140797"/>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Status-Report-Template_PowerPoint" id="{34DF157D-A311-3D47-833B-3C6C856CB6BF}" vid="{3BC544DF-F74E-094F-9BA7-0127C47DCA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IC-Project-Status-Report-Template_PowerPoint</Template>
  <TotalTime>2</TotalTime>
  <Words>505</Words>
  <Application>Microsoft Macintosh PowerPoint</Application>
  <PresentationFormat>Widescreen</PresentationFormat>
  <Paragraphs>178</Paragraphs>
  <Slides>12</Slides>
  <Notes>12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 Unicode MS</vt: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Пззцц PowerPoint</dc:title>
  <dc:creator>Alexandra Ragazhinskaya</dc:creator>
  <cp:lastModifiedBy>Jason Flores</cp:lastModifiedBy>
  <cp:revision>2</cp:revision>
  <dcterms:created xsi:type="dcterms:W3CDTF">2019-08-11T03:10:54Z</dcterms:created>
  <dcterms:modified xsi:type="dcterms:W3CDTF">2022-06-06T22:31:52Z</dcterms:modified>
</cp:coreProperties>
</file>