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6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420F1D-E002-3F4A-9693-58D11D034B5E}" type="datetimeFigureOut">
              <a:rPr lang="en-US" smtClean="0"/>
              <a:t>6/6/22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BD035E-16B7-484B-A5C0-685AC3A31706}" type="slidenum">
              <a:rPr lang="en-US" smtClean="0"/>
              <a:t>‹#›</a:t>
            </a:fld>
            <a:endParaRPr lang="en-US"/>
          </a:p>
        </p:txBody>
      </p:sp>
    </p:spTree>
    <p:extLst>
      <p:ext uri="{BB962C8B-B14F-4D97-AF65-F5344CB8AC3E}">
        <p14:creationId xmlns:p14="http://schemas.microsoft.com/office/powerpoint/2010/main" val="3191330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53011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4175C-B0E0-554F-B33E-03F32BC817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04EDDC-9E9F-EA41-92B0-07CA8C79A7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243225-3B7F-2947-AB5A-4B8F516D1903}"/>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a:extLst>
              <a:ext uri="{FF2B5EF4-FFF2-40B4-BE49-F238E27FC236}">
                <a16:creationId xmlns:a16="http://schemas.microsoft.com/office/drawing/2014/main" id="{A4A2AE3D-114B-C54F-9C97-BD192A0D58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F46F0-8D06-4042-AB21-B2D8DE308FC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801911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CBAEB-CC05-9647-841A-D8DBF77AFF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563D45-DB65-5446-8102-126406DA04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68B6C-D4FA-8A4F-8E3D-5907A573830C}"/>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a:extLst>
              <a:ext uri="{FF2B5EF4-FFF2-40B4-BE49-F238E27FC236}">
                <a16:creationId xmlns:a16="http://schemas.microsoft.com/office/drawing/2014/main" id="{BBB47300-6621-024C-9DD2-E5D49EAE9A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95C99-3EE6-7641-8888-977F467ABEB5}"/>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326773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85560F-7AD6-F349-8D84-5B1464ABCF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8CAB3D-1359-D64C-9AD3-BA3119C5DF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0F68C3-5F3C-C846-83C7-35158A784B97}"/>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a:extLst>
              <a:ext uri="{FF2B5EF4-FFF2-40B4-BE49-F238E27FC236}">
                <a16:creationId xmlns:a16="http://schemas.microsoft.com/office/drawing/2014/main" id="{BE4E10B2-60B5-314D-86F0-48AEA42410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14C07C-3832-CB42-8603-764449B631F1}"/>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270060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B4B00-242D-5E46-8B31-263A630600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4521A0-3450-474B-AD17-5CD28178EF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3DFFC-EB19-AE47-B2BE-D1609AB187DA}"/>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a:extLst>
              <a:ext uri="{FF2B5EF4-FFF2-40B4-BE49-F238E27FC236}">
                <a16:creationId xmlns:a16="http://schemas.microsoft.com/office/drawing/2014/main" id="{F44768EB-0803-4E47-A669-11755BEEBF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0B754-C901-7743-8E6F-7283A7689A11}"/>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182160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0F471-FC69-EA44-9178-5662E0F16B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E2D855-3F93-D744-99E2-093D6D40E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D9F458-5E27-8F45-9585-D4168E5D0444}"/>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a:extLst>
              <a:ext uri="{FF2B5EF4-FFF2-40B4-BE49-F238E27FC236}">
                <a16:creationId xmlns:a16="http://schemas.microsoft.com/office/drawing/2014/main" id="{9790AA4C-4989-1646-8C37-B66C8D460D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6192CD-CBD1-5445-A78C-30C574BC74E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49480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D4DA7-33EC-1748-BA57-D78682CE7D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3E9D62-7123-DD44-866F-EDE3BBB25E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9409DF-1E35-2B47-945A-D95A05BCA1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9E1473-75D2-DC49-B0A7-773B6C1FC3A1}"/>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a:extLst>
              <a:ext uri="{FF2B5EF4-FFF2-40B4-BE49-F238E27FC236}">
                <a16:creationId xmlns:a16="http://schemas.microsoft.com/office/drawing/2014/main" id="{2E9A44CD-B811-BC45-9BB2-73AAC9BF15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54A374-85FB-4740-B1FD-8EEE641D420B}"/>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827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4B966-AD05-C747-941C-220D5672F9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909FF2-0717-4A42-9B28-F8B7FA13E7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D90360-D9B1-964E-A8CF-58FD4052D1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84B694-EA6C-DC46-B606-08D2539962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990B3B-412C-554D-9EAC-D6A8EFDBB0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6A96F5-5A2E-9A45-9AA3-B06E6DF1F5B7}"/>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8" name="Footer Placeholder 7">
            <a:extLst>
              <a:ext uri="{FF2B5EF4-FFF2-40B4-BE49-F238E27FC236}">
                <a16:creationId xmlns:a16="http://schemas.microsoft.com/office/drawing/2014/main" id="{A2E8D5F2-FF5A-B947-BB26-AA5D3400AE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B7D865-2187-2748-9350-2F358A04F28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849176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5F7FC-3D09-2E47-9EEF-5913D6BD74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C3AB0E-E333-9441-BC25-CF95744A4B1D}"/>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4" name="Footer Placeholder 3">
            <a:extLst>
              <a:ext uri="{FF2B5EF4-FFF2-40B4-BE49-F238E27FC236}">
                <a16:creationId xmlns:a16="http://schemas.microsoft.com/office/drawing/2014/main" id="{2CA0DE10-C32E-6F4B-A261-3E82790EB0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B33A78-3468-4349-8B00-2C218D871BB7}"/>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542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6AAFAA-2813-6F42-B368-FE0AB0A1D464}"/>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3" name="Footer Placeholder 2">
            <a:extLst>
              <a:ext uri="{FF2B5EF4-FFF2-40B4-BE49-F238E27FC236}">
                <a16:creationId xmlns:a16="http://schemas.microsoft.com/office/drawing/2014/main" id="{A9E3A420-FCCA-DE4C-81C7-347A25E52D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5FF8D9-38F2-3B47-9AB2-44E5395B8AD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48202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8AC6-3A4C-5042-822A-2E298975B5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43136D-EBC4-4842-989D-BDDAB00FCE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D0491A-4314-4C46-A4EC-05E65C3D39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A60DED-8C1D-A94B-8683-C3ADD1384C91}"/>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a:extLst>
              <a:ext uri="{FF2B5EF4-FFF2-40B4-BE49-F238E27FC236}">
                <a16:creationId xmlns:a16="http://schemas.microsoft.com/office/drawing/2014/main" id="{62D02436-A5AC-3744-B273-3C67F9B992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555328-F2A1-FC47-A32D-69BBF9EC40C0}"/>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9877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B373-AFC2-8C4B-8F17-34488A94C2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56FB5F-D7C4-FA43-87F8-AEAE85018C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00E6D11-65CE-C14D-A5D8-030665BEB6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658ADF-7B81-6244-B140-CD005E4647F5}"/>
              </a:ext>
            </a:extLst>
          </p:cNvPr>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a:extLst>
              <a:ext uri="{FF2B5EF4-FFF2-40B4-BE49-F238E27FC236}">
                <a16:creationId xmlns:a16="http://schemas.microsoft.com/office/drawing/2014/main" id="{D4179936-EC57-FB4A-A686-1E3602FDD0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283D49-137B-6C43-8B09-156BF0ABAE1D}"/>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917655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519697-1A81-1B48-BE33-3858B18F76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a:extLst>
              <a:ext uri="{FF2B5EF4-FFF2-40B4-BE49-F238E27FC236}">
                <a16:creationId xmlns:a16="http://schemas.microsoft.com/office/drawing/2014/main" id="{251DE556-8BCE-8042-9B79-7C5DB2170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E398B7-6067-A34B-8234-EA7CB033B2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a:p>
        </p:txBody>
      </p:sp>
      <p:sp>
        <p:nvSpPr>
          <p:cNvPr id="5" name="Footer Placeholder 4">
            <a:extLst>
              <a:ext uri="{FF2B5EF4-FFF2-40B4-BE49-F238E27FC236}">
                <a16:creationId xmlns:a16="http://schemas.microsoft.com/office/drawing/2014/main" id="{69F379FC-8C39-2849-AEF0-971B7F96E6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66DEBC-D354-8842-B37B-AC229104F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488997325"/>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8" name="Rectangle 7"/>
          <p:cNvSpPr/>
          <p:nvPr/>
        </p:nvSpPr>
        <p:spPr>
          <a:xfrm>
            <a:off x="0" y="6337064"/>
            <a:ext cx="12192000" cy="5209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Century Gothic" charset="0"/>
              <a:cs typeface="Century Gothic" charset="0"/>
            </a:endParaRPr>
          </a:p>
        </p:txBody>
      </p:sp>
      <p:sp>
        <p:nvSpPr>
          <p:cNvPr id="2" name="Round Single Corner Rectangle 1"/>
          <p:cNvSpPr/>
          <p:nvPr/>
        </p:nvSpPr>
        <p:spPr>
          <a:xfrm>
            <a:off x="4865076" y="233464"/>
            <a:ext cx="3267247" cy="466927"/>
          </a:xfrm>
          <a:prstGeom prst="round1Rect">
            <a:avLst>
              <a:gd name="adj" fmla="val 50000"/>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 b="1" dirty="0">
                <a:latin typeface="Century Gothic" panose="020B0502020202020204" pitchFamily="34" charset="0"/>
                <a:ea typeface="Century Gothic" charset="0"/>
                <a:cs typeface="Century Gothic" charset="0"/>
              </a:rPr>
              <a:t>PONTOS FORTES (+)</a:t>
            </a:r>
          </a:p>
        </p:txBody>
      </p:sp>
      <p:sp>
        <p:nvSpPr>
          <p:cNvPr id="4" name="Rectangle 3"/>
          <p:cNvSpPr/>
          <p:nvPr/>
        </p:nvSpPr>
        <p:spPr>
          <a:xfrm>
            <a:off x="4865077" y="700391"/>
            <a:ext cx="3267247" cy="2171763"/>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p:txBody>
      </p:sp>
      <p:sp>
        <p:nvSpPr>
          <p:cNvPr id="11" name="Round Single Corner Rectangle 10"/>
          <p:cNvSpPr/>
          <p:nvPr/>
        </p:nvSpPr>
        <p:spPr>
          <a:xfrm>
            <a:off x="8475784" y="233464"/>
            <a:ext cx="3267247" cy="466927"/>
          </a:xfrm>
          <a:prstGeom prst="round1Rect">
            <a:avLst>
              <a:gd name="adj" fmla="val 50000"/>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 b="1" dirty="0">
                <a:latin typeface="Century Gothic" panose="020B0502020202020204" pitchFamily="34" charset="0"/>
                <a:ea typeface="Century Gothic" charset="0"/>
                <a:cs typeface="Century Gothic" charset="0"/>
              </a:rPr>
              <a:t>FRAQUEZAS (-)</a:t>
            </a:r>
            <a:endParaRPr lang="en-US" dirty="0">
              <a:latin typeface="Century Gothic" panose="020B0502020202020204" pitchFamily="34" charset="0"/>
              <a:ea typeface="Century Gothic" charset="0"/>
              <a:cs typeface="Century Gothic" charset="0"/>
            </a:endParaRPr>
          </a:p>
        </p:txBody>
      </p:sp>
      <p:sp>
        <p:nvSpPr>
          <p:cNvPr id="12" name="Rectangle 11"/>
          <p:cNvSpPr/>
          <p:nvPr/>
        </p:nvSpPr>
        <p:spPr>
          <a:xfrm>
            <a:off x="8475785" y="700391"/>
            <a:ext cx="3267247" cy="2171763"/>
          </a:xfrm>
          <a:prstGeom prst="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p:txBody>
      </p:sp>
      <p:sp>
        <p:nvSpPr>
          <p:cNvPr id="13" name="Round Single Corner Rectangle 12"/>
          <p:cNvSpPr/>
          <p:nvPr/>
        </p:nvSpPr>
        <p:spPr>
          <a:xfrm>
            <a:off x="4865075" y="3168034"/>
            <a:ext cx="3267247" cy="466927"/>
          </a:xfrm>
          <a:prstGeom prst="round1Rect">
            <a:avLst>
              <a:gd name="adj" fmla="val 50000"/>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 b="1" dirty="0">
                <a:latin typeface="Century Gothic" panose="020B0502020202020204" pitchFamily="34" charset="0"/>
                <a:ea typeface="Century Gothic" charset="0"/>
                <a:cs typeface="Century Gothic" charset="0"/>
              </a:rPr>
              <a:t>OPORTUNIDADES (+)</a:t>
            </a:r>
            <a:endParaRPr lang="en-US" dirty="0">
              <a:latin typeface="Century Gothic" panose="020B0502020202020204" pitchFamily="34" charset="0"/>
              <a:ea typeface="Century Gothic" charset="0"/>
              <a:cs typeface="Century Gothic" charset="0"/>
            </a:endParaRPr>
          </a:p>
        </p:txBody>
      </p:sp>
      <p:sp>
        <p:nvSpPr>
          <p:cNvPr id="14" name="Rectangle 13"/>
          <p:cNvSpPr/>
          <p:nvPr/>
        </p:nvSpPr>
        <p:spPr>
          <a:xfrm>
            <a:off x="4865076" y="3634961"/>
            <a:ext cx="3267247" cy="2171763"/>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p:txBody>
      </p:sp>
      <p:sp>
        <p:nvSpPr>
          <p:cNvPr id="15" name="Round Single Corner Rectangle 14"/>
          <p:cNvSpPr/>
          <p:nvPr/>
        </p:nvSpPr>
        <p:spPr>
          <a:xfrm>
            <a:off x="8475783" y="3168034"/>
            <a:ext cx="3267247" cy="466927"/>
          </a:xfrm>
          <a:prstGeom prst="round1Rect">
            <a:avLst>
              <a:gd name="adj" fmla="val 50000"/>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 b="1" dirty="0">
                <a:latin typeface="Century Gothic" panose="020B0502020202020204" pitchFamily="34" charset="0"/>
                <a:ea typeface="Century Gothic" charset="0"/>
                <a:cs typeface="Century Gothic" charset="0"/>
              </a:rPr>
              <a:t>AMEAÇAS (-)</a:t>
            </a:r>
            <a:endParaRPr lang="en-US" dirty="0">
              <a:latin typeface="Century Gothic" panose="020B0502020202020204" pitchFamily="34" charset="0"/>
              <a:ea typeface="Century Gothic" charset="0"/>
              <a:cs typeface="Century Gothic" charset="0"/>
            </a:endParaRPr>
          </a:p>
        </p:txBody>
      </p:sp>
      <p:sp>
        <p:nvSpPr>
          <p:cNvPr id="16" name="Rectangle 15"/>
          <p:cNvSpPr/>
          <p:nvPr/>
        </p:nvSpPr>
        <p:spPr>
          <a:xfrm>
            <a:off x="8475783" y="3634961"/>
            <a:ext cx="3267247" cy="2171763"/>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a:p>
            <a:r>
              <a:rPr lang="pt" dirty="0">
                <a:solidFill>
                  <a:schemeClr val="bg1">
                    <a:lumMod val="50000"/>
                  </a:schemeClr>
                </a:solidFill>
                <a:latin typeface="Century Gothic" panose="020B0502020202020204" pitchFamily="34" charset="0"/>
                <a:ea typeface="Century Gothic" charset="0"/>
                <a:cs typeface="Century Gothic" charset="0"/>
              </a:rPr>
              <a:t>•</a:t>
            </a:r>
          </a:p>
        </p:txBody>
      </p:sp>
      <p:grpSp>
        <p:nvGrpSpPr>
          <p:cNvPr id="10" name="Group 9"/>
          <p:cNvGrpSpPr/>
          <p:nvPr/>
        </p:nvGrpSpPr>
        <p:grpSpPr>
          <a:xfrm>
            <a:off x="494567" y="1579638"/>
            <a:ext cx="3880639" cy="3878177"/>
            <a:chOff x="365613" y="2045777"/>
            <a:chExt cx="3880639" cy="3878177"/>
          </a:xfrm>
          <a:effectLst>
            <a:reflection blurRad="63500" stA="50000" endA="300" endPos="33000" dist="50800" dir="5400000" sy="-100000" algn="bl" rotWithShape="0"/>
          </a:effectLst>
        </p:grpSpPr>
        <p:sp>
          <p:nvSpPr>
            <p:cNvPr id="18" name="Freeform 5"/>
            <p:cNvSpPr>
              <a:spLocks/>
            </p:cNvSpPr>
            <p:nvPr/>
          </p:nvSpPr>
          <p:spPr bwMode="auto">
            <a:xfrm>
              <a:off x="365613" y="2045777"/>
              <a:ext cx="1935395" cy="2328137"/>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solidFill>
              <a:schemeClr val="tx2"/>
            </a:solidFill>
            <a:ln w="15875">
              <a:solidFill>
                <a:schemeClr val="tx2"/>
              </a:solidFill>
              <a:prstDash val="solid"/>
              <a:round/>
              <a:headEnd/>
              <a:tailEnd/>
            </a:ln>
            <a:scene3d>
              <a:camera prst="orthographicFront"/>
              <a:lightRig rig="threePt" dir="t"/>
            </a:scene3d>
            <a:sp3d contourW="12700">
              <a:bevelT/>
              <a:contourClr>
                <a:srgbClr val="002060"/>
              </a:contourClr>
            </a:sp3d>
          </p:spPr>
          <p:txBody>
            <a:bodyPr bIns="540000" anchor="ctr"/>
            <a:lstStyle/>
            <a:p>
              <a:pPr algn="ctr" eaLnBrk="1" hangingPunct="1">
                <a:defRPr/>
              </a:pPr>
              <a:r>
                <a:rPr lang="pt"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S</a:t>
              </a:r>
              <a:endParaRPr lang="en-GB"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endParaRPr>
            </a:p>
          </p:txBody>
        </p:sp>
        <p:sp>
          <p:nvSpPr>
            <p:cNvPr id="19" name="Freeform 6"/>
            <p:cNvSpPr>
              <a:spLocks/>
            </p:cNvSpPr>
            <p:nvPr/>
          </p:nvSpPr>
          <p:spPr bwMode="auto">
            <a:xfrm>
              <a:off x="365613" y="3988559"/>
              <a:ext cx="2328138" cy="1935395"/>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solidFill>
              <a:schemeClr val="tx2">
                <a:lumMod val="40000"/>
                <a:lumOff val="60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rIns="468000" anchor="ctr" anchorCtr="1"/>
            <a:lstStyle/>
            <a:p>
              <a:pPr eaLnBrk="1" hangingPunct="1">
                <a:defRPr/>
              </a:pPr>
              <a:r>
                <a:rPr lang="pt"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O</a:t>
              </a:r>
              <a:endParaRPr lang="en-GB"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endParaRPr>
            </a:p>
          </p:txBody>
        </p:sp>
        <p:sp>
          <p:nvSpPr>
            <p:cNvPr id="20" name="Freeform 7"/>
            <p:cNvSpPr>
              <a:spLocks/>
            </p:cNvSpPr>
            <p:nvPr/>
          </p:nvSpPr>
          <p:spPr bwMode="auto">
            <a:xfrm>
              <a:off x="1915653" y="2045777"/>
              <a:ext cx="2328137" cy="1935395"/>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solidFill>
              <a:schemeClr val="tx2">
                <a:lumMod val="60000"/>
                <a:lumOff val="40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lIns="468000" anchor="ctr"/>
            <a:lstStyle/>
            <a:p>
              <a:pPr algn="ctr" eaLnBrk="1" hangingPunct="1">
                <a:defRPr/>
              </a:pPr>
              <a:r>
                <a:rPr lang="pt"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W</a:t>
              </a:r>
              <a:endParaRPr lang="en-GB"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endParaRPr>
            </a:p>
          </p:txBody>
        </p:sp>
        <p:sp>
          <p:nvSpPr>
            <p:cNvPr id="21" name="Freeform 8"/>
            <p:cNvSpPr>
              <a:spLocks/>
            </p:cNvSpPr>
            <p:nvPr/>
          </p:nvSpPr>
          <p:spPr bwMode="auto">
            <a:xfrm>
              <a:off x="2309626" y="3597048"/>
              <a:ext cx="1936626" cy="2326906"/>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solidFill>
              <a:schemeClr val="tx2">
                <a:lumMod val="20000"/>
                <a:lumOff val="80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tIns="468000" anchor="ctr" anchorCtr="1"/>
            <a:lstStyle/>
            <a:p>
              <a:pPr eaLnBrk="1" hangingPunct="1">
                <a:defRPr/>
              </a:pPr>
              <a:r>
                <a:rPr lang="pt"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T</a:t>
              </a:r>
              <a:endParaRPr lang="en-GB"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endParaRPr>
            </a:p>
          </p:txBody>
        </p:sp>
      </p:gr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latin typeface="Century Gothic" panose="020B0502020202020204" pitchFamily="34" charset="0"/>
                <a:ea typeface="Century Gothic" charset="0"/>
                <a:cs typeface="Century Gothic" charset="0"/>
              </a:rPr>
              <a:t>ANÁLISE DE SWOT</a:t>
            </a:r>
          </a:p>
        </p:txBody>
      </p:sp>
      <p:sp>
        <p:nvSpPr>
          <p:cNvPr id="6" name="Triangle 5"/>
          <p:cNvSpPr/>
          <p:nvPr/>
        </p:nvSpPr>
        <p:spPr>
          <a:xfrm rot="10800000">
            <a:off x="11066584" y="6337064"/>
            <a:ext cx="445477" cy="151809"/>
          </a:xfrm>
          <a:prstGeom prst="triangle">
            <a:avLst>
              <a:gd name="adj" fmla="val 4771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Century Gothic" charset="0"/>
              <a:cs typeface="Century Gothic" charset="0"/>
            </a:endParaRPr>
          </a:p>
        </p:txBody>
      </p:sp>
      <p:sp>
        <p:nvSpPr>
          <p:cNvPr id="23" name="TextBox 22">
            <a:extLst>
              <a:ext uri="{FF2B5EF4-FFF2-40B4-BE49-F238E27FC236}">
                <a16:creationId xmlns:a16="http://schemas.microsoft.com/office/drawing/2014/main" id="{2B03D802-F82B-9149-BCBD-2F7DCD28CA8D}"/>
              </a:ext>
            </a:extLst>
          </p:cNvPr>
          <p:cNvSpPr txBox="1"/>
          <p:nvPr/>
        </p:nvSpPr>
        <p:spPr>
          <a:xfrm>
            <a:off x="0" y="-608990"/>
            <a:ext cx="3038011" cy="369332"/>
          </a:xfrm>
          <a:prstGeom prst="rect">
            <a:avLst/>
          </a:prstGeom>
          <a:noFill/>
        </p:spPr>
        <p:txBody>
          <a:bodyPr wrap="none" rtlCol="0">
            <a:spAutoFit/>
          </a:bodyPr>
          <a:lstStyle/>
          <a:p>
            <a:r>
              <a:rPr lang="pt" b="1" dirty="0">
                <a:solidFill>
                  <a:schemeClr val="bg1">
                    <a:lumMod val="50000"/>
                  </a:schemeClr>
                </a:solidFill>
                <a:latin typeface="Century Gothic" charset="0"/>
                <a:ea typeface="Century Gothic" charset="0"/>
                <a:cs typeface="Century Gothic" charset="0"/>
              </a:rPr>
              <a:t>MODELO DE ANÁLISE DE SWOT</a:t>
            </a:r>
          </a:p>
        </p:txBody>
      </p:sp>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alpha val="40000"/>
              </a:schemeClr>
            </a:gs>
            <a:gs pos="100000">
              <a:schemeClr val="bg1">
                <a:lumMod val="6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629482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1" id="{8AE63DF5-6D77-42A0-9F18-B038CB34452C}" vid="{00B0A7BF-65BA-42AA-95AB-9D9EA1D72E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TotalTime>
  <Words>128</Words>
  <Application>Microsoft Macintosh PowerPoint</Application>
  <PresentationFormat>Widescreen</PresentationFormat>
  <Paragraphs>30</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Jason Flores</dc:creator>
  <cp:lastModifiedBy>Jason Flores</cp:lastModifiedBy>
  <cp:revision>2</cp:revision>
  <cp:lastPrinted>2018-08-28T22:18:33Z</cp:lastPrinted>
  <dcterms:created xsi:type="dcterms:W3CDTF">2022-02-17T02:45:37Z</dcterms:created>
  <dcterms:modified xsi:type="dcterms:W3CDTF">2022-06-06T22:31:08Z</dcterms:modified>
</cp:coreProperties>
</file>