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8"/>
  </p:notesMasterIdLst>
  <p:sldIdLst>
    <p:sldId id="258" r:id="rId2"/>
    <p:sldId id="316" r:id="rId3"/>
    <p:sldId id="349" r:id="rId4"/>
    <p:sldId id="352" r:id="rId5"/>
    <p:sldId id="353" r:id="rId6"/>
    <p:sldId id="295"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EAEEF3"/>
    <a:srgbClr val="00BD32"/>
    <a:srgbClr val="E3EAF6"/>
    <a:srgbClr val="5B7191"/>
    <a:srgbClr val="CDD5DD"/>
    <a:srgbClr val="74859B"/>
    <a:srgbClr val="C4D2E7"/>
    <a:srgbClr val="F0A622"/>
    <a:srgbClr val="5E913E"/>
    <a:srgbClr val="CE1D0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91" autoAdjust="0"/>
    <p:restoredTop sz="86447"/>
  </p:normalViewPr>
  <p:slideViewPr>
    <p:cSldViewPr snapToGrid="0" snapToObjects="1">
      <p:cViewPr varScale="1">
        <p:scale>
          <a:sx n="128" d="100"/>
          <a:sy n="128" d="100"/>
        </p:scale>
        <p:origin x="392" y="176"/>
      </p:cViewPr>
      <p:guideLst/>
    </p:cSldViewPr>
  </p:slideViewPr>
  <p:outlineViewPr>
    <p:cViewPr>
      <p:scale>
        <a:sx n="33" d="100"/>
        <a:sy n="33" d="100"/>
      </p:scale>
      <p:origin x="0" y="0"/>
    </p:cViewPr>
    <p:sldLst>
      <p:sld r:id="rId1" collapse="1"/>
      <p:sld r:id="rId2" collapse="1"/>
      <p:sld r:id="rId3" collapse="1"/>
      <p:sld r:id="rId4" collapse="1"/>
      <p:sld r:id="rId5" collapse="1"/>
      <p:sld r:id="rId6"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commentAuthors" Target="commentAuthors.xml"/></Relationships>
</file>

<file path=ppt/_rels/viewProps.xml.rels><?xml version="1.0" encoding="UTF-8" standalone="yes"?>
<Relationships xmlns="http://schemas.openxmlformats.org/package/2006/relationships"><Relationship Id="rId3" Type="http://schemas.openxmlformats.org/officeDocument/2006/relationships/slide" Target="slides/slide3.xml"/><Relationship Id="rId2" Type="http://schemas.openxmlformats.org/officeDocument/2006/relationships/slide" Target="slides/slide2.xml"/><Relationship Id="rId1" Type="http://schemas.openxmlformats.org/officeDocument/2006/relationships/slide" Target="slides/slide1.xml"/><Relationship Id="rId6" Type="http://schemas.openxmlformats.org/officeDocument/2006/relationships/slide" Target="slides/slide6.xml"/><Relationship Id="rId5" Type="http://schemas.openxmlformats.org/officeDocument/2006/relationships/slide" Target="slides/slide5.xml"/><Relationship Id="rId4" Type="http://schemas.openxmlformats.org/officeDocument/2006/relationships/slide" Target="slides/slide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6/6/22</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1</a:t>
            </a:fld>
            <a:endParaRPr lang="en-US" dirty="0"/>
          </a:p>
        </p:txBody>
      </p:sp>
    </p:spTree>
    <p:extLst>
      <p:ext uri="{BB962C8B-B14F-4D97-AF65-F5344CB8AC3E}">
        <p14:creationId xmlns:p14="http://schemas.microsoft.com/office/powerpoint/2010/main" val="272249437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2</a:t>
            </a:fld>
            <a:endParaRPr lang="en-US" dirty="0"/>
          </a:p>
        </p:txBody>
      </p:sp>
    </p:spTree>
    <p:extLst>
      <p:ext uri="{BB962C8B-B14F-4D97-AF65-F5344CB8AC3E}">
        <p14:creationId xmlns:p14="http://schemas.microsoft.com/office/powerpoint/2010/main" val="428272923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3</a:t>
            </a:fld>
            <a:endParaRPr lang="en-US" dirty="0"/>
          </a:p>
        </p:txBody>
      </p:sp>
    </p:spTree>
    <p:extLst>
      <p:ext uri="{BB962C8B-B14F-4D97-AF65-F5344CB8AC3E}">
        <p14:creationId xmlns:p14="http://schemas.microsoft.com/office/powerpoint/2010/main" val="24648971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4</a:t>
            </a:fld>
            <a:endParaRPr lang="en-US" dirty="0"/>
          </a:p>
        </p:txBody>
      </p:sp>
    </p:spTree>
    <p:extLst>
      <p:ext uri="{BB962C8B-B14F-4D97-AF65-F5344CB8AC3E}">
        <p14:creationId xmlns:p14="http://schemas.microsoft.com/office/powerpoint/2010/main" val="180288101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5</a:t>
            </a:fld>
            <a:endParaRPr lang="en-US" dirty="0"/>
          </a:p>
        </p:txBody>
      </p:sp>
    </p:spTree>
    <p:extLst>
      <p:ext uri="{BB962C8B-B14F-4D97-AF65-F5344CB8AC3E}">
        <p14:creationId xmlns:p14="http://schemas.microsoft.com/office/powerpoint/2010/main" val="313517453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6</a:t>
            </a:fld>
            <a:endParaRPr lang="en-US" dirty="0"/>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ru-RU"/>
              <a:t>Образец заголовка</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6/6/22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Vertical Text Placeholder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6/6/22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ru-RU"/>
              <a:t>Образец заголовка</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6/6/22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Content Placeholder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6/6/22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ru-RU"/>
              <a:t>Образец заголовка</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7381E756-E947-FD4A-8A23-D2C983A1A8BD}" type="datetimeFigureOut">
              <a:rPr lang="en-US" smtClean="0"/>
              <a:t>6/6/22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5" name="Date Placeholder 4"/>
          <p:cNvSpPr>
            <a:spLocks noGrp="1"/>
          </p:cNvSpPr>
          <p:nvPr>
            <p:ph type="dt" sz="half" idx="10"/>
          </p:nvPr>
        </p:nvSpPr>
        <p:spPr/>
        <p:txBody>
          <a:bodyPr/>
          <a:lstStyle/>
          <a:p>
            <a:fld id="{7381E756-E947-FD4A-8A23-D2C983A1A8BD}" type="datetimeFigureOut">
              <a:rPr lang="en-US" smtClean="0"/>
              <a:t>6/6/22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ru-RU"/>
              <a:t>Образец заголовка</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839788" y="2505075"/>
            <a:ext cx="5157787"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6172200" y="2505075"/>
            <a:ext cx="5183188"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7" name="Date Placeholder 6"/>
          <p:cNvSpPr>
            <a:spLocks noGrp="1"/>
          </p:cNvSpPr>
          <p:nvPr>
            <p:ph type="dt" sz="half" idx="10"/>
          </p:nvPr>
        </p:nvSpPr>
        <p:spPr/>
        <p:txBody>
          <a:bodyPr/>
          <a:lstStyle/>
          <a:p>
            <a:fld id="{7381E756-E947-FD4A-8A23-D2C983A1A8BD}" type="datetimeFigureOut">
              <a:rPr lang="en-US" smtClean="0"/>
              <a:t>6/6/22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Date Placeholder 2"/>
          <p:cNvSpPr>
            <a:spLocks noGrp="1"/>
          </p:cNvSpPr>
          <p:nvPr>
            <p:ph type="dt" sz="half" idx="10"/>
          </p:nvPr>
        </p:nvSpPr>
        <p:spPr/>
        <p:txBody>
          <a:bodyPr/>
          <a:lstStyle/>
          <a:p>
            <a:fld id="{7381E756-E947-FD4A-8A23-D2C983A1A8BD}" type="datetimeFigureOut">
              <a:rPr lang="en-US" smtClean="0"/>
              <a:t>6/6/22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6/6/22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ru-RU"/>
              <a:t>Образец заголовка</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7381E756-E947-FD4A-8A23-D2C983A1A8BD}" type="datetimeFigureOut">
              <a:rPr lang="en-US" smtClean="0"/>
              <a:t>6/6/22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ru-RU"/>
              <a:t>Образец заголовка</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a:t>Вставка рисунка</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7381E756-E947-FD4A-8A23-D2C983A1A8BD}" type="datetimeFigureOut">
              <a:rPr lang="en-US" smtClean="0"/>
              <a:t>6/6/22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lumMod val="95000"/>
                <a:alpha val="40000"/>
              </a:schemeClr>
            </a:gs>
            <a:gs pos="100000">
              <a:schemeClr val="bg1">
                <a:lumMod val="75000"/>
              </a:schemeClr>
            </a:gs>
          </a:gsLst>
          <a:lin ang="135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6/6/22</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1.xml"/><Relationship Id="rId6" Type="http://schemas.openxmlformats.org/officeDocument/2006/relationships/image" Target="../media/image5.svg"/><Relationship Id="rId5" Type="http://schemas.openxmlformats.org/officeDocument/2006/relationships/image" Target="../media/image4.png"/><Relationship Id="rId4" Type="http://schemas.openxmlformats.org/officeDocument/2006/relationships/image" Target="../media/image3.svg"/></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0" y="6343724"/>
            <a:ext cx="12192000" cy="524107"/>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524107">
                <a:moveTo>
                  <a:pt x="0" y="3171"/>
                </a:moveTo>
                <a:lnTo>
                  <a:pt x="11054576" y="0"/>
                </a:lnTo>
                <a:lnTo>
                  <a:pt x="11296185" y="159836"/>
                </a:lnTo>
                <a:lnTo>
                  <a:pt x="11508059" y="3718"/>
                </a:lnTo>
                <a:lnTo>
                  <a:pt x="12192000" y="3171"/>
                </a:lnTo>
                <a:lnTo>
                  <a:pt x="12192000" y="524107"/>
                </a:lnTo>
                <a:lnTo>
                  <a:pt x="0" y="524107"/>
                </a:lnTo>
                <a:lnTo>
                  <a:pt x="0" y="3171"/>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 name="TextBox 6"/>
          <p:cNvSpPr txBox="1"/>
          <p:nvPr/>
        </p:nvSpPr>
        <p:spPr>
          <a:xfrm>
            <a:off x="5863533" y="6477000"/>
            <a:ext cx="6201508" cy="369332"/>
          </a:xfrm>
          <a:prstGeom prst="rect">
            <a:avLst/>
          </a:prstGeom>
          <a:noFill/>
        </p:spPr>
        <p:txBody>
          <a:bodyPr wrap="square" rtlCol="0">
            <a:spAutoFit/>
          </a:bodyPr>
          <a:lstStyle/>
          <a:p>
            <a:pPr algn="r"/>
            <a:r>
              <a:rPr lang="pt" b="1" dirty="0">
                <a:solidFill>
                  <a:schemeClr val="bg1"/>
                </a:solidFill>
                <a:latin typeface="Century Gothic" panose="020B0502020202020204" pitchFamily="34" charset="0"/>
                <a:ea typeface="Arial" charset="0"/>
                <a:cs typeface="Arial" charset="0"/>
              </a:rPr>
              <a:t>PREVISÃO DE VENDAS</a:t>
            </a:r>
          </a:p>
        </p:txBody>
      </p:sp>
      <p:sp>
        <p:nvSpPr>
          <p:cNvPr id="11" name="TextBox 10">
            <a:extLst>
              <a:ext uri="{FF2B5EF4-FFF2-40B4-BE49-F238E27FC236}">
                <a16:creationId xmlns:a16="http://schemas.microsoft.com/office/drawing/2014/main" id="{D25B69A5-3B0C-C540-8CC8-9794435EA004}"/>
              </a:ext>
            </a:extLst>
          </p:cNvPr>
          <p:cNvSpPr txBox="1"/>
          <p:nvPr/>
        </p:nvSpPr>
        <p:spPr>
          <a:xfrm>
            <a:off x="552992" y="1386264"/>
            <a:ext cx="11221474" cy="923330"/>
          </a:xfrm>
          <a:prstGeom prst="rect">
            <a:avLst/>
          </a:prstGeom>
          <a:noFill/>
        </p:spPr>
        <p:txBody>
          <a:bodyPr wrap="square" rtlCol="0">
            <a:spAutoFit/>
          </a:bodyPr>
          <a:lstStyle/>
          <a:p>
            <a:r>
              <a:rPr lang="pt" sz="5400" dirty="0">
                <a:latin typeface="Century Gothic" panose="020B0502020202020204" pitchFamily="34" charset="0"/>
              </a:rPr>
              <a:t>PREVISÃO DE VENDAS</a:t>
            </a:r>
          </a:p>
        </p:txBody>
      </p:sp>
      <p:sp>
        <p:nvSpPr>
          <p:cNvPr id="9" name="TextBox 8">
            <a:extLst>
              <a:ext uri="{FF2B5EF4-FFF2-40B4-BE49-F238E27FC236}">
                <a16:creationId xmlns:a16="http://schemas.microsoft.com/office/drawing/2014/main" id="{BE98E647-E4C9-4B4B-888B-2F662C468983}"/>
              </a:ext>
            </a:extLst>
          </p:cNvPr>
          <p:cNvSpPr txBox="1"/>
          <p:nvPr/>
        </p:nvSpPr>
        <p:spPr>
          <a:xfrm>
            <a:off x="552992" y="2807127"/>
            <a:ext cx="8138087" cy="3359959"/>
          </a:xfrm>
          <a:prstGeom prst="rect">
            <a:avLst/>
          </a:prstGeom>
          <a:noFill/>
        </p:spPr>
        <p:txBody>
          <a:bodyPr wrap="square" rtlCol="0">
            <a:spAutoFit/>
          </a:bodyPr>
          <a:lstStyle/>
          <a:p>
            <a:r>
              <a:rPr lang="pt" sz="3600" dirty="0">
                <a:solidFill>
                  <a:schemeClr val="tx2">
                    <a:lumMod val="50000"/>
                  </a:schemeClr>
                </a:solidFill>
                <a:latin typeface="Century Gothic" panose="020B0502020202020204" pitchFamily="34" charset="0"/>
              </a:rPr>
              <a:t>PRODUTO / EQUIPE / DEPT</a:t>
            </a:r>
          </a:p>
          <a:p>
            <a:endParaRPr lang="en-US" sz="3600" dirty="0">
              <a:solidFill>
                <a:schemeClr val="tx2">
                  <a:lumMod val="50000"/>
                </a:schemeClr>
              </a:solidFill>
              <a:latin typeface="Century Gothic" panose="020B0502020202020204" pitchFamily="34" charset="0"/>
            </a:endParaRPr>
          </a:p>
          <a:p>
            <a:r>
              <a:rPr lang="pt" sz="3200" dirty="0">
                <a:solidFill>
                  <a:schemeClr val="tx2">
                    <a:lumMod val="50000"/>
                  </a:schemeClr>
                </a:solidFill>
                <a:latin typeface="Century Gothic" panose="020B0502020202020204" pitchFamily="34" charset="0"/>
              </a:rPr>
              <a:t>NOME DA EMPRESA</a:t>
            </a:r>
          </a:p>
          <a:p>
            <a:r>
              <a:rPr lang="en-US" sz="2000" dirty="0">
                <a:solidFill>
                  <a:schemeClr val="tx2"/>
                </a:solidFill>
                <a:latin typeface="Century Gothic" panose="020B0502020202020204" pitchFamily="34" charset="0"/>
              </a:rPr>
              <a:t> </a:t>
            </a:r>
          </a:p>
          <a:p>
            <a:r>
              <a:rPr lang="pt" sz="1400" dirty="0">
                <a:solidFill>
                  <a:schemeClr val="tx2"/>
                </a:solidFill>
                <a:latin typeface="Century Gothic" panose="020B0502020202020204" pitchFamily="34" charset="0"/>
              </a:rPr>
              <a:t>00/00/0000</a:t>
            </a:r>
          </a:p>
          <a:p>
            <a:endParaRPr lang="en-US" sz="1400" dirty="0">
              <a:solidFill>
                <a:schemeClr val="tx2"/>
              </a:solidFill>
              <a:latin typeface="Century Gothic" panose="020B0502020202020204" pitchFamily="34" charset="0"/>
            </a:endParaRPr>
          </a:p>
          <a:p>
            <a:pPr>
              <a:lnSpc>
                <a:spcPct val="150000"/>
              </a:lnSpc>
            </a:pPr>
            <a:r>
              <a:rPr lang="pt" sz="1400" dirty="0">
                <a:latin typeface="Century Gothic" panose="020B0502020202020204" pitchFamily="34" charset="0"/>
              </a:rPr>
              <a:t>[NOME DO APRESENTADOR]</a:t>
            </a:r>
          </a:p>
          <a:p>
            <a:pPr>
              <a:lnSpc>
                <a:spcPct val="150000"/>
              </a:lnSpc>
            </a:pPr>
            <a:r>
              <a:rPr lang="pt" sz="1400" dirty="0">
                <a:latin typeface="Century Gothic" panose="020B0502020202020204" pitchFamily="34" charset="0"/>
              </a:rPr>
              <a:t>[NOME DO APRESENTADOR]</a:t>
            </a:r>
          </a:p>
          <a:p>
            <a:pPr>
              <a:lnSpc>
                <a:spcPct val="150000"/>
              </a:lnSpc>
            </a:pPr>
            <a:r>
              <a:rPr lang="pt" sz="1400" dirty="0">
                <a:latin typeface="Century Gothic" panose="020B0502020202020204" pitchFamily="34" charset="0"/>
              </a:rPr>
              <a:t>[NOME DO APRESENTADOR]</a:t>
            </a:r>
          </a:p>
        </p:txBody>
      </p:sp>
      <p:cxnSp>
        <p:nvCxnSpPr>
          <p:cNvPr id="3" name="Straight Connector 2">
            <a:extLst>
              <a:ext uri="{FF2B5EF4-FFF2-40B4-BE49-F238E27FC236}">
                <a16:creationId xmlns:a16="http://schemas.microsoft.com/office/drawing/2014/main" id="{75C502E9-323D-6147-AE85-54814FCF265C}"/>
              </a:ext>
            </a:extLst>
          </p:cNvPr>
          <p:cNvCxnSpPr>
            <a:cxnSpLocks/>
          </p:cNvCxnSpPr>
          <p:nvPr/>
        </p:nvCxnSpPr>
        <p:spPr>
          <a:xfrm>
            <a:off x="552992" y="2455569"/>
            <a:ext cx="11070972" cy="0"/>
          </a:xfrm>
          <a:prstGeom prst="line">
            <a:avLst/>
          </a:prstGeom>
        </p:spPr>
        <p:style>
          <a:lnRef idx="1">
            <a:schemeClr val="dk1"/>
          </a:lnRef>
          <a:fillRef idx="0">
            <a:schemeClr val="dk1"/>
          </a:fillRef>
          <a:effectRef idx="0">
            <a:schemeClr val="dk1"/>
          </a:effectRef>
          <a:fontRef idx="minor">
            <a:schemeClr val="tx1"/>
          </a:fontRef>
        </p:style>
      </p:cxnSp>
      <p:grpSp>
        <p:nvGrpSpPr>
          <p:cNvPr id="14" name="Group 13">
            <a:extLst>
              <a:ext uri="{FF2B5EF4-FFF2-40B4-BE49-F238E27FC236}">
                <a16:creationId xmlns:a16="http://schemas.microsoft.com/office/drawing/2014/main" id="{273E4A99-8E98-9C49-BEA2-1DA828E7F9B3}"/>
              </a:ext>
            </a:extLst>
          </p:cNvPr>
          <p:cNvGrpSpPr/>
          <p:nvPr/>
        </p:nvGrpSpPr>
        <p:grpSpPr>
          <a:xfrm>
            <a:off x="8691080" y="2866219"/>
            <a:ext cx="2932884" cy="2890404"/>
            <a:chOff x="415636" y="923060"/>
            <a:chExt cx="2932884" cy="2890404"/>
          </a:xfrm>
        </p:grpSpPr>
        <p:sp>
          <p:nvSpPr>
            <p:cNvPr id="15" name="Oval 14">
              <a:extLst>
                <a:ext uri="{FF2B5EF4-FFF2-40B4-BE49-F238E27FC236}">
                  <a16:creationId xmlns:a16="http://schemas.microsoft.com/office/drawing/2014/main" id="{BFDED863-2973-1644-9532-648285F6B0E9}"/>
                </a:ext>
              </a:extLst>
            </p:cNvPr>
            <p:cNvSpPr/>
            <p:nvPr/>
          </p:nvSpPr>
          <p:spPr>
            <a:xfrm>
              <a:off x="415636" y="923060"/>
              <a:ext cx="2932884" cy="2890404"/>
            </a:xfrm>
            <a:prstGeom prst="ellips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5-Point Star 15">
              <a:extLst>
                <a:ext uri="{FF2B5EF4-FFF2-40B4-BE49-F238E27FC236}">
                  <a16:creationId xmlns:a16="http://schemas.microsoft.com/office/drawing/2014/main" id="{8A17C04B-3B6F-B640-8C13-8A28DEB19342}"/>
                </a:ext>
              </a:extLst>
            </p:cNvPr>
            <p:cNvSpPr/>
            <p:nvPr/>
          </p:nvSpPr>
          <p:spPr>
            <a:xfrm>
              <a:off x="666342" y="1048616"/>
              <a:ext cx="2431473" cy="2431473"/>
            </a:xfrm>
            <a:prstGeom prst="star5">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TextBox 18">
              <a:extLst>
                <a:ext uri="{FF2B5EF4-FFF2-40B4-BE49-F238E27FC236}">
                  <a16:creationId xmlns:a16="http://schemas.microsoft.com/office/drawing/2014/main" id="{9EA10552-11D4-8049-A191-37D70CB0C373}"/>
                </a:ext>
              </a:extLst>
            </p:cNvPr>
            <p:cNvSpPr txBox="1"/>
            <p:nvPr/>
          </p:nvSpPr>
          <p:spPr>
            <a:xfrm>
              <a:off x="666341" y="1644986"/>
              <a:ext cx="2431473" cy="1446550"/>
            </a:xfrm>
            <a:prstGeom prst="rect">
              <a:avLst/>
            </a:prstGeom>
            <a:noFill/>
          </p:spPr>
          <p:txBody>
            <a:bodyPr wrap="square" rtlCol="0">
              <a:spAutoFit/>
            </a:bodyPr>
            <a:lstStyle/>
            <a:p>
              <a:pPr algn="ctr"/>
              <a:r>
                <a:rPr lang="pt" sz="4400" b="1" dirty="0">
                  <a:solidFill>
                    <a:schemeClr val="bg1"/>
                  </a:solidFill>
                  <a:latin typeface="Century Gothic" panose="020B0502020202020204" pitchFamily="34" charset="0"/>
                </a:rPr>
                <a:t>SEU</a:t>
              </a:r>
            </a:p>
            <a:p>
              <a:pPr algn="ctr"/>
              <a:r>
                <a:rPr lang="pt" sz="4400" b="1" dirty="0">
                  <a:solidFill>
                    <a:schemeClr val="bg1"/>
                  </a:solidFill>
                  <a:latin typeface="Century Gothic" panose="020B0502020202020204" pitchFamily="34" charset="0"/>
                </a:rPr>
                <a:t>LOGOTIPO</a:t>
              </a:r>
            </a:p>
          </p:txBody>
        </p:sp>
      </p:grpSp>
    </p:spTree>
    <p:extLst>
      <p:ext uri="{BB962C8B-B14F-4D97-AF65-F5344CB8AC3E}">
        <p14:creationId xmlns:p14="http://schemas.microsoft.com/office/powerpoint/2010/main" val="17501501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0" y="6333892"/>
            <a:ext cx="12192000" cy="524107"/>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524107">
                <a:moveTo>
                  <a:pt x="0" y="3171"/>
                </a:moveTo>
                <a:lnTo>
                  <a:pt x="11054576" y="0"/>
                </a:lnTo>
                <a:lnTo>
                  <a:pt x="11296185" y="159836"/>
                </a:lnTo>
                <a:lnTo>
                  <a:pt x="11508059" y="3718"/>
                </a:lnTo>
                <a:lnTo>
                  <a:pt x="12192000" y="3171"/>
                </a:lnTo>
                <a:lnTo>
                  <a:pt x="12192000" y="524107"/>
                </a:lnTo>
                <a:lnTo>
                  <a:pt x="0" y="524107"/>
                </a:lnTo>
                <a:lnTo>
                  <a:pt x="0" y="3171"/>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 name="TextBox 6"/>
          <p:cNvSpPr txBox="1"/>
          <p:nvPr/>
        </p:nvSpPr>
        <p:spPr>
          <a:xfrm>
            <a:off x="3781586" y="6477000"/>
            <a:ext cx="8283455" cy="369332"/>
          </a:xfrm>
          <a:prstGeom prst="rect">
            <a:avLst/>
          </a:prstGeom>
          <a:noFill/>
        </p:spPr>
        <p:txBody>
          <a:bodyPr wrap="square" rtlCol="0">
            <a:spAutoFit/>
          </a:bodyPr>
          <a:lstStyle/>
          <a:p>
            <a:pPr algn="r"/>
            <a:r>
              <a:rPr lang="pt" b="1" dirty="0">
                <a:solidFill>
                  <a:schemeClr val="bg1"/>
                </a:solidFill>
                <a:latin typeface="Century Gothic" panose="020B0502020202020204" pitchFamily="34" charset="0"/>
                <a:ea typeface="Arial" charset="0"/>
                <a:cs typeface="Arial" charset="0"/>
              </a:rPr>
              <a:t>VISÃO GERAL</a:t>
            </a:r>
          </a:p>
        </p:txBody>
      </p:sp>
      <p:sp>
        <p:nvSpPr>
          <p:cNvPr id="5" name="TextBox 4">
            <a:extLst>
              <a:ext uri="{FF2B5EF4-FFF2-40B4-BE49-F238E27FC236}">
                <a16:creationId xmlns:a16="http://schemas.microsoft.com/office/drawing/2014/main" id="{EE5648DB-FDBE-D24B-AAE4-61D972A6A44B}"/>
              </a:ext>
            </a:extLst>
          </p:cNvPr>
          <p:cNvSpPr txBox="1"/>
          <p:nvPr/>
        </p:nvSpPr>
        <p:spPr>
          <a:xfrm>
            <a:off x="554300" y="5870372"/>
            <a:ext cx="11055497" cy="338554"/>
          </a:xfrm>
          <a:prstGeom prst="rect">
            <a:avLst/>
          </a:prstGeom>
          <a:noFill/>
        </p:spPr>
        <p:txBody>
          <a:bodyPr wrap="square" rtlCol="0">
            <a:spAutoFit/>
          </a:bodyPr>
          <a:lstStyle/>
          <a:p>
            <a:r>
              <a:rPr lang="pt" sz="1600" i="1" dirty="0">
                <a:solidFill>
                  <a:schemeClr val="tx1">
                    <a:lumMod val="65000"/>
                    <a:lumOff val="35000"/>
                  </a:schemeClr>
                </a:solidFill>
                <a:latin typeface="Century Gothic" panose="020B0502020202020204" pitchFamily="34" charset="0"/>
              </a:rPr>
              <a:t>*Inserir um gráfico com links para uma planilha do Excel para que as alterações possam ser atualizadas automaticamente com base na entrada de dados.</a:t>
            </a:r>
          </a:p>
        </p:txBody>
      </p:sp>
      <p:pic>
        <p:nvPicPr>
          <p:cNvPr id="6" name="Picture 5">
            <a:extLst>
              <a:ext uri="{FF2B5EF4-FFF2-40B4-BE49-F238E27FC236}">
                <a16:creationId xmlns:a16="http://schemas.microsoft.com/office/drawing/2014/main" id="{488F3E33-5C4B-2D46-905C-3311AF0D161E}"/>
              </a:ext>
            </a:extLst>
          </p:cNvPr>
          <p:cNvPicPr>
            <a:picLocks noChangeAspect="1"/>
          </p:cNvPicPr>
          <p:nvPr/>
        </p:nvPicPr>
        <p:blipFill>
          <a:blip r:embed="rId3"/>
          <a:stretch>
            <a:fillRect/>
          </a:stretch>
        </p:blipFill>
        <p:spPr>
          <a:xfrm>
            <a:off x="2093460" y="116613"/>
            <a:ext cx="7379465" cy="5660439"/>
          </a:xfrm>
          <a:prstGeom prst="rect">
            <a:avLst/>
          </a:prstGeom>
        </p:spPr>
      </p:pic>
    </p:spTree>
    <p:extLst>
      <p:ext uri="{BB962C8B-B14F-4D97-AF65-F5344CB8AC3E}">
        <p14:creationId xmlns:p14="http://schemas.microsoft.com/office/powerpoint/2010/main" val="15216966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0" y="6333892"/>
            <a:ext cx="12192000" cy="524107"/>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524107">
                <a:moveTo>
                  <a:pt x="0" y="3171"/>
                </a:moveTo>
                <a:lnTo>
                  <a:pt x="11054576" y="0"/>
                </a:lnTo>
                <a:lnTo>
                  <a:pt x="11296185" y="159836"/>
                </a:lnTo>
                <a:lnTo>
                  <a:pt x="11508059" y="3718"/>
                </a:lnTo>
                <a:lnTo>
                  <a:pt x="12192000" y="3171"/>
                </a:lnTo>
                <a:lnTo>
                  <a:pt x="12192000" y="524107"/>
                </a:lnTo>
                <a:lnTo>
                  <a:pt x="0" y="524107"/>
                </a:lnTo>
                <a:lnTo>
                  <a:pt x="0" y="3171"/>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 name="TextBox 6"/>
          <p:cNvSpPr txBox="1"/>
          <p:nvPr/>
        </p:nvSpPr>
        <p:spPr>
          <a:xfrm>
            <a:off x="3781586" y="6477000"/>
            <a:ext cx="8283455" cy="369332"/>
          </a:xfrm>
          <a:prstGeom prst="rect">
            <a:avLst/>
          </a:prstGeom>
          <a:noFill/>
        </p:spPr>
        <p:txBody>
          <a:bodyPr wrap="square" rtlCol="0">
            <a:spAutoFit/>
          </a:bodyPr>
          <a:lstStyle/>
          <a:p>
            <a:pPr algn="r"/>
            <a:r>
              <a:rPr lang="pt" b="1" dirty="0">
                <a:solidFill>
                  <a:schemeClr val="bg1"/>
                </a:solidFill>
                <a:latin typeface="Century Gothic" panose="020B0502020202020204" pitchFamily="34" charset="0"/>
                <a:ea typeface="Arial" charset="0"/>
                <a:cs typeface="Arial" charset="0"/>
              </a:rPr>
              <a:t>CRESCIMENTO DE VENDAS PROJETADO</a:t>
            </a:r>
          </a:p>
        </p:txBody>
      </p:sp>
      <p:sp>
        <p:nvSpPr>
          <p:cNvPr id="42" name="TextBox 41">
            <a:extLst>
              <a:ext uri="{FF2B5EF4-FFF2-40B4-BE49-F238E27FC236}">
                <a16:creationId xmlns:a16="http://schemas.microsoft.com/office/drawing/2014/main" id="{85C7206E-81FB-1E44-AF49-04FE865E79C9}"/>
              </a:ext>
            </a:extLst>
          </p:cNvPr>
          <p:cNvSpPr txBox="1"/>
          <p:nvPr/>
        </p:nvSpPr>
        <p:spPr>
          <a:xfrm>
            <a:off x="5132435" y="921971"/>
            <a:ext cx="1930337" cy="338554"/>
          </a:xfrm>
          <a:prstGeom prst="rect">
            <a:avLst/>
          </a:prstGeom>
          <a:noFill/>
        </p:spPr>
        <p:txBody>
          <a:bodyPr wrap="none" rtlCol="0" anchor="ctr" anchorCtr="0">
            <a:spAutoFit/>
          </a:bodyPr>
          <a:lstStyle/>
          <a:p>
            <a:pPr algn="ctr"/>
            <a:r>
              <a:rPr lang="pt" sz="1600" dirty="0">
                <a:solidFill>
                  <a:schemeClr val="tx1">
                    <a:lumMod val="75000"/>
                    <a:lumOff val="25000"/>
                  </a:schemeClr>
                </a:solidFill>
                <a:latin typeface="Century Gothic" panose="020B0502020202020204" pitchFamily="34" charset="0"/>
                <a:ea typeface="Montserrat Light" charset="0"/>
                <a:cs typeface="Montserrat Light" charset="0"/>
              </a:rPr>
              <a:t>Sua legenda aqui</a:t>
            </a:r>
          </a:p>
        </p:txBody>
      </p:sp>
      <p:sp>
        <p:nvSpPr>
          <p:cNvPr id="43" name="Oval 42">
            <a:extLst>
              <a:ext uri="{FF2B5EF4-FFF2-40B4-BE49-F238E27FC236}">
                <a16:creationId xmlns:a16="http://schemas.microsoft.com/office/drawing/2014/main" id="{8E318A0C-F641-9440-9D92-D15157631C79}"/>
              </a:ext>
            </a:extLst>
          </p:cNvPr>
          <p:cNvSpPr/>
          <p:nvPr/>
        </p:nvSpPr>
        <p:spPr>
          <a:xfrm>
            <a:off x="1199119" y="1969162"/>
            <a:ext cx="1917131" cy="1917131"/>
          </a:xfrm>
          <a:prstGeom prst="ellipse">
            <a:avLst/>
          </a:prstGeom>
          <a:solidFill>
            <a:schemeClr val="bg1">
              <a:lumMod val="95000"/>
              <a:alpha val="90000"/>
            </a:schemeClr>
          </a:solidFill>
          <a:ln>
            <a:noFill/>
          </a:ln>
          <a:effectLst/>
        </p:spPr>
        <p:style>
          <a:lnRef idx="1">
            <a:schemeClr val="accent1"/>
          </a:lnRef>
          <a:fillRef idx="3">
            <a:schemeClr val="accent1"/>
          </a:fillRef>
          <a:effectRef idx="2">
            <a:schemeClr val="accent1"/>
          </a:effectRef>
          <a:fontRef idx="minor">
            <a:schemeClr val="lt1"/>
          </a:fontRef>
        </p:style>
        <p:txBody>
          <a:bodyPr wrap="none" rtlCol="0" anchor="ctr"/>
          <a:lstStyle/>
          <a:p>
            <a:pPr algn="ctr"/>
            <a:endParaRPr lang="en-US" sz="1200" dirty="0">
              <a:solidFill>
                <a:srgbClr val="FFFFFF"/>
              </a:solidFill>
              <a:latin typeface="Century Gothic" panose="020B0502020202020204" pitchFamily="34" charset="0"/>
            </a:endParaRPr>
          </a:p>
        </p:txBody>
      </p:sp>
      <p:sp>
        <p:nvSpPr>
          <p:cNvPr id="44" name="Pie 43">
            <a:extLst>
              <a:ext uri="{FF2B5EF4-FFF2-40B4-BE49-F238E27FC236}">
                <a16:creationId xmlns:a16="http://schemas.microsoft.com/office/drawing/2014/main" id="{66CE306D-FE67-8C4A-B6FF-B8940C2DF23E}"/>
              </a:ext>
            </a:extLst>
          </p:cNvPr>
          <p:cNvSpPr/>
          <p:nvPr/>
        </p:nvSpPr>
        <p:spPr>
          <a:xfrm rot="9986346" flipH="1">
            <a:off x="1199119" y="1969162"/>
            <a:ext cx="1917131" cy="1917131"/>
          </a:xfrm>
          <a:prstGeom prst="pie">
            <a:avLst>
              <a:gd name="adj1" fmla="val 2081637"/>
              <a:gd name="adj2" fmla="val 16200000"/>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wrap="none" rtlCol="0" anchor="ctr"/>
          <a:lstStyle/>
          <a:p>
            <a:pPr algn="ctr"/>
            <a:endParaRPr lang="en-US" sz="1200" dirty="0">
              <a:solidFill>
                <a:srgbClr val="FFFFFF"/>
              </a:solidFill>
              <a:latin typeface="Century Gothic" panose="020B0502020202020204" pitchFamily="34" charset="0"/>
            </a:endParaRPr>
          </a:p>
        </p:txBody>
      </p:sp>
      <p:sp>
        <p:nvSpPr>
          <p:cNvPr id="45" name="Oval 44">
            <a:extLst>
              <a:ext uri="{FF2B5EF4-FFF2-40B4-BE49-F238E27FC236}">
                <a16:creationId xmlns:a16="http://schemas.microsoft.com/office/drawing/2014/main" id="{20B373C1-171A-3D46-B064-CDDF55491C83}"/>
              </a:ext>
            </a:extLst>
          </p:cNvPr>
          <p:cNvSpPr/>
          <p:nvPr/>
        </p:nvSpPr>
        <p:spPr>
          <a:xfrm rot="261260">
            <a:off x="1352066" y="2122110"/>
            <a:ext cx="1611236" cy="1611236"/>
          </a:xfrm>
          <a:prstGeom prst="ellipse">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wrap="none" rtlCol="0" anchor="ctr"/>
          <a:lstStyle/>
          <a:p>
            <a:pPr algn="ctr"/>
            <a:endParaRPr lang="en-US" sz="1200" dirty="0">
              <a:solidFill>
                <a:schemeClr val="tx1"/>
              </a:solidFill>
              <a:latin typeface="Century Gothic" panose="020B0502020202020204" pitchFamily="34" charset="0"/>
            </a:endParaRPr>
          </a:p>
        </p:txBody>
      </p:sp>
      <p:sp>
        <p:nvSpPr>
          <p:cNvPr id="46" name="Oval 45">
            <a:extLst>
              <a:ext uri="{FF2B5EF4-FFF2-40B4-BE49-F238E27FC236}">
                <a16:creationId xmlns:a16="http://schemas.microsoft.com/office/drawing/2014/main" id="{6D1838BD-D78F-6D4A-98DB-3852092F22F8}"/>
              </a:ext>
            </a:extLst>
          </p:cNvPr>
          <p:cNvSpPr/>
          <p:nvPr/>
        </p:nvSpPr>
        <p:spPr>
          <a:xfrm>
            <a:off x="3797353" y="1969162"/>
            <a:ext cx="1917131" cy="1917131"/>
          </a:xfrm>
          <a:prstGeom prst="ellipse">
            <a:avLst/>
          </a:prstGeom>
          <a:solidFill>
            <a:schemeClr val="bg1">
              <a:lumMod val="95000"/>
              <a:alpha val="90000"/>
            </a:schemeClr>
          </a:solidFill>
          <a:ln>
            <a:noFill/>
          </a:ln>
          <a:effectLst/>
        </p:spPr>
        <p:style>
          <a:lnRef idx="1">
            <a:schemeClr val="accent1"/>
          </a:lnRef>
          <a:fillRef idx="3">
            <a:schemeClr val="accent1"/>
          </a:fillRef>
          <a:effectRef idx="2">
            <a:schemeClr val="accent1"/>
          </a:effectRef>
          <a:fontRef idx="minor">
            <a:schemeClr val="lt1"/>
          </a:fontRef>
        </p:style>
        <p:txBody>
          <a:bodyPr wrap="none" rtlCol="0" anchor="ctr"/>
          <a:lstStyle/>
          <a:p>
            <a:pPr algn="ctr"/>
            <a:endParaRPr lang="en-US" sz="1200" dirty="0">
              <a:solidFill>
                <a:srgbClr val="FFFFFF"/>
              </a:solidFill>
              <a:latin typeface="Century Gothic" panose="020B0502020202020204" pitchFamily="34" charset="0"/>
            </a:endParaRPr>
          </a:p>
        </p:txBody>
      </p:sp>
      <p:sp>
        <p:nvSpPr>
          <p:cNvPr id="47" name="Pie 46">
            <a:extLst>
              <a:ext uri="{FF2B5EF4-FFF2-40B4-BE49-F238E27FC236}">
                <a16:creationId xmlns:a16="http://schemas.microsoft.com/office/drawing/2014/main" id="{EE680878-25B7-D542-9C49-3E1DF3734726}"/>
              </a:ext>
            </a:extLst>
          </p:cNvPr>
          <p:cNvSpPr/>
          <p:nvPr/>
        </p:nvSpPr>
        <p:spPr>
          <a:xfrm rot="17222383" flipH="1">
            <a:off x="3797353" y="1969162"/>
            <a:ext cx="1917131" cy="1917131"/>
          </a:xfrm>
          <a:prstGeom prst="pie">
            <a:avLst>
              <a:gd name="adj1" fmla="val 8092163"/>
              <a:gd name="adj2" fmla="val 20517178"/>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wrap="none" rtlCol="0" anchor="ctr"/>
          <a:lstStyle/>
          <a:p>
            <a:pPr algn="ctr"/>
            <a:endParaRPr lang="en-US" sz="1200" dirty="0">
              <a:solidFill>
                <a:srgbClr val="FFFFFF"/>
              </a:solidFill>
              <a:latin typeface="Century Gothic" panose="020B0502020202020204" pitchFamily="34" charset="0"/>
            </a:endParaRPr>
          </a:p>
        </p:txBody>
      </p:sp>
      <p:sp>
        <p:nvSpPr>
          <p:cNvPr id="48" name="Oval 47">
            <a:extLst>
              <a:ext uri="{FF2B5EF4-FFF2-40B4-BE49-F238E27FC236}">
                <a16:creationId xmlns:a16="http://schemas.microsoft.com/office/drawing/2014/main" id="{1492F324-79EA-BE46-9B87-37788B2C5B39}"/>
              </a:ext>
            </a:extLst>
          </p:cNvPr>
          <p:cNvSpPr/>
          <p:nvPr/>
        </p:nvSpPr>
        <p:spPr>
          <a:xfrm>
            <a:off x="3950301" y="2122110"/>
            <a:ext cx="1611236" cy="1611236"/>
          </a:xfrm>
          <a:prstGeom prst="ellipse">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wrap="none" rtlCol="0" anchor="ctr"/>
          <a:lstStyle/>
          <a:p>
            <a:pPr algn="ctr"/>
            <a:endParaRPr lang="en-US" sz="2400" dirty="0">
              <a:solidFill>
                <a:schemeClr val="tx1"/>
              </a:solidFill>
              <a:latin typeface="Century Gothic" panose="020B0502020202020204" pitchFamily="34" charset="0"/>
            </a:endParaRPr>
          </a:p>
        </p:txBody>
      </p:sp>
      <p:sp>
        <p:nvSpPr>
          <p:cNvPr id="49" name="Oval 48">
            <a:extLst>
              <a:ext uri="{FF2B5EF4-FFF2-40B4-BE49-F238E27FC236}">
                <a16:creationId xmlns:a16="http://schemas.microsoft.com/office/drawing/2014/main" id="{E981DC45-1D01-E449-8D19-349463CE3500}"/>
              </a:ext>
            </a:extLst>
          </p:cNvPr>
          <p:cNvSpPr/>
          <p:nvPr/>
        </p:nvSpPr>
        <p:spPr>
          <a:xfrm>
            <a:off x="6428906" y="1969162"/>
            <a:ext cx="1917131" cy="1917131"/>
          </a:xfrm>
          <a:prstGeom prst="ellipse">
            <a:avLst/>
          </a:prstGeom>
          <a:solidFill>
            <a:schemeClr val="bg1">
              <a:lumMod val="95000"/>
              <a:alpha val="90000"/>
            </a:schemeClr>
          </a:solidFill>
          <a:ln>
            <a:noFill/>
          </a:ln>
          <a:effectLst/>
        </p:spPr>
        <p:style>
          <a:lnRef idx="1">
            <a:schemeClr val="accent1"/>
          </a:lnRef>
          <a:fillRef idx="3">
            <a:schemeClr val="accent1"/>
          </a:fillRef>
          <a:effectRef idx="2">
            <a:schemeClr val="accent1"/>
          </a:effectRef>
          <a:fontRef idx="minor">
            <a:schemeClr val="lt1"/>
          </a:fontRef>
        </p:style>
        <p:txBody>
          <a:bodyPr wrap="none" rtlCol="0" anchor="ctr"/>
          <a:lstStyle/>
          <a:p>
            <a:pPr algn="ctr"/>
            <a:endParaRPr lang="en-US" sz="1200" dirty="0">
              <a:solidFill>
                <a:srgbClr val="FFFFFF"/>
              </a:solidFill>
              <a:latin typeface="Century Gothic" panose="020B0502020202020204" pitchFamily="34" charset="0"/>
            </a:endParaRPr>
          </a:p>
        </p:txBody>
      </p:sp>
      <p:sp>
        <p:nvSpPr>
          <p:cNvPr id="50" name="Pie 49">
            <a:extLst>
              <a:ext uri="{FF2B5EF4-FFF2-40B4-BE49-F238E27FC236}">
                <a16:creationId xmlns:a16="http://schemas.microsoft.com/office/drawing/2014/main" id="{98471572-17D0-B14D-BF74-15C7379454C5}"/>
              </a:ext>
            </a:extLst>
          </p:cNvPr>
          <p:cNvSpPr/>
          <p:nvPr/>
        </p:nvSpPr>
        <p:spPr>
          <a:xfrm rot="14002976" flipH="1">
            <a:off x="6449474" y="1938525"/>
            <a:ext cx="1917131" cy="1968383"/>
          </a:xfrm>
          <a:prstGeom prst="pie">
            <a:avLst>
              <a:gd name="adj1" fmla="val 5327925"/>
              <a:gd name="adj2" fmla="val 13503815"/>
            </a:avLst>
          </a:prstGeom>
          <a:solidFill>
            <a:schemeClr val="accent3"/>
          </a:solidFill>
          <a:ln>
            <a:noFill/>
          </a:ln>
          <a:effectLst/>
        </p:spPr>
        <p:style>
          <a:lnRef idx="1">
            <a:schemeClr val="accent1"/>
          </a:lnRef>
          <a:fillRef idx="3">
            <a:schemeClr val="accent1"/>
          </a:fillRef>
          <a:effectRef idx="2">
            <a:schemeClr val="accent1"/>
          </a:effectRef>
          <a:fontRef idx="minor">
            <a:schemeClr val="lt1"/>
          </a:fontRef>
        </p:style>
        <p:txBody>
          <a:bodyPr wrap="none" rtlCol="0" anchor="ctr"/>
          <a:lstStyle/>
          <a:p>
            <a:pPr algn="ctr"/>
            <a:endParaRPr lang="en-US" sz="1200" dirty="0">
              <a:solidFill>
                <a:srgbClr val="FFFFFF"/>
              </a:solidFill>
              <a:latin typeface="Century Gothic" panose="020B0502020202020204" pitchFamily="34" charset="0"/>
            </a:endParaRPr>
          </a:p>
        </p:txBody>
      </p:sp>
      <p:sp>
        <p:nvSpPr>
          <p:cNvPr id="51" name="Oval 50">
            <a:extLst>
              <a:ext uri="{FF2B5EF4-FFF2-40B4-BE49-F238E27FC236}">
                <a16:creationId xmlns:a16="http://schemas.microsoft.com/office/drawing/2014/main" id="{C1F8E906-B410-F140-8DE6-A1BEBCE847B4}"/>
              </a:ext>
            </a:extLst>
          </p:cNvPr>
          <p:cNvSpPr/>
          <p:nvPr/>
        </p:nvSpPr>
        <p:spPr>
          <a:xfrm>
            <a:off x="6581853" y="2122110"/>
            <a:ext cx="1611236" cy="1611236"/>
          </a:xfrm>
          <a:prstGeom prst="ellipse">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wrap="none" rtlCol="0" anchor="ctr"/>
          <a:lstStyle/>
          <a:p>
            <a:pPr algn="ctr"/>
            <a:endParaRPr lang="en-US" sz="1200" dirty="0">
              <a:solidFill>
                <a:schemeClr val="tx1"/>
              </a:solidFill>
              <a:latin typeface="Century Gothic" panose="020B0502020202020204" pitchFamily="34" charset="0"/>
            </a:endParaRPr>
          </a:p>
        </p:txBody>
      </p:sp>
      <p:sp>
        <p:nvSpPr>
          <p:cNvPr id="52" name="Oval 51">
            <a:extLst>
              <a:ext uri="{FF2B5EF4-FFF2-40B4-BE49-F238E27FC236}">
                <a16:creationId xmlns:a16="http://schemas.microsoft.com/office/drawing/2014/main" id="{9F86CCC2-4DC2-C747-8119-B3C2A35D04EF}"/>
              </a:ext>
            </a:extLst>
          </p:cNvPr>
          <p:cNvSpPr/>
          <p:nvPr/>
        </p:nvSpPr>
        <p:spPr>
          <a:xfrm>
            <a:off x="9064099" y="1969162"/>
            <a:ext cx="1917131" cy="1917131"/>
          </a:xfrm>
          <a:prstGeom prst="ellipse">
            <a:avLst/>
          </a:prstGeom>
          <a:solidFill>
            <a:schemeClr val="bg1">
              <a:lumMod val="95000"/>
              <a:alpha val="90000"/>
            </a:schemeClr>
          </a:solidFill>
          <a:ln>
            <a:noFill/>
          </a:ln>
          <a:effectLst/>
        </p:spPr>
        <p:style>
          <a:lnRef idx="1">
            <a:schemeClr val="accent1"/>
          </a:lnRef>
          <a:fillRef idx="3">
            <a:schemeClr val="accent1"/>
          </a:fillRef>
          <a:effectRef idx="2">
            <a:schemeClr val="accent1"/>
          </a:effectRef>
          <a:fontRef idx="minor">
            <a:schemeClr val="lt1"/>
          </a:fontRef>
        </p:style>
        <p:txBody>
          <a:bodyPr wrap="none" rtlCol="0" anchor="ctr"/>
          <a:lstStyle/>
          <a:p>
            <a:pPr algn="ctr"/>
            <a:endParaRPr lang="en-US" sz="1200" dirty="0">
              <a:solidFill>
                <a:srgbClr val="FFFFFF"/>
              </a:solidFill>
              <a:latin typeface="Century Gothic" panose="020B0502020202020204" pitchFamily="34" charset="0"/>
            </a:endParaRPr>
          </a:p>
        </p:txBody>
      </p:sp>
      <p:sp>
        <p:nvSpPr>
          <p:cNvPr id="53" name="Pie 52">
            <a:extLst>
              <a:ext uri="{FF2B5EF4-FFF2-40B4-BE49-F238E27FC236}">
                <a16:creationId xmlns:a16="http://schemas.microsoft.com/office/drawing/2014/main" id="{18CCC6FD-1F3F-474E-A8ED-DCBCD1E5C22A}"/>
              </a:ext>
            </a:extLst>
          </p:cNvPr>
          <p:cNvSpPr/>
          <p:nvPr/>
        </p:nvSpPr>
        <p:spPr>
          <a:xfrm flipH="1">
            <a:off x="9064099" y="1969162"/>
            <a:ext cx="1917131" cy="1917131"/>
          </a:xfrm>
          <a:prstGeom prst="pie">
            <a:avLst>
              <a:gd name="adj1" fmla="val 17943794"/>
              <a:gd name="adj2" fmla="val 16200000"/>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txBody>
          <a:bodyPr wrap="none" rtlCol="0" anchor="ctr"/>
          <a:lstStyle/>
          <a:p>
            <a:pPr algn="ctr"/>
            <a:endParaRPr lang="en-US" sz="1200" dirty="0">
              <a:solidFill>
                <a:srgbClr val="FFFFFF"/>
              </a:solidFill>
              <a:latin typeface="Century Gothic" panose="020B0502020202020204" pitchFamily="34" charset="0"/>
            </a:endParaRPr>
          </a:p>
        </p:txBody>
      </p:sp>
      <p:sp>
        <p:nvSpPr>
          <p:cNvPr id="54" name="Oval 53">
            <a:extLst>
              <a:ext uri="{FF2B5EF4-FFF2-40B4-BE49-F238E27FC236}">
                <a16:creationId xmlns:a16="http://schemas.microsoft.com/office/drawing/2014/main" id="{3AAB56B9-0BCC-9A44-96A8-63D9B6F33AA9}"/>
              </a:ext>
            </a:extLst>
          </p:cNvPr>
          <p:cNvSpPr/>
          <p:nvPr/>
        </p:nvSpPr>
        <p:spPr>
          <a:xfrm>
            <a:off x="9217046" y="2122110"/>
            <a:ext cx="1611236" cy="1611236"/>
          </a:xfrm>
          <a:prstGeom prst="ellipse">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wrap="none" rtlCol="0" anchor="ctr"/>
          <a:lstStyle/>
          <a:p>
            <a:pPr algn="ctr"/>
            <a:endParaRPr lang="en-US" sz="1200" dirty="0">
              <a:solidFill>
                <a:schemeClr val="tx1"/>
              </a:solidFill>
              <a:latin typeface="Century Gothic" panose="020B0502020202020204" pitchFamily="34" charset="0"/>
            </a:endParaRPr>
          </a:p>
        </p:txBody>
      </p:sp>
      <p:sp>
        <p:nvSpPr>
          <p:cNvPr id="55" name="TextBox 54">
            <a:extLst>
              <a:ext uri="{FF2B5EF4-FFF2-40B4-BE49-F238E27FC236}">
                <a16:creationId xmlns:a16="http://schemas.microsoft.com/office/drawing/2014/main" id="{02A7FAC3-E2ED-E141-AC35-43703058187D}"/>
              </a:ext>
            </a:extLst>
          </p:cNvPr>
          <p:cNvSpPr txBox="1"/>
          <p:nvPr/>
        </p:nvSpPr>
        <p:spPr>
          <a:xfrm>
            <a:off x="4213621" y="2722317"/>
            <a:ext cx="1280160" cy="369332"/>
          </a:xfrm>
          <a:prstGeom prst="rect">
            <a:avLst/>
          </a:prstGeom>
          <a:noFill/>
        </p:spPr>
        <p:txBody>
          <a:bodyPr wrap="square" lIns="0" tIns="0" rIns="0" bIns="0" rtlCol="0">
            <a:spAutoFit/>
          </a:bodyPr>
          <a:lstStyle/>
          <a:p>
            <a:pPr algn="ctr">
              <a:spcAft>
                <a:spcPts val="1600"/>
              </a:spcAft>
            </a:pPr>
            <a:r>
              <a:rPr lang="pt" sz="2400" b="1" dirty="0">
                <a:solidFill>
                  <a:schemeClr val="tx2"/>
                </a:solidFill>
                <a:latin typeface="Century Gothic" panose="020B0502020202020204" pitchFamily="34" charset="0"/>
                <a:ea typeface="Montserrat Bold" charset="0"/>
                <a:cs typeface="Montserrat Bold" charset="0"/>
              </a:rPr>
              <a:t>60 %</a:t>
            </a:r>
          </a:p>
        </p:txBody>
      </p:sp>
      <p:sp>
        <p:nvSpPr>
          <p:cNvPr id="56" name="TextBox 55">
            <a:extLst>
              <a:ext uri="{FF2B5EF4-FFF2-40B4-BE49-F238E27FC236}">
                <a16:creationId xmlns:a16="http://schemas.microsoft.com/office/drawing/2014/main" id="{129A7957-2540-8B43-A9FA-C4F6DB5E415B}"/>
              </a:ext>
            </a:extLst>
          </p:cNvPr>
          <p:cNvSpPr txBox="1"/>
          <p:nvPr/>
        </p:nvSpPr>
        <p:spPr>
          <a:xfrm>
            <a:off x="7091315" y="2722317"/>
            <a:ext cx="697307" cy="369332"/>
          </a:xfrm>
          <a:prstGeom prst="rect">
            <a:avLst/>
          </a:prstGeom>
          <a:noFill/>
        </p:spPr>
        <p:txBody>
          <a:bodyPr wrap="none" lIns="0" tIns="0" rIns="0" bIns="0" rtlCol="0">
            <a:spAutoFit/>
          </a:bodyPr>
          <a:lstStyle/>
          <a:p>
            <a:pPr algn="ctr">
              <a:spcAft>
                <a:spcPts val="1600"/>
              </a:spcAft>
            </a:pPr>
            <a:r>
              <a:rPr lang="pt" sz="2400" b="1" dirty="0">
                <a:solidFill>
                  <a:schemeClr val="tx2"/>
                </a:solidFill>
                <a:latin typeface="Century Gothic" panose="020B0502020202020204" pitchFamily="34" charset="0"/>
                <a:ea typeface="Montserrat Bold" charset="0"/>
                <a:cs typeface="Montserrat Bold" charset="0"/>
              </a:rPr>
              <a:t>30 %</a:t>
            </a:r>
          </a:p>
        </p:txBody>
      </p:sp>
      <p:sp>
        <p:nvSpPr>
          <p:cNvPr id="57" name="TextBox 56">
            <a:extLst>
              <a:ext uri="{FF2B5EF4-FFF2-40B4-BE49-F238E27FC236}">
                <a16:creationId xmlns:a16="http://schemas.microsoft.com/office/drawing/2014/main" id="{AB38FFCC-0DCC-D94D-862F-EFD89A0504BB}"/>
              </a:ext>
            </a:extLst>
          </p:cNvPr>
          <p:cNvSpPr txBox="1"/>
          <p:nvPr/>
        </p:nvSpPr>
        <p:spPr>
          <a:xfrm>
            <a:off x="9710336" y="2722317"/>
            <a:ext cx="697307" cy="369332"/>
          </a:xfrm>
          <a:prstGeom prst="rect">
            <a:avLst/>
          </a:prstGeom>
          <a:noFill/>
        </p:spPr>
        <p:txBody>
          <a:bodyPr wrap="none" lIns="0" tIns="0" rIns="0" bIns="0" rtlCol="0">
            <a:spAutoFit/>
          </a:bodyPr>
          <a:lstStyle/>
          <a:p>
            <a:pPr algn="ctr">
              <a:spcAft>
                <a:spcPts val="1600"/>
              </a:spcAft>
            </a:pPr>
            <a:r>
              <a:rPr lang="pt" sz="2400" b="1" dirty="0">
                <a:solidFill>
                  <a:schemeClr val="tx2"/>
                </a:solidFill>
                <a:latin typeface="Century Gothic" panose="020B0502020202020204" pitchFamily="34" charset="0"/>
                <a:ea typeface="Montserrat Bold" charset="0"/>
                <a:cs typeface="Montserrat Bold" charset="0"/>
              </a:rPr>
              <a:t>95 %</a:t>
            </a:r>
          </a:p>
        </p:txBody>
      </p:sp>
      <p:sp>
        <p:nvSpPr>
          <p:cNvPr id="58" name="TextBox 57">
            <a:extLst>
              <a:ext uri="{FF2B5EF4-FFF2-40B4-BE49-F238E27FC236}">
                <a16:creationId xmlns:a16="http://schemas.microsoft.com/office/drawing/2014/main" id="{BD902D1C-5489-624B-9F21-F863A10534CA}"/>
              </a:ext>
            </a:extLst>
          </p:cNvPr>
          <p:cNvSpPr txBox="1"/>
          <p:nvPr/>
        </p:nvSpPr>
        <p:spPr>
          <a:xfrm>
            <a:off x="1599217" y="2722317"/>
            <a:ext cx="1280160" cy="369332"/>
          </a:xfrm>
          <a:prstGeom prst="rect">
            <a:avLst/>
          </a:prstGeom>
          <a:noFill/>
        </p:spPr>
        <p:txBody>
          <a:bodyPr wrap="square" lIns="0" tIns="0" rIns="0" bIns="0" rtlCol="0">
            <a:spAutoFit/>
          </a:bodyPr>
          <a:lstStyle/>
          <a:p>
            <a:pPr algn="ctr">
              <a:spcAft>
                <a:spcPts val="1600"/>
              </a:spcAft>
            </a:pPr>
            <a:r>
              <a:rPr lang="pt" sz="2400" b="1" dirty="0">
                <a:solidFill>
                  <a:schemeClr val="tx2"/>
                </a:solidFill>
                <a:latin typeface="Century Gothic" panose="020B0502020202020204" pitchFamily="34" charset="0"/>
                <a:ea typeface="Montserrat Bold" charset="0"/>
                <a:cs typeface="Montserrat Bold" charset="0"/>
              </a:rPr>
              <a:t>75 %</a:t>
            </a:r>
          </a:p>
        </p:txBody>
      </p:sp>
      <p:sp>
        <p:nvSpPr>
          <p:cNvPr id="59" name="TextBox 58">
            <a:extLst>
              <a:ext uri="{FF2B5EF4-FFF2-40B4-BE49-F238E27FC236}">
                <a16:creationId xmlns:a16="http://schemas.microsoft.com/office/drawing/2014/main" id="{02FD054E-0C10-014B-9F78-905F4A68FD00}"/>
              </a:ext>
            </a:extLst>
          </p:cNvPr>
          <p:cNvSpPr txBox="1"/>
          <p:nvPr/>
        </p:nvSpPr>
        <p:spPr>
          <a:xfrm>
            <a:off x="4460030" y="4258957"/>
            <a:ext cx="574196" cy="323165"/>
          </a:xfrm>
          <a:prstGeom prst="rect">
            <a:avLst/>
          </a:prstGeom>
          <a:noFill/>
        </p:spPr>
        <p:txBody>
          <a:bodyPr wrap="none" rtlCol="0" anchor="ctr" anchorCtr="0">
            <a:spAutoFit/>
          </a:bodyPr>
          <a:lstStyle/>
          <a:p>
            <a:pPr algn="ctr"/>
            <a:r>
              <a:rPr lang="pt" sz="1500" b="1" dirty="0">
                <a:solidFill>
                  <a:schemeClr val="tx2"/>
                </a:solidFill>
                <a:latin typeface="Century Gothic" panose="020B0502020202020204" pitchFamily="34" charset="0"/>
                <a:ea typeface="Montserrat Bold" charset="0"/>
                <a:cs typeface="Montserrat Bold" charset="0"/>
              </a:rPr>
              <a:t>TEXTO</a:t>
            </a:r>
          </a:p>
        </p:txBody>
      </p:sp>
      <p:sp>
        <p:nvSpPr>
          <p:cNvPr id="60" name="Subtitle 2">
            <a:extLst>
              <a:ext uri="{FF2B5EF4-FFF2-40B4-BE49-F238E27FC236}">
                <a16:creationId xmlns:a16="http://schemas.microsoft.com/office/drawing/2014/main" id="{F134A30B-B2CA-264E-BAB0-B9B74319F394}"/>
              </a:ext>
            </a:extLst>
          </p:cNvPr>
          <p:cNvSpPr txBox="1">
            <a:spLocks/>
          </p:cNvSpPr>
          <p:nvPr/>
        </p:nvSpPr>
        <p:spPr>
          <a:xfrm>
            <a:off x="3590504" y="4584439"/>
            <a:ext cx="2313211" cy="1187026"/>
          </a:xfrm>
          <a:prstGeom prst="rect">
            <a:avLst/>
          </a:prstGeom>
        </p:spPr>
        <p:txBody>
          <a:bodyPr vert="horz" wrap="square" lIns="108745" tIns="54373" rIns="108745" bIns="54373"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ct val="100000"/>
              </a:lnSpc>
            </a:pPr>
            <a:r>
              <a:rPr lang="pt" sz="1400" dirty="0">
                <a:solidFill>
                  <a:schemeClr val="tx1"/>
                </a:solidFill>
                <a:latin typeface="Century Gothic" panose="020B0502020202020204" pitchFamily="34" charset="0"/>
                <a:ea typeface="Montserrat Light" charset="0"/>
                <a:cs typeface="Montserrat Light" charset="0"/>
              </a:rPr>
              <a:t>Clique na linha colorida acima, depois arraste o quadrado amarelo para ajustar o círculo de acordo com a porcentagem.</a:t>
            </a:r>
          </a:p>
        </p:txBody>
      </p:sp>
      <p:sp>
        <p:nvSpPr>
          <p:cNvPr id="61" name="TextBox 60">
            <a:extLst>
              <a:ext uri="{FF2B5EF4-FFF2-40B4-BE49-F238E27FC236}">
                <a16:creationId xmlns:a16="http://schemas.microsoft.com/office/drawing/2014/main" id="{801FB32A-D588-BE43-8010-035BECB7573E}"/>
              </a:ext>
            </a:extLst>
          </p:cNvPr>
          <p:cNvSpPr txBox="1"/>
          <p:nvPr/>
        </p:nvSpPr>
        <p:spPr>
          <a:xfrm>
            <a:off x="7092105" y="4258957"/>
            <a:ext cx="574196" cy="323165"/>
          </a:xfrm>
          <a:prstGeom prst="rect">
            <a:avLst/>
          </a:prstGeom>
          <a:noFill/>
        </p:spPr>
        <p:txBody>
          <a:bodyPr wrap="none" rtlCol="0" anchor="ctr" anchorCtr="0">
            <a:spAutoFit/>
          </a:bodyPr>
          <a:lstStyle/>
          <a:p>
            <a:pPr algn="ctr"/>
            <a:r>
              <a:rPr lang="pt" sz="1500" b="1" dirty="0">
                <a:solidFill>
                  <a:schemeClr val="tx2"/>
                </a:solidFill>
                <a:latin typeface="Century Gothic" panose="020B0502020202020204" pitchFamily="34" charset="0"/>
                <a:ea typeface="Montserrat Bold" charset="0"/>
                <a:cs typeface="Montserrat Bold" charset="0"/>
              </a:rPr>
              <a:t>TEXTO</a:t>
            </a:r>
          </a:p>
        </p:txBody>
      </p:sp>
      <p:sp>
        <p:nvSpPr>
          <p:cNvPr id="62" name="Subtitle 2">
            <a:extLst>
              <a:ext uri="{FF2B5EF4-FFF2-40B4-BE49-F238E27FC236}">
                <a16:creationId xmlns:a16="http://schemas.microsoft.com/office/drawing/2014/main" id="{35426A61-F346-274D-A79F-0D4E9DB11734}"/>
              </a:ext>
            </a:extLst>
          </p:cNvPr>
          <p:cNvSpPr txBox="1">
            <a:spLocks/>
          </p:cNvSpPr>
          <p:nvPr/>
        </p:nvSpPr>
        <p:spPr>
          <a:xfrm>
            <a:off x="6235079" y="4584439"/>
            <a:ext cx="2313211" cy="1187026"/>
          </a:xfrm>
          <a:prstGeom prst="rect">
            <a:avLst/>
          </a:prstGeom>
        </p:spPr>
        <p:txBody>
          <a:bodyPr vert="horz" wrap="square" lIns="108745" tIns="54373" rIns="108745" bIns="54373"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ct val="100000"/>
              </a:lnSpc>
            </a:pPr>
            <a:r>
              <a:rPr lang="pt" sz="1400" dirty="0">
                <a:solidFill>
                  <a:schemeClr val="tx1"/>
                </a:solidFill>
                <a:latin typeface="Century Gothic" panose="020B0502020202020204" pitchFamily="34" charset="0"/>
                <a:ea typeface="Montserrat Light" charset="0"/>
                <a:cs typeface="Montserrat Light" charset="0"/>
              </a:rPr>
              <a:t>Clique na linha colorida acima, depois arraste o quadrado amarelo para ajustar o círculo de acordo com a porcentagem.</a:t>
            </a:r>
          </a:p>
        </p:txBody>
      </p:sp>
      <p:sp>
        <p:nvSpPr>
          <p:cNvPr id="63" name="TextBox 62">
            <a:extLst>
              <a:ext uri="{FF2B5EF4-FFF2-40B4-BE49-F238E27FC236}">
                <a16:creationId xmlns:a16="http://schemas.microsoft.com/office/drawing/2014/main" id="{715BE02C-B9D2-564D-9E0E-014403FCDA3F}"/>
              </a:ext>
            </a:extLst>
          </p:cNvPr>
          <p:cNvSpPr txBox="1"/>
          <p:nvPr/>
        </p:nvSpPr>
        <p:spPr>
          <a:xfrm>
            <a:off x="9746477" y="4258957"/>
            <a:ext cx="574196" cy="323165"/>
          </a:xfrm>
          <a:prstGeom prst="rect">
            <a:avLst/>
          </a:prstGeom>
          <a:noFill/>
        </p:spPr>
        <p:txBody>
          <a:bodyPr wrap="none" rtlCol="0" anchor="ctr" anchorCtr="0">
            <a:spAutoFit/>
          </a:bodyPr>
          <a:lstStyle/>
          <a:p>
            <a:pPr algn="ctr"/>
            <a:r>
              <a:rPr lang="pt" sz="1500" b="1" dirty="0">
                <a:solidFill>
                  <a:schemeClr val="tx2"/>
                </a:solidFill>
                <a:latin typeface="Century Gothic" panose="020B0502020202020204" pitchFamily="34" charset="0"/>
                <a:ea typeface="Montserrat Bold" charset="0"/>
                <a:cs typeface="Montserrat Bold" charset="0"/>
              </a:rPr>
              <a:t>TEXTO</a:t>
            </a:r>
          </a:p>
        </p:txBody>
      </p:sp>
      <p:sp>
        <p:nvSpPr>
          <p:cNvPr id="64" name="Subtitle 2">
            <a:extLst>
              <a:ext uri="{FF2B5EF4-FFF2-40B4-BE49-F238E27FC236}">
                <a16:creationId xmlns:a16="http://schemas.microsoft.com/office/drawing/2014/main" id="{A4E23F80-E93A-8746-916A-1C4443C28D2C}"/>
              </a:ext>
            </a:extLst>
          </p:cNvPr>
          <p:cNvSpPr txBox="1">
            <a:spLocks/>
          </p:cNvSpPr>
          <p:nvPr/>
        </p:nvSpPr>
        <p:spPr>
          <a:xfrm>
            <a:off x="8877712" y="4584439"/>
            <a:ext cx="2313211" cy="1187026"/>
          </a:xfrm>
          <a:prstGeom prst="rect">
            <a:avLst/>
          </a:prstGeom>
        </p:spPr>
        <p:txBody>
          <a:bodyPr vert="horz" wrap="square" lIns="108745" tIns="54373" rIns="108745" bIns="54373"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ct val="100000"/>
              </a:lnSpc>
            </a:pPr>
            <a:r>
              <a:rPr lang="pt" sz="1400" dirty="0">
                <a:solidFill>
                  <a:schemeClr val="tx1"/>
                </a:solidFill>
                <a:latin typeface="Century Gothic" panose="020B0502020202020204" pitchFamily="34" charset="0"/>
                <a:ea typeface="Montserrat Light" charset="0"/>
                <a:cs typeface="Montserrat Light" charset="0"/>
              </a:rPr>
              <a:t>Clique na linha colorida acima, depois arraste o quadrado amarelo para ajustar o círculo de acordo com a porcentagem.</a:t>
            </a:r>
          </a:p>
        </p:txBody>
      </p:sp>
      <p:sp>
        <p:nvSpPr>
          <p:cNvPr id="65" name="TextBox 64">
            <a:extLst>
              <a:ext uri="{FF2B5EF4-FFF2-40B4-BE49-F238E27FC236}">
                <a16:creationId xmlns:a16="http://schemas.microsoft.com/office/drawing/2014/main" id="{4E27DCA1-3B99-2243-8BC8-8DE16DA64439}"/>
              </a:ext>
            </a:extLst>
          </p:cNvPr>
          <p:cNvSpPr txBox="1"/>
          <p:nvPr/>
        </p:nvSpPr>
        <p:spPr>
          <a:xfrm>
            <a:off x="1850648" y="4258957"/>
            <a:ext cx="574196" cy="323165"/>
          </a:xfrm>
          <a:prstGeom prst="rect">
            <a:avLst/>
          </a:prstGeom>
          <a:noFill/>
        </p:spPr>
        <p:txBody>
          <a:bodyPr wrap="none" rtlCol="0" anchor="ctr" anchorCtr="0">
            <a:spAutoFit/>
          </a:bodyPr>
          <a:lstStyle/>
          <a:p>
            <a:pPr algn="ctr"/>
            <a:r>
              <a:rPr lang="pt" sz="1500" b="1" dirty="0">
                <a:solidFill>
                  <a:schemeClr val="tx2"/>
                </a:solidFill>
                <a:latin typeface="Century Gothic" panose="020B0502020202020204" pitchFamily="34" charset="0"/>
                <a:ea typeface="Montserrat Bold" charset="0"/>
                <a:cs typeface="Montserrat Bold" charset="0"/>
              </a:rPr>
              <a:t>TEXTO</a:t>
            </a:r>
          </a:p>
        </p:txBody>
      </p:sp>
      <p:sp>
        <p:nvSpPr>
          <p:cNvPr id="66" name="Subtitle 2">
            <a:extLst>
              <a:ext uri="{FF2B5EF4-FFF2-40B4-BE49-F238E27FC236}">
                <a16:creationId xmlns:a16="http://schemas.microsoft.com/office/drawing/2014/main" id="{486F66E9-138A-A942-A2FB-DDC45BBC3D4C}"/>
              </a:ext>
            </a:extLst>
          </p:cNvPr>
          <p:cNvSpPr txBox="1">
            <a:spLocks/>
          </p:cNvSpPr>
          <p:nvPr/>
        </p:nvSpPr>
        <p:spPr>
          <a:xfrm>
            <a:off x="1001079" y="4584439"/>
            <a:ext cx="2313211" cy="1187026"/>
          </a:xfrm>
          <a:prstGeom prst="rect">
            <a:avLst/>
          </a:prstGeom>
        </p:spPr>
        <p:txBody>
          <a:bodyPr vert="horz" wrap="square" lIns="108745" tIns="54373" rIns="108745" bIns="54373"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ct val="100000"/>
              </a:lnSpc>
            </a:pPr>
            <a:r>
              <a:rPr lang="pt" sz="1400" dirty="0">
                <a:solidFill>
                  <a:schemeClr val="tx1"/>
                </a:solidFill>
                <a:latin typeface="Century Gothic" panose="020B0502020202020204" pitchFamily="34" charset="0"/>
                <a:ea typeface="Montserrat Light" charset="0"/>
                <a:cs typeface="Montserrat Light" charset="0"/>
              </a:rPr>
              <a:t>Clique na linha colorida acima, depois arraste o quadrado amarelo para ajustar o círculo de acordo com a porcentagem.</a:t>
            </a:r>
          </a:p>
        </p:txBody>
      </p:sp>
      <p:sp>
        <p:nvSpPr>
          <p:cNvPr id="67" name="TextBox 66">
            <a:extLst>
              <a:ext uri="{FF2B5EF4-FFF2-40B4-BE49-F238E27FC236}">
                <a16:creationId xmlns:a16="http://schemas.microsoft.com/office/drawing/2014/main" id="{B9682709-7B39-8441-A183-780C687A2144}"/>
              </a:ext>
            </a:extLst>
          </p:cNvPr>
          <p:cNvSpPr txBox="1"/>
          <p:nvPr/>
        </p:nvSpPr>
        <p:spPr>
          <a:xfrm>
            <a:off x="3263482" y="176651"/>
            <a:ext cx="5670142" cy="665439"/>
          </a:xfrm>
          <a:prstGeom prst="rect">
            <a:avLst/>
          </a:prstGeom>
          <a:noFill/>
        </p:spPr>
        <p:txBody>
          <a:bodyPr wrap="none" rtlCol="0">
            <a:spAutoFit/>
          </a:bodyPr>
          <a:lstStyle/>
          <a:p>
            <a:pPr algn="ctr">
              <a:lnSpc>
                <a:spcPts val="5000"/>
              </a:lnSpc>
            </a:pPr>
            <a:r>
              <a:rPr lang="pt" sz="3300" b="1" dirty="0">
                <a:solidFill>
                  <a:schemeClr val="tx2"/>
                </a:solidFill>
                <a:latin typeface="Century Gothic" panose="020B0502020202020204" pitchFamily="34" charset="0"/>
                <a:ea typeface="Montserrat Bold" charset="0"/>
                <a:cs typeface="Montserrat Bold" charset="0"/>
              </a:rPr>
              <a:t>CRESCIMENTO DE VENDAS PROJETADO</a:t>
            </a:r>
          </a:p>
        </p:txBody>
      </p:sp>
    </p:spTree>
    <p:extLst>
      <p:ext uri="{BB962C8B-B14F-4D97-AF65-F5344CB8AC3E}">
        <p14:creationId xmlns:p14="http://schemas.microsoft.com/office/powerpoint/2010/main" val="34240293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0" y="6333892"/>
            <a:ext cx="12192000" cy="524107"/>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524107">
                <a:moveTo>
                  <a:pt x="0" y="3171"/>
                </a:moveTo>
                <a:lnTo>
                  <a:pt x="11054576" y="0"/>
                </a:lnTo>
                <a:lnTo>
                  <a:pt x="11296185" y="159836"/>
                </a:lnTo>
                <a:lnTo>
                  <a:pt x="11508059" y="3718"/>
                </a:lnTo>
                <a:lnTo>
                  <a:pt x="12192000" y="3171"/>
                </a:lnTo>
                <a:lnTo>
                  <a:pt x="12192000" y="524107"/>
                </a:lnTo>
                <a:lnTo>
                  <a:pt x="0" y="524107"/>
                </a:lnTo>
                <a:lnTo>
                  <a:pt x="0" y="3171"/>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 name="TextBox 6"/>
          <p:cNvSpPr txBox="1"/>
          <p:nvPr/>
        </p:nvSpPr>
        <p:spPr>
          <a:xfrm>
            <a:off x="3781586" y="6477000"/>
            <a:ext cx="8283455" cy="369332"/>
          </a:xfrm>
          <a:prstGeom prst="rect">
            <a:avLst/>
          </a:prstGeom>
          <a:noFill/>
        </p:spPr>
        <p:txBody>
          <a:bodyPr wrap="square" rtlCol="0">
            <a:spAutoFit/>
          </a:bodyPr>
          <a:lstStyle/>
          <a:p>
            <a:pPr algn="r"/>
            <a:r>
              <a:rPr lang="pt" b="1" dirty="0">
                <a:solidFill>
                  <a:schemeClr val="bg1"/>
                </a:solidFill>
                <a:latin typeface="Century Gothic" panose="020B0502020202020204" pitchFamily="34" charset="0"/>
                <a:ea typeface="Arial" charset="0"/>
                <a:cs typeface="Arial" charset="0"/>
              </a:rPr>
              <a:t>VENDAS TRIMESTRAIS PROJETADAS</a:t>
            </a:r>
          </a:p>
        </p:txBody>
      </p:sp>
      <p:sp>
        <p:nvSpPr>
          <p:cNvPr id="5" name="TextBox 4">
            <a:extLst>
              <a:ext uri="{FF2B5EF4-FFF2-40B4-BE49-F238E27FC236}">
                <a16:creationId xmlns:a16="http://schemas.microsoft.com/office/drawing/2014/main" id="{F8EF0809-B2CC-E849-865A-7CFFCE13D25D}"/>
              </a:ext>
            </a:extLst>
          </p:cNvPr>
          <p:cNvSpPr txBox="1"/>
          <p:nvPr/>
        </p:nvSpPr>
        <p:spPr>
          <a:xfrm>
            <a:off x="3027843" y="207473"/>
            <a:ext cx="6141425" cy="665439"/>
          </a:xfrm>
          <a:prstGeom prst="rect">
            <a:avLst/>
          </a:prstGeom>
          <a:noFill/>
        </p:spPr>
        <p:txBody>
          <a:bodyPr wrap="none" rtlCol="0">
            <a:spAutoFit/>
          </a:bodyPr>
          <a:lstStyle/>
          <a:p>
            <a:pPr algn="ctr">
              <a:lnSpc>
                <a:spcPts val="5000"/>
              </a:lnSpc>
            </a:pPr>
            <a:r>
              <a:rPr lang="pt" sz="3300" b="1" dirty="0">
                <a:solidFill>
                  <a:schemeClr val="tx2"/>
                </a:solidFill>
                <a:latin typeface="Century Gothic" panose="020B0502020202020204" pitchFamily="34" charset="0"/>
                <a:ea typeface="Montserrat Bold" charset="0"/>
                <a:cs typeface="Montserrat Bold" charset="0"/>
              </a:rPr>
              <a:t>VENDAS TRIMESTRAIS PROJETADAS</a:t>
            </a:r>
          </a:p>
        </p:txBody>
      </p:sp>
      <p:sp>
        <p:nvSpPr>
          <p:cNvPr id="6" name="TextBox 5">
            <a:extLst>
              <a:ext uri="{FF2B5EF4-FFF2-40B4-BE49-F238E27FC236}">
                <a16:creationId xmlns:a16="http://schemas.microsoft.com/office/drawing/2014/main" id="{16E1DD0B-8C7E-5B45-8F75-94197E7A8A86}"/>
              </a:ext>
            </a:extLst>
          </p:cNvPr>
          <p:cNvSpPr txBox="1"/>
          <p:nvPr/>
        </p:nvSpPr>
        <p:spPr>
          <a:xfrm>
            <a:off x="5132435" y="871551"/>
            <a:ext cx="1930337" cy="338554"/>
          </a:xfrm>
          <a:prstGeom prst="rect">
            <a:avLst/>
          </a:prstGeom>
          <a:noFill/>
        </p:spPr>
        <p:txBody>
          <a:bodyPr wrap="none" rtlCol="0" anchor="ctr" anchorCtr="0">
            <a:spAutoFit/>
          </a:bodyPr>
          <a:lstStyle/>
          <a:p>
            <a:pPr algn="ctr"/>
            <a:r>
              <a:rPr lang="pt" sz="1600" dirty="0">
                <a:solidFill>
                  <a:schemeClr val="tx1">
                    <a:lumMod val="75000"/>
                    <a:lumOff val="25000"/>
                  </a:schemeClr>
                </a:solidFill>
                <a:latin typeface="Century Gothic" panose="020B0502020202020204" pitchFamily="34" charset="0"/>
                <a:ea typeface="Montserrat Light" charset="0"/>
                <a:cs typeface="Montserrat Light" charset="0"/>
              </a:rPr>
              <a:t>Sua legenda aqui</a:t>
            </a:r>
          </a:p>
        </p:txBody>
      </p:sp>
      <p:sp>
        <p:nvSpPr>
          <p:cNvPr id="9" name="Oval 8">
            <a:extLst>
              <a:ext uri="{FF2B5EF4-FFF2-40B4-BE49-F238E27FC236}">
                <a16:creationId xmlns:a16="http://schemas.microsoft.com/office/drawing/2014/main" id="{C547E4AA-DBB5-4C4B-8566-54B0589413DE}"/>
              </a:ext>
            </a:extLst>
          </p:cNvPr>
          <p:cNvSpPr/>
          <p:nvPr/>
        </p:nvSpPr>
        <p:spPr>
          <a:xfrm>
            <a:off x="1231338" y="2010258"/>
            <a:ext cx="1917131" cy="1917131"/>
          </a:xfrm>
          <a:prstGeom prst="ellipse">
            <a:avLst/>
          </a:prstGeom>
          <a:solidFill>
            <a:schemeClr val="bg1">
              <a:lumMod val="95000"/>
              <a:alpha val="90000"/>
            </a:schemeClr>
          </a:solidFill>
          <a:ln>
            <a:noFill/>
          </a:ln>
          <a:effectLst/>
        </p:spPr>
        <p:style>
          <a:lnRef idx="1">
            <a:schemeClr val="accent1"/>
          </a:lnRef>
          <a:fillRef idx="3">
            <a:schemeClr val="accent1"/>
          </a:fillRef>
          <a:effectRef idx="2">
            <a:schemeClr val="accent1"/>
          </a:effectRef>
          <a:fontRef idx="minor">
            <a:schemeClr val="lt1"/>
          </a:fontRef>
        </p:style>
        <p:txBody>
          <a:bodyPr wrap="none" rtlCol="0" anchor="ctr"/>
          <a:lstStyle/>
          <a:p>
            <a:pPr algn="ctr"/>
            <a:endParaRPr lang="en-US" sz="1200" dirty="0">
              <a:solidFill>
                <a:srgbClr val="FFFFFF"/>
              </a:solidFill>
              <a:latin typeface="Century Gothic" panose="020B0502020202020204" pitchFamily="34" charset="0"/>
            </a:endParaRPr>
          </a:p>
        </p:txBody>
      </p:sp>
      <p:sp>
        <p:nvSpPr>
          <p:cNvPr id="10" name="Pie 9">
            <a:extLst>
              <a:ext uri="{FF2B5EF4-FFF2-40B4-BE49-F238E27FC236}">
                <a16:creationId xmlns:a16="http://schemas.microsoft.com/office/drawing/2014/main" id="{1C2EC72E-4F21-354C-A9F1-F6C095D27B75}"/>
              </a:ext>
            </a:extLst>
          </p:cNvPr>
          <p:cNvSpPr/>
          <p:nvPr/>
        </p:nvSpPr>
        <p:spPr>
          <a:xfrm rot="13345843" flipH="1">
            <a:off x="1231338" y="2010256"/>
            <a:ext cx="1917131" cy="1917131"/>
          </a:xfrm>
          <a:prstGeom prst="pie">
            <a:avLst>
              <a:gd name="adj1" fmla="val 7965569"/>
              <a:gd name="adj2" fmla="val 16186831"/>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wrap="none" rtlCol="0" anchor="ctr"/>
          <a:lstStyle/>
          <a:p>
            <a:pPr algn="ctr"/>
            <a:endParaRPr lang="en-US" sz="1200" dirty="0">
              <a:solidFill>
                <a:srgbClr val="FFFFFF"/>
              </a:solidFill>
              <a:latin typeface="Century Gothic" panose="020B0502020202020204" pitchFamily="34" charset="0"/>
            </a:endParaRPr>
          </a:p>
        </p:txBody>
      </p:sp>
      <p:sp>
        <p:nvSpPr>
          <p:cNvPr id="11" name="Oval 10">
            <a:extLst>
              <a:ext uri="{FF2B5EF4-FFF2-40B4-BE49-F238E27FC236}">
                <a16:creationId xmlns:a16="http://schemas.microsoft.com/office/drawing/2014/main" id="{6E0E777F-4851-D14B-951D-5D3E58969467}"/>
              </a:ext>
            </a:extLst>
          </p:cNvPr>
          <p:cNvSpPr/>
          <p:nvPr/>
        </p:nvSpPr>
        <p:spPr>
          <a:xfrm>
            <a:off x="3797353" y="2010258"/>
            <a:ext cx="1917131" cy="1917131"/>
          </a:xfrm>
          <a:prstGeom prst="ellipse">
            <a:avLst/>
          </a:prstGeom>
          <a:solidFill>
            <a:schemeClr val="bg1">
              <a:lumMod val="95000"/>
              <a:alpha val="90000"/>
            </a:schemeClr>
          </a:solidFill>
          <a:ln>
            <a:noFill/>
          </a:ln>
          <a:effectLst/>
        </p:spPr>
        <p:style>
          <a:lnRef idx="1">
            <a:schemeClr val="accent1"/>
          </a:lnRef>
          <a:fillRef idx="3">
            <a:schemeClr val="accent1"/>
          </a:fillRef>
          <a:effectRef idx="2">
            <a:schemeClr val="accent1"/>
          </a:effectRef>
          <a:fontRef idx="minor">
            <a:schemeClr val="lt1"/>
          </a:fontRef>
        </p:style>
        <p:txBody>
          <a:bodyPr wrap="none" rtlCol="0" anchor="ctr"/>
          <a:lstStyle/>
          <a:p>
            <a:pPr algn="ctr"/>
            <a:endParaRPr lang="en-US" sz="1200" dirty="0">
              <a:solidFill>
                <a:srgbClr val="FFFFFF"/>
              </a:solidFill>
              <a:latin typeface="Century Gothic" panose="020B0502020202020204" pitchFamily="34" charset="0"/>
            </a:endParaRPr>
          </a:p>
        </p:txBody>
      </p:sp>
      <p:sp>
        <p:nvSpPr>
          <p:cNvPr id="12" name="Pie 11">
            <a:extLst>
              <a:ext uri="{FF2B5EF4-FFF2-40B4-BE49-F238E27FC236}">
                <a16:creationId xmlns:a16="http://schemas.microsoft.com/office/drawing/2014/main" id="{1071B390-B47C-8E4C-B05E-A5F030EB6D5B}"/>
              </a:ext>
            </a:extLst>
          </p:cNvPr>
          <p:cNvSpPr/>
          <p:nvPr/>
        </p:nvSpPr>
        <p:spPr>
          <a:xfrm rot="15808375" flipH="1">
            <a:off x="3797353" y="2010258"/>
            <a:ext cx="1917131" cy="1917131"/>
          </a:xfrm>
          <a:prstGeom prst="pie">
            <a:avLst>
              <a:gd name="adj1" fmla="val 10472012"/>
              <a:gd name="adj2" fmla="val 21516229"/>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wrap="none" rtlCol="0" anchor="ctr"/>
          <a:lstStyle/>
          <a:p>
            <a:pPr algn="ctr"/>
            <a:endParaRPr lang="en-US" sz="1200" dirty="0">
              <a:solidFill>
                <a:srgbClr val="FFFFFF"/>
              </a:solidFill>
              <a:latin typeface="Century Gothic" panose="020B0502020202020204" pitchFamily="34" charset="0"/>
            </a:endParaRPr>
          </a:p>
        </p:txBody>
      </p:sp>
      <p:sp>
        <p:nvSpPr>
          <p:cNvPr id="13" name="Oval 12">
            <a:extLst>
              <a:ext uri="{FF2B5EF4-FFF2-40B4-BE49-F238E27FC236}">
                <a16:creationId xmlns:a16="http://schemas.microsoft.com/office/drawing/2014/main" id="{C059EC79-F363-AC43-9294-ADCCA0D11B94}"/>
              </a:ext>
            </a:extLst>
          </p:cNvPr>
          <p:cNvSpPr/>
          <p:nvPr/>
        </p:nvSpPr>
        <p:spPr>
          <a:xfrm>
            <a:off x="6449365" y="2006834"/>
            <a:ext cx="1917131" cy="1917131"/>
          </a:xfrm>
          <a:prstGeom prst="ellipse">
            <a:avLst/>
          </a:prstGeom>
          <a:solidFill>
            <a:schemeClr val="bg1">
              <a:lumMod val="95000"/>
              <a:alpha val="90000"/>
            </a:schemeClr>
          </a:solidFill>
          <a:ln>
            <a:noFill/>
          </a:ln>
          <a:effectLst/>
        </p:spPr>
        <p:style>
          <a:lnRef idx="1">
            <a:schemeClr val="accent1"/>
          </a:lnRef>
          <a:fillRef idx="3">
            <a:schemeClr val="accent1"/>
          </a:fillRef>
          <a:effectRef idx="2">
            <a:schemeClr val="accent1"/>
          </a:effectRef>
          <a:fontRef idx="minor">
            <a:schemeClr val="lt1"/>
          </a:fontRef>
        </p:style>
        <p:txBody>
          <a:bodyPr wrap="none" rtlCol="0" anchor="ctr"/>
          <a:lstStyle/>
          <a:p>
            <a:pPr algn="ctr"/>
            <a:endParaRPr lang="en-US" sz="1200" dirty="0">
              <a:solidFill>
                <a:srgbClr val="FFFFFF"/>
              </a:solidFill>
              <a:latin typeface="Century Gothic" panose="020B0502020202020204" pitchFamily="34" charset="0"/>
            </a:endParaRPr>
          </a:p>
        </p:txBody>
      </p:sp>
      <p:sp>
        <p:nvSpPr>
          <p:cNvPr id="14" name="Pie 13">
            <a:extLst>
              <a:ext uri="{FF2B5EF4-FFF2-40B4-BE49-F238E27FC236}">
                <a16:creationId xmlns:a16="http://schemas.microsoft.com/office/drawing/2014/main" id="{70CF8ABB-FED7-DA43-BE77-37D3C003423E}"/>
              </a:ext>
            </a:extLst>
          </p:cNvPr>
          <p:cNvSpPr/>
          <p:nvPr/>
        </p:nvSpPr>
        <p:spPr>
          <a:xfrm rot="10800000" flipH="1">
            <a:off x="6449366" y="2009151"/>
            <a:ext cx="1896671" cy="1918238"/>
          </a:xfrm>
          <a:prstGeom prst="pie">
            <a:avLst>
              <a:gd name="adj1" fmla="val 5327925"/>
              <a:gd name="adj2" fmla="val 14762649"/>
            </a:avLst>
          </a:prstGeom>
          <a:solidFill>
            <a:schemeClr val="accent3"/>
          </a:solidFill>
          <a:ln>
            <a:noFill/>
          </a:ln>
          <a:effectLst/>
        </p:spPr>
        <p:style>
          <a:lnRef idx="1">
            <a:schemeClr val="accent1"/>
          </a:lnRef>
          <a:fillRef idx="3">
            <a:schemeClr val="accent1"/>
          </a:fillRef>
          <a:effectRef idx="2">
            <a:schemeClr val="accent1"/>
          </a:effectRef>
          <a:fontRef idx="minor">
            <a:schemeClr val="lt1"/>
          </a:fontRef>
        </p:style>
        <p:txBody>
          <a:bodyPr wrap="none" rtlCol="0" anchor="ctr"/>
          <a:lstStyle/>
          <a:p>
            <a:pPr algn="ctr"/>
            <a:endParaRPr lang="en-US" sz="1200" dirty="0">
              <a:solidFill>
                <a:srgbClr val="FFFFFF"/>
              </a:solidFill>
              <a:latin typeface="Century Gothic" panose="020B0502020202020204" pitchFamily="34" charset="0"/>
            </a:endParaRPr>
          </a:p>
        </p:txBody>
      </p:sp>
      <p:sp>
        <p:nvSpPr>
          <p:cNvPr id="15" name="Oval 14">
            <a:extLst>
              <a:ext uri="{FF2B5EF4-FFF2-40B4-BE49-F238E27FC236}">
                <a16:creationId xmlns:a16="http://schemas.microsoft.com/office/drawing/2014/main" id="{8625F8D6-1627-9144-97B2-DC43336FFA3A}"/>
              </a:ext>
            </a:extLst>
          </p:cNvPr>
          <p:cNvSpPr/>
          <p:nvPr/>
        </p:nvSpPr>
        <p:spPr>
          <a:xfrm>
            <a:off x="9064099" y="2010258"/>
            <a:ext cx="1917131" cy="1917131"/>
          </a:xfrm>
          <a:prstGeom prst="ellipse">
            <a:avLst/>
          </a:prstGeom>
          <a:solidFill>
            <a:schemeClr val="bg1">
              <a:lumMod val="95000"/>
              <a:alpha val="90000"/>
            </a:schemeClr>
          </a:solidFill>
          <a:ln>
            <a:noFill/>
          </a:ln>
          <a:effectLst/>
        </p:spPr>
        <p:style>
          <a:lnRef idx="1">
            <a:schemeClr val="accent1"/>
          </a:lnRef>
          <a:fillRef idx="3">
            <a:schemeClr val="accent1"/>
          </a:fillRef>
          <a:effectRef idx="2">
            <a:schemeClr val="accent1"/>
          </a:effectRef>
          <a:fontRef idx="minor">
            <a:schemeClr val="lt1"/>
          </a:fontRef>
        </p:style>
        <p:txBody>
          <a:bodyPr wrap="none" rtlCol="0" anchor="ctr"/>
          <a:lstStyle/>
          <a:p>
            <a:pPr algn="ctr"/>
            <a:endParaRPr lang="en-US" sz="1200" dirty="0">
              <a:solidFill>
                <a:srgbClr val="FFFFFF"/>
              </a:solidFill>
              <a:latin typeface="Century Gothic" panose="020B0502020202020204" pitchFamily="34" charset="0"/>
            </a:endParaRPr>
          </a:p>
        </p:txBody>
      </p:sp>
      <p:sp>
        <p:nvSpPr>
          <p:cNvPr id="16" name="Pie 15">
            <a:extLst>
              <a:ext uri="{FF2B5EF4-FFF2-40B4-BE49-F238E27FC236}">
                <a16:creationId xmlns:a16="http://schemas.microsoft.com/office/drawing/2014/main" id="{13783364-DB3B-7E4D-80E2-11305DF90AA2}"/>
              </a:ext>
            </a:extLst>
          </p:cNvPr>
          <p:cNvSpPr/>
          <p:nvPr/>
        </p:nvSpPr>
        <p:spPr>
          <a:xfrm rot="1653738" flipH="1">
            <a:off x="9064099" y="2010258"/>
            <a:ext cx="1917131" cy="1917131"/>
          </a:xfrm>
          <a:prstGeom prst="pie">
            <a:avLst>
              <a:gd name="adj1" fmla="val 17943794"/>
              <a:gd name="adj2" fmla="val 8768302"/>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txBody>
          <a:bodyPr wrap="none" rtlCol="0" anchor="ctr"/>
          <a:lstStyle/>
          <a:p>
            <a:pPr algn="ctr"/>
            <a:endParaRPr lang="en-US" sz="1200" dirty="0">
              <a:solidFill>
                <a:srgbClr val="FFFFFF"/>
              </a:solidFill>
              <a:latin typeface="Century Gothic" panose="020B0502020202020204" pitchFamily="34" charset="0"/>
            </a:endParaRPr>
          </a:p>
        </p:txBody>
      </p:sp>
      <p:sp>
        <p:nvSpPr>
          <p:cNvPr id="17" name="TextBox 16">
            <a:extLst>
              <a:ext uri="{FF2B5EF4-FFF2-40B4-BE49-F238E27FC236}">
                <a16:creationId xmlns:a16="http://schemas.microsoft.com/office/drawing/2014/main" id="{F9B43EFF-44D9-B340-87B9-52E4214BE7DA}"/>
              </a:ext>
            </a:extLst>
          </p:cNvPr>
          <p:cNvSpPr txBox="1"/>
          <p:nvPr/>
        </p:nvSpPr>
        <p:spPr>
          <a:xfrm>
            <a:off x="4276042" y="1677601"/>
            <a:ext cx="1188720" cy="249812"/>
          </a:xfrm>
          <a:prstGeom prst="rect">
            <a:avLst/>
          </a:prstGeom>
          <a:noFill/>
        </p:spPr>
        <p:txBody>
          <a:bodyPr wrap="square" lIns="0" tIns="0" rIns="0" bIns="0" rtlCol="0">
            <a:spAutoFit/>
          </a:bodyPr>
          <a:lstStyle/>
          <a:p>
            <a:pPr algn="ctr">
              <a:lnSpc>
                <a:spcPts val="1867"/>
              </a:lnSpc>
              <a:spcAft>
                <a:spcPts val="1600"/>
              </a:spcAft>
            </a:pPr>
            <a:r>
              <a:rPr lang="pt" sz="2400" b="1" dirty="0">
                <a:solidFill>
                  <a:schemeClr val="tx2"/>
                </a:solidFill>
                <a:latin typeface="Century Gothic" panose="020B0502020202020204" pitchFamily="34" charset="0"/>
                <a:ea typeface="Montserrat Bold" charset="0"/>
                <a:cs typeface="Montserrat Bold" charset="0"/>
              </a:rPr>
              <a:t>00%</a:t>
            </a:r>
          </a:p>
        </p:txBody>
      </p:sp>
      <p:sp>
        <p:nvSpPr>
          <p:cNvPr id="18" name="TextBox 17">
            <a:extLst>
              <a:ext uri="{FF2B5EF4-FFF2-40B4-BE49-F238E27FC236}">
                <a16:creationId xmlns:a16="http://schemas.microsoft.com/office/drawing/2014/main" id="{EFD760C6-A857-8348-90C4-6410C9BD8C0A}"/>
              </a:ext>
            </a:extLst>
          </p:cNvPr>
          <p:cNvSpPr txBox="1"/>
          <p:nvPr/>
        </p:nvSpPr>
        <p:spPr>
          <a:xfrm>
            <a:off x="6900254" y="1741692"/>
            <a:ext cx="1188720" cy="249812"/>
          </a:xfrm>
          <a:prstGeom prst="rect">
            <a:avLst/>
          </a:prstGeom>
          <a:noFill/>
        </p:spPr>
        <p:txBody>
          <a:bodyPr wrap="none" lIns="0" tIns="0" rIns="0" bIns="0" rtlCol="0">
            <a:spAutoFit/>
          </a:bodyPr>
          <a:lstStyle/>
          <a:p>
            <a:pPr algn="ctr">
              <a:lnSpc>
                <a:spcPts val="1867"/>
              </a:lnSpc>
              <a:spcAft>
                <a:spcPts val="1600"/>
              </a:spcAft>
            </a:pPr>
            <a:r>
              <a:rPr lang="pt" sz="2400" b="1" dirty="0">
                <a:solidFill>
                  <a:schemeClr val="tx2"/>
                </a:solidFill>
                <a:latin typeface="Century Gothic" panose="020B0502020202020204" pitchFamily="34" charset="0"/>
                <a:ea typeface="Montserrat Bold" charset="0"/>
                <a:cs typeface="Montserrat Bold" charset="0"/>
              </a:rPr>
              <a:t>00 %</a:t>
            </a:r>
          </a:p>
        </p:txBody>
      </p:sp>
      <p:sp>
        <p:nvSpPr>
          <p:cNvPr id="19" name="TextBox 18">
            <a:extLst>
              <a:ext uri="{FF2B5EF4-FFF2-40B4-BE49-F238E27FC236}">
                <a16:creationId xmlns:a16="http://schemas.microsoft.com/office/drawing/2014/main" id="{89517600-8551-8449-8968-C7456E9733B5}"/>
              </a:ext>
            </a:extLst>
          </p:cNvPr>
          <p:cNvSpPr txBox="1"/>
          <p:nvPr/>
        </p:nvSpPr>
        <p:spPr>
          <a:xfrm>
            <a:off x="9563970" y="1746275"/>
            <a:ext cx="1188720" cy="249812"/>
          </a:xfrm>
          <a:prstGeom prst="rect">
            <a:avLst/>
          </a:prstGeom>
          <a:noFill/>
        </p:spPr>
        <p:txBody>
          <a:bodyPr wrap="none" lIns="0" tIns="0" rIns="0" bIns="0" rtlCol="0">
            <a:spAutoFit/>
          </a:bodyPr>
          <a:lstStyle/>
          <a:p>
            <a:pPr algn="ctr">
              <a:lnSpc>
                <a:spcPts val="1867"/>
              </a:lnSpc>
              <a:spcAft>
                <a:spcPts val="1600"/>
              </a:spcAft>
            </a:pPr>
            <a:r>
              <a:rPr lang="pt" sz="2400" b="1" dirty="0">
                <a:solidFill>
                  <a:schemeClr val="tx1">
                    <a:lumMod val="65000"/>
                    <a:lumOff val="35000"/>
                  </a:schemeClr>
                </a:solidFill>
                <a:latin typeface="Century Gothic" panose="020B0502020202020204" pitchFamily="34" charset="0"/>
                <a:ea typeface="Montserrat Bold" charset="0"/>
                <a:cs typeface="Montserrat Bold" charset="0"/>
              </a:rPr>
              <a:t>00 %</a:t>
            </a:r>
          </a:p>
        </p:txBody>
      </p:sp>
      <p:sp>
        <p:nvSpPr>
          <p:cNvPr id="20" name="TextBox 19">
            <a:extLst>
              <a:ext uri="{FF2B5EF4-FFF2-40B4-BE49-F238E27FC236}">
                <a16:creationId xmlns:a16="http://schemas.microsoft.com/office/drawing/2014/main" id="{41E474A0-0B63-8340-86F8-73F7E8E5A960}"/>
              </a:ext>
            </a:extLst>
          </p:cNvPr>
          <p:cNvSpPr txBox="1"/>
          <p:nvPr/>
        </p:nvSpPr>
        <p:spPr>
          <a:xfrm>
            <a:off x="1684436" y="1691934"/>
            <a:ext cx="1188720" cy="249812"/>
          </a:xfrm>
          <a:prstGeom prst="rect">
            <a:avLst/>
          </a:prstGeom>
          <a:noFill/>
        </p:spPr>
        <p:txBody>
          <a:bodyPr wrap="square" lIns="0" tIns="0" rIns="0" bIns="0" rtlCol="0">
            <a:spAutoFit/>
          </a:bodyPr>
          <a:lstStyle/>
          <a:p>
            <a:pPr algn="ctr">
              <a:lnSpc>
                <a:spcPts val="1867"/>
              </a:lnSpc>
              <a:spcAft>
                <a:spcPts val="1600"/>
              </a:spcAft>
            </a:pPr>
            <a:r>
              <a:rPr lang="pt" sz="2400" b="1" dirty="0">
                <a:solidFill>
                  <a:schemeClr val="tx1">
                    <a:lumMod val="65000"/>
                    <a:lumOff val="35000"/>
                  </a:schemeClr>
                </a:solidFill>
                <a:latin typeface="Century Gothic" panose="020B0502020202020204" pitchFamily="34" charset="0"/>
                <a:ea typeface="Montserrat Bold" charset="0"/>
                <a:cs typeface="Montserrat Bold" charset="0"/>
              </a:rPr>
              <a:t>00 %</a:t>
            </a:r>
          </a:p>
        </p:txBody>
      </p:sp>
      <p:sp>
        <p:nvSpPr>
          <p:cNvPr id="21" name="TextBox 20">
            <a:extLst>
              <a:ext uri="{FF2B5EF4-FFF2-40B4-BE49-F238E27FC236}">
                <a16:creationId xmlns:a16="http://schemas.microsoft.com/office/drawing/2014/main" id="{258DBE4F-2EE7-C642-93A7-1F413585191D}"/>
              </a:ext>
            </a:extLst>
          </p:cNvPr>
          <p:cNvSpPr txBox="1"/>
          <p:nvPr/>
        </p:nvSpPr>
        <p:spPr>
          <a:xfrm>
            <a:off x="4439191" y="4117790"/>
            <a:ext cx="615874" cy="461665"/>
          </a:xfrm>
          <a:prstGeom prst="rect">
            <a:avLst/>
          </a:prstGeom>
          <a:noFill/>
        </p:spPr>
        <p:txBody>
          <a:bodyPr wrap="none" rtlCol="0" anchor="ctr" anchorCtr="0">
            <a:spAutoFit/>
          </a:bodyPr>
          <a:lstStyle/>
          <a:p>
            <a:pPr algn="ctr"/>
            <a:r>
              <a:rPr lang="pt" sz="2400" b="1" dirty="0">
                <a:solidFill>
                  <a:schemeClr val="tx2"/>
                </a:solidFill>
                <a:latin typeface="Century Gothic" panose="020B0502020202020204" pitchFamily="34" charset="0"/>
                <a:ea typeface="Montserrat Bold" charset="0"/>
                <a:cs typeface="Montserrat Bold" charset="0"/>
              </a:rPr>
              <a:t>Q2</a:t>
            </a:r>
          </a:p>
        </p:txBody>
      </p:sp>
      <p:sp>
        <p:nvSpPr>
          <p:cNvPr id="22" name="Subtitle 2">
            <a:extLst>
              <a:ext uri="{FF2B5EF4-FFF2-40B4-BE49-F238E27FC236}">
                <a16:creationId xmlns:a16="http://schemas.microsoft.com/office/drawing/2014/main" id="{5D34F070-9963-C440-BEC2-59766DA18DED}"/>
              </a:ext>
            </a:extLst>
          </p:cNvPr>
          <p:cNvSpPr txBox="1">
            <a:spLocks/>
          </p:cNvSpPr>
          <p:nvPr/>
        </p:nvSpPr>
        <p:spPr>
          <a:xfrm>
            <a:off x="3590504" y="4625535"/>
            <a:ext cx="2313211" cy="1402470"/>
          </a:xfrm>
          <a:prstGeom prst="rect">
            <a:avLst/>
          </a:prstGeom>
        </p:spPr>
        <p:txBody>
          <a:bodyPr vert="horz" wrap="square" lIns="108745" tIns="54373" rIns="108745" bIns="54373"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ct val="100000"/>
              </a:lnSpc>
            </a:pPr>
            <a:r>
              <a:rPr lang="pt" sz="1400" dirty="0">
                <a:solidFill>
                  <a:schemeClr val="tx1"/>
                </a:solidFill>
                <a:latin typeface="Century Gothic" panose="020B0502020202020204" pitchFamily="34" charset="0"/>
                <a:ea typeface="Montserrat Light" charset="0"/>
                <a:cs typeface="Montserrat Light" charset="0"/>
              </a:rPr>
              <a:t>Clique na área de coloração acima, depois arraste o quadrado amarelo para ajustar a área preenchida de acordo com a porcentagem.</a:t>
            </a:r>
          </a:p>
        </p:txBody>
      </p:sp>
      <p:sp>
        <p:nvSpPr>
          <p:cNvPr id="23" name="TextBox 22">
            <a:extLst>
              <a:ext uri="{FF2B5EF4-FFF2-40B4-BE49-F238E27FC236}">
                <a16:creationId xmlns:a16="http://schemas.microsoft.com/office/drawing/2014/main" id="{1EF56AA2-E3DA-0C42-8607-82CCD15B47F2}"/>
              </a:ext>
            </a:extLst>
          </p:cNvPr>
          <p:cNvSpPr txBox="1"/>
          <p:nvPr/>
        </p:nvSpPr>
        <p:spPr>
          <a:xfrm>
            <a:off x="7071266" y="4117790"/>
            <a:ext cx="615874" cy="461665"/>
          </a:xfrm>
          <a:prstGeom prst="rect">
            <a:avLst/>
          </a:prstGeom>
          <a:noFill/>
        </p:spPr>
        <p:txBody>
          <a:bodyPr wrap="none" rtlCol="0" anchor="ctr" anchorCtr="0">
            <a:spAutoFit/>
          </a:bodyPr>
          <a:lstStyle/>
          <a:p>
            <a:pPr algn="ctr"/>
            <a:r>
              <a:rPr lang="pt" sz="2400" b="1" dirty="0">
                <a:solidFill>
                  <a:schemeClr val="tx2"/>
                </a:solidFill>
                <a:latin typeface="Century Gothic" panose="020B0502020202020204" pitchFamily="34" charset="0"/>
                <a:ea typeface="Montserrat Bold" charset="0"/>
                <a:cs typeface="Montserrat Bold" charset="0"/>
              </a:rPr>
              <a:t>T3</a:t>
            </a:r>
          </a:p>
        </p:txBody>
      </p:sp>
      <p:sp>
        <p:nvSpPr>
          <p:cNvPr id="24" name="Subtitle 2">
            <a:extLst>
              <a:ext uri="{FF2B5EF4-FFF2-40B4-BE49-F238E27FC236}">
                <a16:creationId xmlns:a16="http://schemas.microsoft.com/office/drawing/2014/main" id="{86AC5A23-6DED-5840-B1BD-BA654F646670}"/>
              </a:ext>
            </a:extLst>
          </p:cNvPr>
          <p:cNvSpPr txBox="1">
            <a:spLocks/>
          </p:cNvSpPr>
          <p:nvPr/>
        </p:nvSpPr>
        <p:spPr>
          <a:xfrm>
            <a:off x="6235079" y="4625535"/>
            <a:ext cx="2313211" cy="1402470"/>
          </a:xfrm>
          <a:prstGeom prst="rect">
            <a:avLst/>
          </a:prstGeom>
        </p:spPr>
        <p:txBody>
          <a:bodyPr vert="horz" wrap="square" lIns="108745" tIns="54373" rIns="108745" bIns="54373"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ct val="100000"/>
              </a:lnSpc>
            </a:pPr>
            <a:r>
              <a:rPr lang="pt" sz="1400" dirty="0">
                <a:solidFill>
                  <a:schemeClr val="tx1"/>
                </a:solidFill>
                <a:latin typeface="Century Gothic" panose="020B0502020202020204" pitchFamily="34" charset="0"/>
                <a:ea typeface="Montserrat Light" charset="0"/>
                <a:cs typeface="Montserrat Light" charset="0"/>
              </a:rPr>
              <a:t>Clique na área de coloração acima, depois arraste o quadrado amarelo para ajustar a área preenchida de acordo com a porcentagem.</a:t>
            </a:r>
          </a:p>
        </p:txBody>
      </p:sp>
      <p:sp>
        <p:nvSpPr>
          <p:cNvPr id="25" name="TextBox 24">
            <a:extLst>
              <a:ext uri="{FF2B5EF4-FFF2-40B4-BE49-F238E27FC236}">
                <a16:creationId xmlns:a16="http://schemas.microsoft.com/office/drawing/2014/main" id="{BC4A0C0E-9B00-0647-A176-55103F9E8201}"/>
              </a:ext>
            </a:extLst>
          </p:cNvPr>
          <p:cNvSpPr txBox="1"/>
          <p:nvPr/>
        </p:nvSpPr>
        <p:spPr>
          <a:xfrm>
            <a:off x="9725638" y="4117790"/>
            <a:ext cx="615874" cy="461665"/>
          </a:xfrm>
          <a:prstGeom prst="rect">
            <a:avLst/>
          </a:prstGeom>
          <a:noFill/>
        </p:spPr>
        <p:txBody>
          <a:bodyPr wrap="none" rtlCol="0" anchor="ctr" anchorCtr="0">
            <a:spAutoFit/>
          </a:bodyPr>
          <a:lstStyle/>
          <a:p>
            <a:pPr algn="ctr"/>
            <a:r>
              <a:rPr lang="pt" sz="2400" b="1" dirty="0">
                <a:solidFill>
                  <a:schemeClr val="tx2"/>
                </a:solidFill>
                <a:latin typeface="Century Gothic" panose="020B0502020202020204" pitchFamily="34" charset="0"/>
                <a:ea typeface="Montserrat Bold" charset="0"/>
                <a:cs typeface="Montserrat Bold" charset="0"/>
              </a:rPr>
              <a:t>Quarto trimestre</a:t>
            </a:r>
          </a:p>
        </p:txBody>
      </p:sp>
      <p:sp>
        <p:nvSpPr>
          <p:cNvPr id="26" name="Subtitle 2">
            <a:extLst>
              <a:ext uri="{FF2B5EF4-FFF2-40B4-BE49-F238E27FC236}">
                <a16:creationId xmlns:a16="http://schemas.microsoft.com/office/drawing/2014/main" id="{F217A6CF-54CF-4D40-8D4B-D4D80EB65918}"/>
              </a:ext>
            </a:extLst>
          </p:cNvPr>
          <p:cNvSpPr txBox="1">
            <a:spLocks/>
          </p:cNvSpPr>
          <p:nvPr/>
        </p:nvSpPr>
        <p:spPr>
          <a:xfrm>
            <a:off x="8877712" y="4625535"/>
            <a:ext cx="2313211" cy="1402470"/>
          </a:xfrm>
          <a:prstGeom prst="rect">
            <a:avLst/>
          </a:prstGeom>
        </p:spPr>
        <p:txBody>
          <a:bodyPr vert="horz" wrap="square" lIns="108745" tIns="54373" rIns="108745" bIns="54373"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ct val="100000"/>
              </a:lnSpc>
            </a:pPr>
            <a:r>
              <a:rPr lang="pt" sz="1400" dirty="0">
                <a:solidFill>
                  <a:schemeClr val="tx1"/>
                </a:solidFill>
                <a:latin typeface="Century Gothic" panose="020B0502020202020204" pitchFamily="34" charset="0"/>
                <a:ea typeface="Montserrat Light" charset="0"/>
                <a:cs typeface="Montserrat Light" charset="0"/>
              </a:rPr>
              <a:t>Clique na área de coloração acima, depois arraste o quadrado amarelo para ajustar a área preenchida de acordo com a porcentagem.</a:t>
            </a:r>
          </a:p>
        </p:txBody>
      </p:sp>
      <p:sp>
        <p:nvSpPr>
          <p:cNvPr id="27" name="TextBox 26">
            <a:extLst>
              <a:ext uri="{FF2B5EF4-FFF2-40B4-BE49-F238E27FC236}">
                <a16:creationId xmlns:a16="http://schemas.microsoft.com/office/drawing/2014/main" id="{09DC5CCC-A63C-A542-9B3E-0B3D7B8FB4E4}"/>
              </a:ext>
            </a:extLst>
          </p:cNvPr>
          <p:cNvSpPr txBox="1"/>
          <p:nvPr/>
        </p:nvSpPr>
        <p:spPr>
          <a:xfrm>
            <a:off x="1829809" y="4117790"/>
            <a:ext cx="615874" cy="461665"/>
          </a:xfrm>
          <a:prstGeom prst="rect">
            <a:avLst/>
          </a:prstGeom>
          <a:noFill/>
        </p:spPr>
        <p:txBody>
          <a:bodyPr wrap="none" rtlCol="0" anchor="ctr" anchorCtr="0">
            <a:spAutoFit/>
          </a:bodyPr>
          <a:lstStyle/>
          <a:p>
            <a:pPr algn="ctr"/>
            <a:r>
              <a:rPr lang="pt" sz="2400" b="1" dirty="0">
                <a:solidFill>
                  <a:schemeClr val="tx2"/>
                </a:solidFill>
                <a:latin typeface="Century Gothic" panose="020B0502020202020204" pitchFamily="34" charset="0"/>
                <a:ea typeface="Montserrat Bold" charset="0"/>
                <a:cs typeface="Montserrat Bold" charset="0"/>
              </a:rPr>
              <a:t>Q1</a:t>
            </a:r>
          </a:p>
        </p:txBody>
      </p:sp>
      <p:sp>
        <p:nvSpPr>
          <p:cNvPr id="28" name="Subtitle 2">
            <a:extLst>
              <a:ext uri="{FF2B5EF4-FFF2-40B4-BE49-F238E27FC236}">
                <a16:creationId xmlns:a16="http://schemas.microsoft.com/office/drawing/2014/main" id="{71A7FE40-BC8A-8A41-B43D-0A65F99E7B8A}"/>
              </a:ext>
            </a:extLst>
          </p:cNvPr>
          <p:cNvSpPr txBox="1">
            <a:spLocks/>
          </p:cNvSpPr>
          <p:nvPr/>
        </p:nvSpPr>
        <p:spPr>
          <a:xfrm>
            <a:off x="1001079" y="4625535"/>
            <a:ext cx="2313211" cy="1402470"/>
          </a:xfrm>
          <a:prstGeom prst="rect">
            <a:avLst/>
          </a:prstGeom>
        </p:spPr>
        <p:txBody>
          <a:bodyPr vert="horz" wrap="square" lIns="108745" tIns="54373" rIns="108745" bIns="54373"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ct val="100000"/>
              </a:lnSpc>
            </a:pPr>
            <a:r>
              <a:rPr lang="pt" sz="1400" dirty="0">
                <a:solidFill>
                  <a:schemeClr val="tx1"/>
                </a:solidFill>
                <a:latin typeface="Century Gothic" panose="020B0502020202020204" pitchFamily="34" charset="0"/>
                <a:ea typeface="Montserrat Light" charset="0"/>
                <a:cs typeface="Montserrat Light" charset="0"/>
              </a:rPr>
              <a:t>Clique na área de coloração acima, depois arraste o quadrado amarelo para ajustar a área preenchida de acordo com a porcentagem.</a:t>
            </a:r>
          </a:p>
        </p:txBody>
      </p:sp>
      <p:sp>
        <p:nvSpPr>
          <p:cNvPr id="29" name="Down Arrow 28">
            <a:extLst>
              <a:ext uri="{FF2B5EF4-FFF2-40B4-BE49-F238E27FC236}">
                <a16:creationId xmlns:a16="http://schemas.microsoft.com/office/drawing/2014/main" id="{AB5CFE1C-C8CF-1D4A-803E-C46CD6788C58}"/>
              </a:ext>
            </a:extLst>
          </p:cNvPr>
          <p:cNvSpPr/>
          <p:nvPr/>
        </p:nvSpPr>
        <p:spPr>
          <a:xfrm rot="10800000">
            <a:off x="2414177" y="4126118"/>
            <a:ext cx="148643" cy="392267"/>
          </a:xfrm>
          <a:prstGeom prst="downArrow">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entury Gothic" panose="020B0502020202020204" pitchFamily="34" charset="0"/>
            </a:endParaRPr>
          </a:p>
        </p:txBody>
      </p:sp>
      <p:sp>
        <p:nvSpPr>
          <p:cNvPr id="30" name="Down Arrow 29">
            <a:extLst>
              <a:ext uri="{FF2B5EF4-FFF2-40B4-BE49-F238E27FC236}">
                <a16:creationId xmlns:a16="http://schemas.microsoft.com/office/drawing/2014/main" id="{8E29C70C-D98A-8149-9019-71417A4CD2FA}"/>
              </a:ext>
            </a:extLst>
          </p:cNvPr>
          <p:cNvSpPr/>
          <p:nvPr/>
        </p:nvSpPr>
        <p:spPr>
          <a:xfrm rot="10800000">
            <a:off x="5027027" y="4156411"/>
            <a:ext cx="148643" cy="392267"/>
          </a:xfrm>
          <a:prstGeom prst="downArrow">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entury Gothic" panose="020B0502020202020204" pitchFamily="34" charset="0"/>
            </a:endParaRPr>
          </a:p>
        </p:txBody>
      </p:sp>
      <p:sp>
        <p:nvSpPr>
          <p:cNvPr id="31" name="Down Arrow 30">
            <a:extLst>
              <a:ext uri="{FF2B5EF4-FFF2-40B4-BE49-F238E27FC236}">
                <a16:creationId xmlns:a16="http://schemas.microsoft.com/office/drawing/2014/main" id="{68F836D0-4C96-8E41-85F9-9BE0B8E98374}"/>
              </a:ext>
            </a:extLst>
          </p:cNvPr>
          <p:cNvSpPr/>
          <p:nvPr/>
        </p:nvSpPr>
        <p:spPr>
          <a:xfrm rot="10800000">
            <a:off x="10277052" y="4156410"/>
            <a:ext cx="148643" cy="392267"/>
          </a:xfrm>
          <a:prstGeom prst="downArrow">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entury Gothic" panose="020B0502020202020204" pitchFamily="34" charset="0"/>
            </a:endParaRPr>
          </a:p>
        </p:txBody>
      </p:sp>
      <p:sp>
        <p:nvSpPr>
          <p:cNvPr id="32" name="Down Arrow 31">
            <a:extLst>
              <a:ext uri="{FF2B5EF4-FFF2-40B4-BE49-F238E27FC236}">
                <a16:creationId xmlns:a16="http://schemas.microsoft.com/office/drawing/2014/main" id="{4BE24212-BE7A-F949-8B59-4BF02ABC05C5}"/>
              </a:ext>
            </a:extLst>
          </p:cNvPr>
          <p:cNvSpPr/>
          <p:nvPr/>
        </p:nvSpPr>
        <p:spPr>
          <a:xfrm>
            <a:off x="7655080" y="4142449"/>
            <a:ext cx="132443" cy="392267"/>
          </a:xfrm>
          <a:prstGeom prst="down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Tree>
    <p:extLst>
      <p:ext uri="{BB962C8B-B14F-4D97-AF65-F5344CB8AC3E}">
        <p14:creationId xmlns:p14="http://schemas.microsoft.com/office/powerpoint/2010/main" val="82252439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pattFill prst="pct50">
          <a:fgClr>
            <a:schemeClr val="accent1">
              <a:lumMod val="50000"/>
            </a:schemeClr>
          </a:fgClr>
          <a:bgClr>
            <a:schemeClr val="tx1"/>
          </a:bgClr>
        </a:pattFill>
        <a:effectLst/>
      </p:bgPr>
    </p:bg>
    <p:spTree>
      <p:nvGrpSpPr>
        <p:cNvPr id="1" name=""/>
        <p:cNvGrpSpPr/>
        <p:nvPr/>
      </p:nvGrpSpPr>
      <p:grpSpPr>
        <a:xfrm>
          <a:off x="0" y="0"/>
          <a:ext cx="0" cy="0"/>
          <a:chOff x="0" y="0"/>
          <a:chExt cx="0" cy="0"/>
        </a:xfrm>
      </p:grpSpPr>
      <p:sp>
        <p:nvSpPr>
          <p:cNvPr id="41" name="TextBox 40">
            <a:extLst>
              <a:ext uri="{FF2B5EF4-FFF2-40B4-BE49-F238E27FC236}">
                <a16:creationId xmlns:a16="http://schemas.microsoft.com/office/drawing/2014/main" id="{56A36B53-C11E-D44F-B2B2-7BF079BAD895}"/>
              </a:ext>
            </a:extLst>
          </p:cNvPr>
          <p:cNvSpPr txBox="1"/>
          <p:nvPr/>
        </p:nvSpPr>
        <p:spPr>
          <a:xfrm>
            <a:off x="5998108" y="2807365"/>
            <a:ext cx="5319433" cy="748635"/>
          </a:xfrm>
          <a:prstGeom prst="rect">
            <a:avLst/>
          </a:prstGeom>
        </p:spPr>
        <p:txBody>
          <a:bodyPr vert="horz" lIns="91440" tIns="45720" rIns="91440" bIns="45720" rtlCol="0" anchor="t">
            <a:normAutofit fontScale="92500" lnSpcReduction="10000"/>
          </a:bodyPr>
          <a:lstStyle/>
          <a:p>
            <a:pPr>
              <a:lnSpc>
                <a:spcPct val="90000"/>
              </a:lnSpc>
              <a:spcBef>
                <a:spcPct val="0"/>
              </a:spcBef>
              <a:spcAft>
                <a:spcPts val="600"/>
              </a:spcAft>
            </a:pPr>
            <a:r>
              <a:rPr lang="pt" sz="4800" b="1" dirty="0">
                <a:solidFill>
                  <a:schemeClr val="bg1"/>
                </a:solidFill>
                <a:latin typeface="Century Gothic" panose="020B0502020202020204" pitchFamily="34" charset="0"/>
                <a:ea typeface="+mj-ea"/>
                <a:cs typeface="+mj-cs"/>
              </a:rPr>
              <a:t>EXEMPLO DE TEXTO:</a:t>
            </a:r>
            <a:endParaRPr lang="en-US" sz="4800" b="1" kern="1200" dirty="0">
              <a:solidFill>
                <a:schemeClr val="bg1"/>
              </a:solidFill>
              <a:latin typeface="Century Gothic" panose="020B0502020202020204" pitchFamily="34" charset="0"/>
              <a:ea typeface="+mj-ea"/>
              <a:cs typeface="+mj-cs"/>
            </a:endParaRPr>
          </a:p>
          <a:p>
            <a:pPr>
              <a:lnSpc>
                <a:spcPct val="90000"/>
              </a:lnSpc>
              <a:spcBef>
                <a:spcPct val="0"/>
              </a:spcBef>
              <a:spcAft>
                <a:spcPts val="600"/>
              </a:spcAft>
            </a:pPr>
            <a:endParaRPr lang="en-US" sz="4800" b="1" kern="1200" dirty="0">
              <a:solidFill>
                <a:schemeClr val="bg1"/>
              </a:solidFill>
              <a:latin typeface="Century Gothic" panose="020B0502020202020204" pitchFamily="34" charset="0"/>
              <a:ea typeface="+mj-ea"/>
              <a:cs typeface="+mj-cs"/>
            </a:endParaRPr>
          </a:p>
        </p:txBody>
      </p:sp>
      <p:sp>
        <p:nvSpPr>
          <p:cNvPr id="42" name="Freeform: Shape 11">
            <a:extLst>
              <a:ext uri="{FF2B5EF4-FFF2-40B4-BE49-F238E27FC236}">
                <a16:creationId xmlns:a16="http://schemas.microsoft.com/office/drawing/2014/main" id="{5EA40913-D32F-F145-91AE-EA2CFAA66A9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83466"/>
            <a:ext cx="5393770" cy="6374535"/>
          </a:xfrm>
          <a:custGeom>
            <a:avLst/>
            <a:gdLst>
              <a:gd name="connsiteX0" fmla="*/ 2047752 w 5393770"/>
              <a:gd name="connsiteY0" fmla="*/ 0 h 6374535"/>
              <a:gd name="connsiteX1" fmla="*/ 5393770 w 5393770"/>
              <a:gd name="connsiteY1" fmla="*/ 3346018 h 6374535"/>
              <a:gd name="connsiteX2" fmla="*/ 3642663 w 5393770"/>
              <a:gd name="connsiteY2" fmla="*/ 6288190 h 6374535"/>
              <a:gd name="connsiteX3" fmla="*/ 3463422 w 5393770"/>
              <a:gd name="connsiteY3" fmla="*/ 6374535 h 6374535"/>
              <a:gd name="connsiteX4" fmla="*/ 624279 w 5393770"/>
              <a:gd name="connsiteY4" fmla="*/ 6374535 h 6374535"/>
              <a:gd name="connsiteX5" fmla="*/ 382249 w 5393770"/>
              <a:gd name="connsiteY5" fmla="*/ 6248727 h 6374535"/>
              <a:gd name="connsiteX6" fmla="*/ 143729 w 5393770"/>
              <a:gd name="connsiteY6" fmla="*/ 6097845 h 6374535"/>
              <a:gd name="connsiteX7" fmla="*/ 0 w 5393770"/>
              <a:gd name="connsiteY7" fmla="*/ 5989017 h 6374535"/>
              <a:gd name="connsiteX8" fmla="*/ 0 w 5393770"/>
              <a:gd name="connsiteY8" fmla="*/ 703020 h 6374535"/>
              <a:gd name="connsiteX9" fmla="*/ 143728 w 5393770"/>
              <a:gd name="connsiteY9" fmla="*/ 594191 h 6374535"/>
              <a:gd name="connsiteX10" fmla="*/ 2047752 w 5393770"/>
              <a:gd name="connsiteY10" fmla="*/ 0 h 63745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5393770" h="6374535">
                <a:moveTo>
                  <a:pt x="2047752" y="0"/>
                </a:moveTo>
                <a:cubicBezTo>
                  <a:pt x="3895707" y="0"/>
                  <a:pt x="5393770" y="1498063"/>
                  <a:pt x="5393770" y="3346018"/>
                </a:cubicBezTo>
                <a:cubicBezTo>
                  <a:pt x="5393770" y="4616487"/>
                  <a:pt x="4685701" y="5721578"/>
                  <a:pt x="3642663" y="6288190"/>
                </a:cubicBezTo>
                <a:lnTo>
                  <a:pt x="3463422" y="6374535"/>
                </a:lnTo>
                <a:lnTo>
                  <a:pt x="624279" y="6374535"/>
                </a:lnTo>
                <a:lnTo>
                  <a:pt x="382249" y="6248727"/>
                </a:lnTo>
                <a:cubicBezTo>
                  <a:pt x="300507" y="6201724"/>
                  <a:pt x="220937" y="6151368"/>
                  <a:pt x="143729" y="6097845"/>
                </a:cubicBezTo>
                <a:lnTo>
                  <a:pt x="0" y="5989017"/>
                </a:lnTo>
                <a:lnTo>
                  <a:pt x="0" y="703020"/>
                </a:lnTo>
                <a:lnTo>
                  <a:pt x="143728" y="594191"/>
                </a:lnTo>
                <a:cubicBezTo>
                  <a:pt x="684187" y="219535"/>
                  <a:pt x="1340332" y="0"/>
                  <a:pt x="2047752" y="0"/>
                </a:cubicBezTo>
                <a:close/>
              </a:path>
            </a:pathLst>
          </a:custGeom>
          <a:solidFill>
            <a:srgbClr val="FFFFFF">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Gothic" panose="020B0502020202020204" pitchFamily="34" charset="0"/>
            </a:endParaRPr>
          </a:p>
        </p:txBody>
      </p:sp>
      <p:sp>
        <p:nvSpPr>
          <p:cNvPr id="43" name="Freeform: Shape 13">
            <a:extLst>
              <a:ext uri="{FF2B5EF4-FFF2-40B4-BE49-F238E27FC236}">
                <a16:creationId xmlns:a16="http://schemas.microsoft.com/office/drawing/2014/main" id="{00D804CF-FB7B-AB4E-9E59-B96236D723A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647373"/>
            <a:ext cx="5229863" cy="6210629"/>
          </a:xfrm>
          <a:custGeom>
            <a:avLst/>
            <a:gdLst>
              <a:gd name="connsiteX0" fmla="*/ 2047751 w 5229863"/>
              <a:gd name="connsiteY0" fmla="*/ 0 h 6210629"/>
              <a:gd name="connsiteX1" fmla="*/ 5229863 w 5229863"/>
              <a:gd name="connsiteY1" fmla="*/ 3182112 h 6210629"/>
              <a:gd name="connsiteX2" fmla="*/ 3286373 w 5229863"/>
              <a:gd name="connsiteY2" fmla="*/ 6114158 h 6210629"/>
              <a:gd name="connsiteX3" fmla="*/ 3022794 w 5229863"/>
              <a:gd name="connsiteY3" fmla="*/ 6210629 h 6210629"/>
              <a:gd name="connsiteX4" fmla="*/ 1077939 w 5229863"/>
              <a:gd name="connsiteY4" fmla="*/ 6210629 h 6210629"/>
              <a:gd name="connsiteX5" fmla="*/ 953634 w 5229863"/>
              <a:gd name="connsiteY5" fmla="*/ 6171135 h 6210629"/>
              <a:gd name="connsiteX6" fmla="*/ 23632 w 5229863"/>
              <a:gd name="connsiteY6" fmla="*/ 5637585 h 6210629"/>
              <a:gd name="connsiteX7" fmla="*/ 0 w 5229863"/>
              <a:gd name="connsiteY7" fmla="*/ 5616107 h 6210629"/>
              <a:gd name="connsiteX8" fmla="*/ 0 w 5229863"/>
              <a:gd name="connsiteY8" fmla="*/ 748118 h 6210629"/>
              <a:gd name="connsiteX9" fmla="*/ 23632 w 5229863"/>
              <a:gd name="connsiteY9" fmla="*/ 726640 h 6210629"/>
              <a:gd name="connsiteX10" fmla="*/ 2047751 w 5229863"/>
              <a:gd name="connsiteY10" fmla="*/ 0 h 62106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5229863" h="6210629">
                <a:moveTo>
                  <a:pt x="2047751" y="0"/>
                </a:moveTo>
                <a:cubicBezTo>
                  <a:pt x="3805183" y="0"/>
                  <a:pt x="5229863" y="1424680"/>
                  <a:pt x="5229863" y="3182112"/>
                </a:cubicBezTo>
                <a:cubicBezTo>
                  <a:pt x="5229863" y="4500186"/>
                  <a:pt x="4428481" y="5631087"/>
                  <a:pt x="3286373" y="6114158"/>
                </a:cubicBezTo>
                <a:lnTo>
                  <a:pt x="3022794" y="6210629"/>
                </a:lnTo>
                <a:lnTo>
                  <a:pt x="1077939" y="6210629"/>
                </a:lnTo>
                <a:lnTo>
                  <a:pt x="953634" y="6171135"/>
                </a:lnTo>
                <a:cubicBezTo>
                  <a:pt x="612471" y="6046219"/>
                  <a:pt x="298661" y="5864559"/>
                  <a:pt x="23632" y="5637585"/>
                </a:cubicBezTo>
                <a:lnTo>
                  <a:pt x="0" y="5616107"/>
                </a:lnTo>
                <a:lnTo>
                  <a:pt x="0" y="748118"/>
                </a:lnTo>
                <a:lnTo>
                  <a:pt x="23632" y="726640"/>
                </a:lnTo>
                <a:cubicBezTo>
                  <a:pt x="573689" y="272693"/>
                  <a:pt x="1278875" y="0"/>
                  <a:pt x="2047751"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Gothic" panose="020B0502020202020204" pitchFamily="34" charset="0"/>
            </a:endParaRPr>
          </a:p>
        </p:txBody>
      </p:sp>
      <p:sp>
        <p:nvSpPr>
          <p:cNvPr id="44" name="Freeform: Shape 15">
            <a:extLst>
              <a:ext uri="{FF2B5EF4-FFF2-40B4-BE49-F238E27FC236}">
                <a16:creationId xmlns:a16="http://schemas.microsoft.com/office/drawing/2014/main" id="{78BA147E-8C2A-9444-9407-AEEA976382B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233763" y="1"/>
            <a:ext cx="4480560" cy="2513993"/>
          </a:xfrm>
          <a:custGeom>
            <a:avLst/>
            <a:gdLst>
              <a:gd name="connsiteX0" fmla="*/ 18382 w 4480560"/>
              <a:gd name="connsiteY0" fmla="*/ 0 h 2513993"/>
              <a:gd name="connsiteX1" fmla="*/ 4462178 w 4480560"/>
              <a:gd name="connsiteY1" fmla="*/ 0 h 2513993"/>
              <a:gd name="connsiteX2" fmla="*/ 4468994 w 4480560"/>
              <a:gd name="connsiteY2" fmla="*/ 44657 h 2513993"/>
              <a:gd name="connsiteX3" fmla="*/ 4480560 w 4480560"/>
              <a:gd name="connsiteY3" fmla="*/ 273713 h 2513993"/>
              <a:gd name="connsiteX4" fmla="*/ 2240280 w 4480560"/>
              <a:gd name="connsiteY4" fmla="*/ 2513993 h 2513993"/>
              <a:gd name="connsiteX5" fmla="*/ 0 w 4480560"/>
              <a:gd name="connsiteY5" fmla="*/ 273713 h 2513993"/>
              <a:gd name="connsiteX6" fmla="*/ 11567 w 4480560"/>
              <a:gd name="connsiteY6" fmla="*/ 44657 h 25139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480560" h="2513993">
                <a:moveTo>
                  <a:pt x="18382" y="0"/>
                </a:moveTo>
                <a:lnTo>
                  <a:pt x="4462178" y="0"/>
                </a:lnTo>
                <a:lnTo>
                  <a:pt x="4468994" y="44657"/>
                </a:lnTo>
                <a:cubicBezTo>
                  <a:pt x="4476642" y="119969"/>
                  <a:pt x="4480560" y="196384"/>
                  <a:pt x="4480560" y="273713"/>
                </a:cubicBezTo>
                <a:cubicBezTo>
                  <a:pt x="4480560" y="1510985"/>
                  <a:pt x="3477552" y="2513993"/>
                  <a:pt x="2240280" y="2513993"/>
                </a:cubicBezTo>
                <a:cubicBezTo>
                  <a:pt x="1003008" y="2513993"/>
                  <a:pt x="0" y="1510985"/>
                  <a:pt x="0" y="273713"/>
                </a:cubicBezTo>
                <a:cubicBezTo>
                  <a:pt x="0" y="196384"/>
                  <a:pt x="3918" y="119969"/>
                  <a:pt x="11567" y="44657"/>
                </a:cubicBezTo>
                <a:close/>
              </a:path>
            </a:pathLst>
          </a:custGeom>
          <a:solidFill>
            <a:srgbClr val="FFFFFF">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Gothic" panose="020B0502020202020204" pitchFamily="34" charset="0"/>
            </a:endParaRPr>
          </a:p>
        </p:txBody>
      </p:sp>
      <p:sp>
        <p:nvSpPr>
          <p:cNvPr id="45" name="Freeform: Shape 17">
            <a:extLst>
              <a:ext uri="{FF2B5EF4-FFF2-40B4-BE49-F238E27FC236}">
                <a16:creationId xmlns:a16="http://schemas.microsoft.com/office/drawing/2014/main" id="{C3F65E8B-6D25-3043-AE82-2D8806A833A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398355" y="2"/>
            <a:ext cx="4151376" cy="2349401"/>
          </a:xfrm>
          <a:custGeom>
            <a:avLst/>
            <a:gdLst>
              <a:gd name="connsiteX0" fmla="*/ 20101 w 4151376"/>
              <a:gd name="connsiteY0" fmla="*/ 0 h 2349401"/>
              <a:gd name="connsiteX1" fmla="*/ 4131276 w 4151376"/>
              <a:gd name="connsiteY1" fmla="*/ 0 h 2349401"/>
              <a:gd name="connsiteX2" fmla="*/ 4140659 w 4151376"/>
              <a:gd name="connsiteY2" fmla="*/ 61486 h 2349401"/>
              <a:gd name="connsiteX3" fmla="*/ 4151376 w 4151376"/>
              <a:gd name="connsiteY3" fmla="*/ 273713 h 2349401"/>
              <a:gd name="connsiteX4" fmla="*/ 2075688 w 4151376"/>
              <a:gd name="connsiteY4" fmla="*/ 2349401 h 2349401"/>
              <a:gd name="connsiteX5" fmla="*/ 0 w 4151376"/>
              <a:gd name="connsiteY5" fmla="*/ 273713 h 2349401"/>
              <a:gd name="connsiteX6" fmla="*/ 10717 w 4151376"/>
              <a:gd name="connsiteY6" fmla="*/ 61486 h 23494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51376" h="2349401">
                <a:moveTo>
                  <a:pt x="20101" y="0"/>
                </a:moveTo>
                <a:lnTo>
                  <a:pt x="4131276" y="0"/>
                </a:lnTo>
                <a:lnTo>
                  <a:pt x="4140659" y="61486"/>
                </a:lnTo>
                <a:cubicBezTo>
                  <a:pt x="4147746" y="131265"/>
                  <a:pt x="4151376" y="202065"/>
                  <a:pt x="4151376" y="273713"/>
                </a:cubicBezTo>
                <a:cubicBezTo>
                  <a:pt x="4151376" y="1420084"/>
                  <a:pt x="3222059" y="2349401"/>
                  <a:pt x="2075688" y="2349401"/>
                </a:cubicBezTo>
                <a:cubicBezTo>
                  <a:pt x="929317" y="2349401"/>
                  <a:pt x="0" y="1420084"/>
                  <a:pt x="0" y="273713"/>
                </a:cubicBezTo>
                <a:cubicBezTo>
                  <a:pt x="0" y="202065"/>
                  <a:pt x="3630" y="131265"/>
                  <a:pt x="10717" y="61486"/>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Gothic" panose="020B0502020202020204" pitchFamily="34" charset="0"/>
            </a:endParaRPr>
          </a:p>
        </p:txBody>
      </p:sp>
      <p:pic>
        <p:nvPicPr>
          <p:cNvPr id="46" name="Graphic 45" descr="Gráfico de barras com tendência de alta">
            <a:extLst>
              <a:ext uri="{FF2B5EF4-FFF2-40B4-BE49-F238E27FC236}">
                <a16:creationId xmlns:a16="http://schemas.microsoft.com/office/drawing/2014/main" id="{2BC0DD3D-5AD9-8D4C-91AD-42FE8E1B86FB}"/>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314326" y="2027146"/>
            <a:ext cx="3722836" cy="3722836"/>
          </a:xfrm>
          <a:prstGeom prst="rect">
            <a:avLst/>
          </a:prstGeom>
        </p:spPr>
      </p:pic>
      <p:pic>
        <p:nvPicPr>
          <p:cNvPr id="47" name="Graphic 46" descr="Estatísticas">
            <a:extLst>
              <a:ext uri="{FF2B5EF4-FFF2-40B4-BE49-F238E27FC236}">
                <a16:creationId xmlns:a16="http://schemas.microsoft.com/office/drawing/2014/main" id="{294673DD-70E7-BE48-A580-C4953829E5E0}"/>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6593550" y="110681"/>
            <a:ext cx="1828801" cy="1828801"/>
          </a:xfrm>
          <a:prstGeom prst="rect">
            <a:avLst/>
          </a:prstGeom>
        </p:spPr>
      </p:pic>
      <p:sp>
        <p:nvSpPr>
          <p:cNvPr id="48" name="TextBox 47">
            <a:extLst>
              <a:ext uri="{FF2B5EF4-FFF2-40B4-BE49-F238E27FC236}">
                <a16:creationId xmlns:a16="http://schemas.microsoft.com/office/drawing/2014/main" id="{B955824C-D492-0A46-B39C-A8A039A66811}"/>
              </a:ext>
            </a:extLst>
          </p:cNvPr>
          <p:cNvSpPr txBox="1"/>
          <p:nvPr/>
        </p:nvSpPr>
        <p:spPr>
          <a:xfrm>
            <a:off x="5713168" y="3588657"/>
            <a:ext cx="6066971" cy="1908215"/>
          </a:xfrm>
          <a:prstGeom prst="rect">
            <a:avLst/>
          </a:prstGeom>
          <a:noFill/>
        </p:spPr>
        <p:txBody>
          <a:bodyPr wrap="square" rtlCol="0">
            <a:spAutoFit/>
          </a:bodyPr>
          <a:lstStyle/>
          <a:p>
            <a:pPr marL="285750" indent="-285750">
              <a:buFont typeface="Courier New" panose="02070309020205020404" pitchFamily="49" charset="0"/>
              <a:buChar char="o"/>
            </a:pPr>
            <a:r>
              <a:rPr lang="pt" sz="2000" dirty="0">
                <a:solidFill>
                  <a:schemeClr val="bg1"/>
                </a:solidFill>
                <a:latin typeface="Century Gothic" panose="020B0502020202020204" pitchFamily="34" charset="0"/>
              </a:rPr>
              <a:t>Clique nos ícones neste slide para personalizá-los.</a:t>
            </a:r>
          </a:p>
          <a:p>
            <a:pPr marL="285750" indent="-285750">
              <a:buFont typeface="Courier New" panose="02070309020205020404" pitchFamily="49" charset="0"/>
              <a:buChar char="o"/>
            </a:pPr>
            <a:r>
              <a:rPr lang="pt" sz="2000" dirty="0">
                <a:solidFill>
                  <a:schemeClr val="bg1"/>
                </a:solidFill>
                <a:latin typeface="Century Gothic" panose="020B0502020202020204" pitchFamily="34" charset="0"/>
              </a:rPr>
              <a:t>Clique com o botão direito do mouse neste slide para formatar a cor de fundo.</a:t>
            </a:r>
          </a:p>
          <a:p>
            <a:pPr marL="285750" indent="-285750">
              <a:buFont typeface="Courier New" panose="02070309020205020404" pitchFamily="49" charset="0"/>
              <a:buChar char="o"/>
            </a:pPr>
            <a:r>
              <a:rPr lang="pt" sz="2000" dirty="0">
                <a:solidFill>
                  <a:schemeClr val="bg1"/>
                </a:solidFill>
                <a:latin typeface="Century Gothic" panose="020B0502020202020204" pitchFamily="34" charset="0"/>
              </a:rPr>
              <a:t>Use este slide para apresentar as principais informações.</a:t>
            </a:r>
          </a:p>
          <a:p>
            <a:pPr marL="285750" indent="-285750">
              <a:buFont typeface="Courier New" panose="02070309020205020404" pitchFamily="49" charset="0"/>
              <a:buChar char="o"/>
            </a:pPr>
            <a:endParaRPr lang="en-US" dirty="0">
              <a:solidFill>
                <a:schemeClr val="bg1"/>
              </a:solidFill>
              <a:latin typeface="Century Gothic" panose="020B0502020202020204" pitchFamily="34" charset="0"/>
            </a:endParaRPr>
          </a:p>
        </p:txBody>
      </p:sp>
    </p:spTree>
    <p:extLst>
      <p:ext uri="{BB962C8B-B14F-4D97-AF65-F5344CB8AC3E}">
        <p14:creationId xmlns:p14="http://schemas.microsoft.com/office/powerpoint/2010/main" val="6059491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786466325"/>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pt"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pt" sz="1400" b="0" dirty="0">
                          <a:solidFill>
                            <a:schemeClr val="tx1"/>
                          </a:solidFill>
                          <a:effectLst/>
                          <a:latin typeface="Century Gothic" panose="020B0502020202020204" pitchFamily="34" charset="0"/>
                        </a:rPr>
                        <a:t>Todos os artigos, modelos ou informações fornecidos pelo Smartsheet no site são apenas para referência. Embora nos esforcemos para manter as informações atualizadas e corretas, não fazemos representações ou garantias de qualquer tipo, expressas ou implícitos, sobre a completude, precisão, confiabilidade, adequação ou disponibilidade em relação ao site ou às informações, artigos, modelos ou gráficos relacionados contidos no site. Qualquer dependência que você deposita em tais informações está, portanto, estritamente em seu próprio risco.</a:t>
                      </a:r>
                      <a:endParaRPr lang="en-US" sz="14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Sales-Forecast-Presentation-Template_PowerPoint" id="{91FDA51E-3DC8-0948-BF28-6DCB5FEF583D}" vid="{C6E0723B-7C08-3743-BACA-0F407B2C519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IC-Sales-Forecast-Presentation-Template_PowerPoint</Template>
  <TotalTime>2</TotalTime>
  <Words>415</Words>
  <Application>Microsoft Macintosh PowerPoint</Application>
  <PresentationFormat>Widescreen</PresentationFormat>
  <Paragraphs>58</Paragraphs>
  <Slides>6</Slides>
  <Notes>6</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Century Gothic</vt:lpstr>
      <vt:lpstr>Courier New</vt:lpstr>
      <vt:lpstr>Тема Office</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Пззцц PowerPoint</dc:title>
  <dc:creator>Alexandra Ragazhinskaya</dc:creator>
  <cp:lastModifiedBy>Jason Flores</cp:lastModifiedBy>
  <cp:revision>2</cp:revision>
  <dcterms:created xsi:type="dcterms:W3CDTF">2019-11-25T19:31:19Z</dcterms:created>
  <dcterms:modified xsi:type="dcterms:W3CDTF">2022-06-06T22:31:45Z</dcterms:modified>
</cp:coreProperties>
</file>