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58" autoAdjust="0"/>
    <p:restoredTop sz="86447"/>
  </p:normalViewPr>
  <p:slideViewPr>
    <p:cSldViewPr snapToGrid="0" snapToObjects="1">
      <p:cViewPr varScale="1">
        <p:scale>
          <a:sx n="128" d="100"/>
          <a:sy n="128" d="100"/>
        </p:scale>
        <p:origin x="288"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6/6/22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6/6/22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pt" sz="3600" dirty="0">
                <a:latin typeface="Century Gothic" panose="020B0502020202020204" pitchFamily="34" charset="0"/>
              </a:rPr>
              <a:t>Notas para usar este modelo</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838929" cy="1969770"/>
          </a:xfrm>
          <a:prstGeom prst="rect">
            <a:avLst/>
          </a:prstGeom>
          <a:noFill/>
        </p:spPr>
        <p:txBody>
          <a:bodyPr wrap="square" rtlCol="0">
            <a:spAutoFit/>
          </a:bodyPr>
          <a:lstStyle/>
          <a:p>
            <a:pPr>
              <a:spcAft>
                <a:spcPts val="600"/>
              </a:spcAft>
            </a:pPr>
            <a:r>
              <a:rPr lang="pt" sz="1600" dirty="0">
                <a:latin typeface="Century Gothic" panose="020B0502020202020204" pitchFamily="34" charset="0"/>
              </a:rPr>
              <a:t>Insira tarefas de projeto na área do gráfico. </a:t>
            </a:r>
          </a:p>
          <a:p>
            <a:r>
              <a:rPr lang="en-US" sz="1600" dirty="0">
                <a:latin typeface="Century Gothic" panose="020B0502020202020204" pitchFamily="34" charset="0"/>
              </a:rPr>
              <a:t> </a:t>
            </a:r>
            <a:endParaRPr lang="en-US" sz="800" dirty="0">
              <a:latin typeface="Century Gothic" panose="020B0502020202020204" pitchFamily="34" charset="0"/>
            </a:endParaRPr>
          </a:p>
          <a:p>
            <a:pPr>
              <a:spcAft>
                <a:spcPts val="600"/>
              </a:spcAft>
            </a:pPr>
            <a:r>
              <a:rPr lang="pt" sz="1600" dirty="0">
                <a:latin typeface="Century Gothic" panose="020B0502020202020204" pitchFamily="34" charset="0"/>
              </a:rPr>
              <a:t>Digite Proprietários de Rótulos na chave abaixo do gráfico. </a:t>
            </a:r>
          </a:p>
          <a:p>
            <a:endParaRPr lang="en-US" sz="1600" dirty="0">
              <a:latin typeface="Century Gothic" panose="020B0502020202020204" pitchFamily="34" charset="0"/>
            </a:endParaRPr>
          </a:p>
          <a:p>
            <a:pPr>
              <a:spcAft>
                <a:spcPts val="600"/>
              </a:spcAft>
            </a:pPr>
            <a:r>
              <a:rPr lang="pt" sz="1600" dirty="0">
                <a:latin typeface="Century Gothic" panose="020B0502020202020204" pitchFamily="34" charset="0"/>
              </a:rPr>
              <a:t>Ajuste as barras para representar o comprimento do tempo por tarefa.  Adicione datas de início e fim, datas de vencimento, datas de marcos ou informações adicionais da tarefa em cada barra ou na área do gráfico.</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pt" sz="2400" b="1" dirty="0">
                <a:solidFill>
                  <a:schemeClr val="tx1">
                    <a:lumMod val="65000"/>
                    <a:lumOff val="35000"/>
                  </a:schemeClr>
                </a:solidFill>
                <a:latin typeface="Century Gothic" panose="020B0502020202020204" pitchFamily="34" charset="0"/>
              </a:rPr>
              <a:t>MODELO DE GRÁFICO DE GANTT SIMPLES</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MODELO DE GRÁFICO DE GANTT SIMPLES</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430806500"/>
              </p:ext>
            </p:extLst>
          </p:nvPr>
        </p:nvGraphicFramePr>
        <p:xfrm>
          <a:off x="327121" y="485123"/>
          <a:ext cx="11529256" cy="4957800"/>
        </p:xfrm>
        <a:graphic>
          <a:graphicData uri="http://schemas.openxmlformats.org/drawingml/2006/table">
            <a:tbl>
              <a:tblPr firstRow="1" bandRow="1">
                <a:tableStyleId>{5C22544A-7EE6-4342-B048-85BDC9FD1C3A}</a:tableStyleId>
              </a:tblPr>
              <a:tblGrid>
                <a:gridCol w="3499444">
                  <a:extLst>
                    <a:ext uri="{9D8B030D-6E8A-4147-A177-3AD203B41FA5}">
                      <a16:colId xmlns:a16="http://schemas.microsoft.com/office/drawing/2014/main" val="602210714"/>
                    </a:ext>
                  </a:extLst>
                </a:gridCol>
                <a:gridCol w="1376678">
                  <a:extLst>
                    <a:ext uri="{9D8B030D-6E8A-4147-A177-3AD203B41FA5}">
                      <a16:colId xmlns:a16="http://schemas.microsoft.com/office/drawing/2014/main" val="745651107"/>
                    </a:ext>
                  </a:extLst>
                </a:gridCol>
                <a:gridCol w="1376678">
                  <a:extLst>
                    <a:ext uri="{9D8B030D-6E8A-4147-A177-3AD203B41FA5}">
                      <a16:colId xmlns:a16="http://schemas.microsoft.com/office/drawing/2014/main" val="3203644497"/>
                    </a:ext>
                  </a:extLst>
                </a:gridCol>
                <a:gridCol w="1319114">
                  <a:extLst>
                    <a:ext uri="{9D8B030D-6E8A-4147-A177-3AD203B41FA5}">
                      <a16:colId xmlns:a16="http://schemas.microsoft.com/office/drawing/2014/main" val="3839570682"/>
                    </a:ext>
                  </a:extLst>
                </a:gridCol>
                <a:gridCol w="1319114">
                  <a:extLst>
                    <a:ext uri="{9D8B030D-6E8A-4147-A177-3AD203B41FA5}">
                      <a16:colId xmlns:a16="http://schemas.microsoft.com/office/drawing/2014/main" val="436924813"/>
                    </a:ext>
                  </a:extLst>
                </a:gridCol>
                <a:gridCol w="1319114">
                  <a:extLst>
                    <a:ext uri="{9D8B030D-6E8A-4147-A177-3AD203B41FA5}">
                      <a16:colId xmlns:a16="http://schemas.microsoft.com/office/drawing/2014/main" val="3893106002"/>
                    </a:ext>
                  </a:extLst>
                </a:gridCol>
                <a:gridCol w="1319114">
                  <a:extLst>
                    <a:ext uri="{9D8B030D-6E8A-4147-A177-3AD203B41FA5}">
                      <a16:colId xmlns:a16="http://schemas.microsoft.com/office/drawing/2014/main" val="1896848035"/>
                    </a:ext>
                  </a:extLst>
                </a:gridCol>
              </a:tblGrid>
              <a:tr h="243926">
                <a:tc>
                  <a:txBody>
                    <a:bodyPr/>
                    <a:lstStyle/>
                    <a:p>
                      <a:pPr>
                        <a:lnSpc>
                          <a:spcPct val="100000"/>
                        </a:lnSpc>
                      </a:pPr>
                      <a:r>
                        <a:rPr lang="pt" sz="900" dirty="0">
                          <a:solidFill>
                            <a:schemeClr val="tx1"/>
                          </a:solidFill>
                          <a:latin typeface="Century Gothic" panose="020B0502020202020204" pitchFamily="34" charset="0"/>
                        </a:rPr>
                        <a:t>TAREFAS</a:t>
                      </a:r>
                      <a:endParaRPr lang="en-US" sz="8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pt" sz="1200" b="0" dirty="0">
                          <a:solidFill>
                            <a:schemeClr val="tx1"/>
                          </a:solidFill>
                          <a:latin typeface="Century Gothic" panose="020B0502020202020204" pitchFamily="34" charset="0"/>
                        </a:rPr>
                        <a:t>MÊS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200" b="0" dirty="0">
                          <a:solidFill>
                            <a:schemeClr val="tx1"/>
                          </a:solidFill>
                          <a:latin typeface="Century Gothic" panose="020B0502020202020204" pitchFamily="34" charset="0"/>
                        </a:rPr>
                        <a:t>MÊS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1200" b="0" dirty="0">
                          <a:solidFill>
                            <a:schemeClr val="tx1"/>
                          </a:solidFill>
                          <a:latin typeface="Century Gothic" panose="020B0502020202020204" pitchFamily="34" charset="0"/>
                        </a:rPr>
                        <a:t>MÊS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200" b="0" dirty="0">
                          <a:solidFill>
                            <a:schemeClr val="tx1"/>
                          </a:solidFill>
                          <a:latin typeface="Century Gothic" panose="020B0502020202020204" pitchFamily="34" charset="0"/>
                        </a:rPr>
                        <a:t>MÊS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1200" b="0" dirty="0">
                          <a:solidFill>
                            <a:schemeClr val="tx1"/>
                          </a:solidFill>
                          <a:latin typeface="Century Gothic" panose="020B0502020202020204" pitchFamily="34" charset="0"/>
                        </a:rPr>
                        <a:t>MÊS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200" b="0" dirty="0">
                          <a:solidFill>
                            <a:schemeClr val="tx1"/>
                          </a:solidFill>
                          <a:latin typeface="Century Gothic" panose="020B0502020202020204" pitchFamily="34" charset="0"/>
                        </a:rPr>
                        <a:t>MÊS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468348">
                <a:tc>
                  <a:txBody>
                    <a:bodyPr/>
                    <a:lstStyle/>
                    <a:p>
                      <a:pPr>
                        <a:lnSpc>
                          <a:spcPct val="100000"/>
                        </a:lnSpc>
                      </a:pPr>
                      <a:r>
                        <a:rPr lang="pt" sz="1000" b="0" dirty="0">
                          <a:solidFill>
                            <a:schemeClr val="tx1"/>
                          </a:solidFill>
                          <a:latin typeface="Century Gothic" panose="020B0502020202020204" pitchFamily="34" charset="0"/>
                        </a:rPr>
                        <a:t>Tarefa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 sz="1000" b="0" dirty="0">
                          <a:solidFill>
                            <a:schemeClr val="tx1"/>
                          </a:solidFill>
                          <a:latin typeface="Century Gothic" panose="020B0502020202020204" pitchFamily="34" charset="0"/>
                        </a:rPr>
                        <a:t>Tarefa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Tarefa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Tarefa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Tarefa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Tarefa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Tarefa 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Tarefa 8</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Tarefa 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Tarefa 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34152558"/>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824646" y="809599"/>
            <a:ext cx="1753154" cy="36576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Vencimento 00/00</a:t>
            </a:r>
          </a:p>
        </p:txBody>
      </p:sp>
      <p:sp>
        <p:nvSpPr>
          <p:cNvPr id="6" name="Rectangle 5">
            <a:extLst>
              <a:ext uri="{FF2B5EF4-FFF2-40B4-BE49-F238E27FC236}">
                <a16:creationId xmlns:a16="http://schemas.microsoft.com/office/drawing/2014/main" id="{45120421-B160-AC44-999E-CFB0721F467F}"/>
              </a:ext>
            </a:extLst>
          </p:cNvPr>
          <p:cNvSpPr/>
          <p:nvPr/>
        </p:nvSpPr>
        <p:spPr>
          <a:xfrm>
            <a:off x="4507579" y="1277572"/>
            <a:ext cx="710069"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Vencimento 00/00</a:t>
            </a:r>
          </a:p>
        </p:txBody>
      </p:sp>
      <p:sp>
        <p:nvSpPr>
          <p:cNvPr id="12" name="Rectangle 11">
            <a:extLst>
              <a:ext uri="{FF2B5EF4-FFF2-40B4-BE49-F238E27FC236}">
                <a16:creationId xmlns:a16="http://schemas.microsoft.com/office/drawing/2014/main" id="{4DA04FFA-D9F8-5249-A153-D5EAF58B72FE}"/>
              </a:ext>
            </a:extLst>
          </p:cNvPr>
          <p:cNvSpPr/>
          <p:nvPr/>
        </p:nvSpPr>
        <p:spPr>
          <a:xfrm>
            <a:off x="4722936" y="1745545"/>
            <a:ext cx="955015"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Marco 1</a:t>
            </a:r>
          </a:p>
        </p:txBody>
      </p:sp>
      <p:sp>
        <p:nvSpPr>
          <p:cNvPr id="42" name="Rectangle 41">
            <a:extLst>
              <a:ext uri="{FF2B5EF4-FFF2-40B4-BE49-F238E27FC236}">
                <a16:creationId xmlns:a16="http://schemas.microsoft.com/office/drawing/2014/main" id="{238344CB-F85E-EE49-8F53-13D357BD1514}"/>
              </a:ext>
            </a:extLst>
          </p:cNvPr>
          <p:cNvSpPr/>
          <p:nvPr/>
        </p:nvSpPr>
        <p:spPr>
          <a:xfrm>
            <a:off x="5305717" y="2213518"/>
            <a:ext cx="955015" cy="3657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Revisão de necessidades</a:t>
            </a:r>
          </a:p>
        </p:txBody>
      </p:sp>
      <p:sp>
        <p:nvSpPr>
          <p:cNvPr id="43" name="Rectangle 42">
            <a:extLst>
              <a:ext uri="{FF2B5EF4-FFF2-40B4-BE49-F238E27FC236}">
                <a16:creationId xmlns:a16="http://schemas.microsoft.com/office/drawing/2014/main" id="{BDF46762-DE84-6D48-99D5-CB3DE0793AB2}"/>
              </a:ext>
            </a:extLst>
          </p:cNvPr>
          <p:cNvSpPr/>
          <p:nvPr/>
        </p:nvSpPr>
        <p:spPr>
          <a:xfrm>
            <a:off x="5853775" y="2681491"/>
            <a:ext cx="3885877" cy="36576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Vencimento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53775" y="3149464"/>
            <a:ext cx="1582812" cy="3657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Vencimento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46285" y="3617437"/>
            <a:ext cx="1395257" cy="36576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Vencimento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795966" y="4085410"/>
            <a:ext cx="1943685" cy="36576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Vencimento 00/00</a:t>
            </a:r>
          </a:p>
        </p:txBody>
      </p:sp>
      <p:sp>
        <p:nvSpPr>
          <p:cNvPr id="54" name="Rectangle 53">
            <a:extLst>
              <a:ext uri="{FF2B5EF4-FFF2-40B4-BE49-F238E27FC236}">
                <a16:creationId xmlns:a16="http://schemas.microsoft.com/office/drawing/2014/main" id="{C8FAABF7-CF44-A847-B0BC-190595132FDE}"/>
              </a:ext>
            </a:extLst>
          </p:cNvPr>
          <p:cNvSpPr/>
          <p:nvPr/>
        </p:nvSpPr>
        <p:spPr>
          <a:xfrm>
            <a:off x="9273613" y="4553383"/>
            <a:ext cx="466038"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9303177" y="5021353"/>
            <a:ext cx="2468880"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Vencimento 00/00</a:t>
            </a: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28600"/>
          </a:xfrm>
          <a:prstGeom prst="rect">
            <a:avLst/>
          </a:prstGeom>
          <a:noFill/>
        </p:spPr>
        <p:txBody>
          <a:bodyPr wrap="square" rtlCol="0">
            <a:spAutoFit/>
          </a:bodyPr>
          <a:lstStyle/>
          <a:p>
            <a:r>
              <a:rPr lang="pt" sz="1000" dirty="0">
                <a:latin typeface="Century Gothic" panose="020B0502020202020204" pitchFamily="34" charset="0"/>
              </a:rPr>
              <a:t>Proprietário da tarefa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pt" sz="1000" dirty="0">
                <a:latin typeface="Century Gothic" panose="020B0502020202020204" pitchFamily="34" charset="0"/>
              </a:rPr>
              <a:t>Proprietário da tarefa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pt" sz="1000" dirty="0">
                <a:latin typeface="Century Gothic" panose="020B0502020202020204" pitchFamily="34" charset="0"/>
              </a:rPr>
              <a:t>Proprietário da tarefa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pt" sz="1000" dirty="0">
                <a:latin typeface="Century Gothic" panose="020B0502020202020204" pitchFamily="34" charset="0"/>
              </a:rPr>
              <a:t>Proprietário da tarefa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pt" sz="1000" dirty="0">
                <a:latin typeface="Century Gothic" panose="020B0502020202020204" pitchFamily="34" charset="0"/>
              </a:rPr>
              <a:t>Proprietário da tarefa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pt" sz="1000" dirty="0">
                <a:latin typeface="Century Gothic" panose="020B0502020202020204" pitchFamily="34" charset="0"/>
              </a:rPr>
              <a:t>Proprietário da tarefa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pt" sz="1000" dirty="0">
                <a:latin typeface="Century Gothic" panose="020B0502020202020204" pitchFamily="34" charset="0"/>
              </a:rPr>
              <a:t>Proprietário da tarefa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pt" sz="1000" dirty="0">
                <a:latin typeface="Century Gothic" panose="020B0502020202020204" pitchFamily="34" charset="0"/>
              </a:rPr>
              <a:t>Proprietário da tarefa 8</a:t>
            </a:r>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9105474" y="127357"/>
            <a:ext cx="548640" cy="5597491"/>
            <a:chOff x="5331873" y="127357"/>
            <a:chExt cx="548640"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 sz="800" dirty="0">
                  <a:solidFill>
                    <a:schemeClr val="tx1"/>
                  </a:solidFill>
                  <a:latin typeface="Century Gothic" panose="020B0502020202020204" pitchFamily="34" charset="0"/>
                </a:rPr>
                <a:t>TODAY</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71" name="Diamond 70">
            <a:extLst>
              <a:ext uri="{FF2B5EF4-FFF2-40B4-BE49-F238E27FC236}">
                <a16:creationId xmlns:a16="http://schemas.microsoft.com/office/drawing/2014/main" id="{9821FA71-28EE-9244-8F4A-DF8712860040}"/>
              </a:ext>
            </a:extLst>
          </p:cNvPr>
          <p:cNvSpPr>
            <a:spLocks noChangeAspect="1"/>
          </p:cNvSpPr>
          <p:nvPr/>
        </p:nvSpPr>
        <p:spPr>
          <a:xfrm>
            <a:off x="5986412" y="271873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FD5755D5-4DA7-844D-A71D-BC507D72C599}"/>
              </a:ext>
            </a:extLst>
          </p:cNvPr>
          <p:cNvSpPr/>
          <p:nvPr/>
        </p:nvSpPr>
        <p:spPr>
          <a:xfrm>
            <a:off x="3846809" y="2681003"/>
            <a:ext cx="1980493"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pt" sz="1000" dirty="0">
                <a:solidFill>
                  <a:schemeClr val="tx1"/>
                </a:solidFill>
                <a:latin typeface="Century Gothic" panose="020B0502020202020204" pitchFamily="34" charset="0"/>
              </a:rPr>
              <a:t>Marco 1 – 00/00</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Todos os artigos, modelos ou informações fornecidos pelo Smartsheet no site são apenas para referência. Embora nos esforcemos para manter as informações atualizadas e corretas, não fazemos representações ou garantias de qualquer tipo, expressas ou implícitos, sobre a completude, precisão, confiabilidade, adequação ou disponibilidade em relação ao site ou às informações, artigos, modelos ou gráficos relacionados contidos no site. Qualquer dependência que você deposita em tais informações está, portanto, estritamente em seu próprio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AC44026-2A50-4B18-9335-71F7C3698EF7}" vid="{627BE862-221D-4A98-B64A-0C8EDBA5BD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IC-Simple-Gantt-Chart-Template_PowerPoint - SR edits</Template>
  <TotalTime>1</TotalTime>
  <Words>258</Words>
  <Application>Microsoft Macintosh PowerPoint</Application>
  <PresentationFormat>Widescreen</PresentationFormat>
  <Paragraphs>49</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Пззцц PowerPoint</dc:title>
  <dc:creator>Alexandra Ragazhinskaya</dc:creator>
  <cp:lastModifiedBy>Jason Flores</cp:lastModifiedBy>
  <cp:revision>2</cp:revision>
  <cp:lastPrinted>2020-08-31T22:23:58Z</cp:lastPrinted>
  <dcterms:created xsi:type="dcterms:W3CDTF">2020-10-14T18:26:18Z</dcterms:created>
  <dcterms:modified xsi:type="dcterms:W3CDTF">2022-06-06T22:31:37Z</dcterms:modified>
</cp:coreProperties>
</file>