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p:restoredTop sz="94674"/>
  </p:normalViewPr>
  <p:slideViewPr>
    <p:cSldViewPr snapToGrid="0" snapToObjects="1">
      <p:cViewPr varScale="1">
        <p:scale>
          <a:sx n="128" d="100"/>
          <a:sy n="128" d="100"/>
        </p:scale>
        <p:origin x="200"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437FEA-3633-A34E-A04C-EF4E8C28F165}"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693E2D-C4E2-4B45-8679-D7C271A1AA2A}" type="slidenum">
              <a:rPr lang="en-US" smtClean="0"/>
              <a:t>‹#›</a:t>
            </a:fld>
            <a:endParaRPr lang="en-US" dirty="0"/>
          </a:p>
        </p:txBody>
      </p:sp>
    </p:spTree>
    <p:extLst>
      <p:ext uri="{BB962C8B-B14F-4D97-AF65-F5344CB8AC3E}">
        <p14:creationId xmlns:p14="http://schemas.microsoft.com/office/powerpoint/2010/main" val="482449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4067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riangle 5"/>
          <p:cNvSpPr/>
          <p:nvPr/>
        </p:nvSpPr>
        <p:spPr>
          <a:xfrm rot="10800000">
            <a:off x="11066584" y="6337064"/>
            <a:ext cx="445477" cy="15180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MATRIZ DE SWOT SIMPLES</a:t>
            </a:r>
          </a:p>
        </p:txBody>
      </p:sp>
      <p:graphicFrame>
        <p:nvGraphicFramePr>
          <p:cNvPr id="10" name="Table 9"/>
          <p:cNvGraphicFramePr>
            <a:graphicFrameLocks noGrp="1"/>
          </p:cNvGraphicFramePr>
          <p:nvPr>
            <p:extLst>
              <p:ext uri="{D42A27DB-BD31-4B8C-83A1-F6EECF244321}">
                <p14:modId xmlns:p14="http://schemas.microsoft.com/office/powerpoint/2010/main" val="3417921202"/>
              </p:ext>
            </p:extLst>
          </p:nvPr>
        </p:nvGraphicFramePr>
        <p:xfrm>
          <a:off x="321013" y="359013"/>
          <a:ext cx="11546732" cy="2726181"/>
        </p:xfrm>
        <a:graphic>
          <a:graphicData uri="http://schemas.openxmlformats.org/drawingml/2006/table">
            <a:tbl>
              <a:tblPr firstRow="1">
                <a:effectLst>
                  <a:outerShdw blurRad="50800" dist="38100" dir="2700000" algn="tl" rotWithShape="0">
                    <a:prstClr val="black">
                      <a:alpha val="40000"/>
                    </a:prstClr>
                  </a:outerShdw>
                </a:effectLst>
                <a:tableStyleId>{5C22544A-7EE6-4342-B048-85BDC9FD1C3A}</a:tableStyleId>
              </a:tblPr>
              <a:tblGrid>
                <a:gridCol w="5773366">
                  <a:extLst>
                    <a:ext uri="{9D8B030D-6E8A-4147-A177-3AD203B41FA5}">
                      <a16:colId xmlns:a16="http://schemas.microsoft.com/office/drawing/2014/main" val="20000"/>
                    </a:ext>
                  </a:extLst>
                </a:gridCol>
                <a:gridCol w="5773366">
                  <a:extLst>
                    <a:ext uri="{9D8B030D-6E8A-4147-A177-3AD203B41FA5}">
                      <a16:colId xmlns:a16="http://schemas.microsoft.com/office/drawing/2014/main" val="20001"/>
                    </a:ext>
                  </a:extLst>
                </a:gridCol>
              </a:tblGrid>
              <a:tr h="323698">
                <a:tc gridSpan="2">
                  <a:txBody>
                    <a:bodyPr/>
                    <a:lstStyle/>
                    <a:p>
                      <a:pPr algn="ctr" fontAlgn="ctr"/>
                      <a:r>
                        <a:rPr lang="pt" sz="1100" b="1" u="none" strike="noStrike" dirty="0">
                          <a:solidFill>
                            <a:schemeClr val="bg1"/>
                          </a:solidFill>
                          <a:effectLst/>
                          <a:latin typeface="Century Gothic" panose="020B0502020202020204" pitchFamily="34" charset="0"/>
                          <a:ea typeface="Arial" charset="0"/>
                          <a:cs typeface="Arial" charset="0"/>
                        </a:rPr>
                        <a:t>FATORES INTERNOS</a:t>
                      </a:r>
                      <a:endParaRPr lang="en-US" sz="11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endParaRPr lang="en-US"/>
                    </a:p>
                  </a:txBody>
                  <a:tcPr/>
                </a:tc>
                <a:extLst>
                  <a:ext uri="{0D108BD9-81ED-4DB2-BD59-A6C34878D82A}">
                    <a16:rowId xmlns:a16="http://schemas.microsoft.com/office/drawing/2014/main" val="10000"/>
                  </a:ext>
                </a:extLst>
              </a:tr>
              <a:tr h="323088">
                <a:tc>
                  <a:txBody>
                    <a:bodyPr/>
                    <a:lstStyle/>
                    <a:p>
                      <a:pPr algn="ctr" fontAlgn="ctr"/>
                      <a:r>
                        <a:rPr lang="pt" sz="1100" b="1" u="none" strike="noStrike" dirty="0">
                          <a:solidFill>
                            <a:schemeClr val="bg1"/>
                          </a:solidFill>
                          <a:effectLst/>
                          <a:latin typeface="Century Gothic" panose="020B0502020202020204" pitchFamily="34" charset="0"/>
                          <a:ea typeface="Arial" charset="0"/>
                          <a:cs typeface="Arial" charset="0"/>
                        </a:rPr>
                        <a:t>PONTOS FORTES (+)</a:t>
                      </a:r>
                      <a:endParaRPr lang="en-US" sz="11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ctr"/>
                      <a:r>
                        <a:rPr lang="pt" sz="1100" b="1" u="none" strike="noStrike" dirty="0">
                          <a:solidFill>
                            <a:schemeClr val="bg1"/>
                          </a:solidFill>
                          <a:effectLst/>
                          <a:latin typeface="Century Gothic" panose="020B0502020202020204" pitchFamily="34" charset="0"/>
                          <a:ea typeface="Arial" charset="0"/>
                          <a:cs typeface="Arial" charset="0"/>
                        </a:rPr>
                        <a:t>FRAQUEZAS (-)</a:t>
                      </a:r>
                      <a:endParaRPr lang="en-US" sz="11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1"/>
                  </a:ext>
                </a:extLst>
              </a:tr>
              <a:tr h="2079395">
                <a:tc>
                  <a:txBody>
                    <a:bodyPr/>
                    <a:lstStyle/>
                    <a:p>
                      <a:pPr algn="l" fontAlgn="t"/>
                      <a:r>
                        <a:rPr lang="en-US" sz="900" u="none" strike="noStrike" dirty="0">
                          <a:effectLst/>
                          <a:latin typeface="Century Gothic" panose="020B0502020202020204" pitchFamily="34" charset="0"/>
                          <a:ea typeface="Arial" charset="0"/>
                          <a:cs typeface="Arial" charset="0"/>
                        </a:rPr>
                        <a:t> </a:t>
                      </a:r>
                    </a:p>
                    <a:p>
                      <a:pPr algn="l" fontAlgn="t"/>
                      <a:endParaRPr lang="en-US" sz="900" b="0" i="0" u="none" strike="noStrike" dirty="0">
                        <a:solidFill>
                          <a:schemeClr val="tx1"/>
                        </a:solidFill>
                        <a:effectLst/>
                        <a:latin typeface="Century Gothic" panose="020B0502020202020204" pitchFamily="34" charset="0"/>
                        <a:ea typeface="Arial" charset="0"/>
                        <a:cs typeface="Arial" charset="0"/>
                      </a:endParaRPr>
                    </a:p>
                  </a:txBody>
                  <a:tcPr marL="76200" marR="12700" marT="1270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US" sz="900" u="none" strike="noStrike" dirty="0">
                          <a:effectLst/>
                          <a:latin typeface="Century Gothic" panose="020B0502020202020204" pitchFamily="34" charset="0"/>
                          <a:ea typeface="Arial" charset="0"/>
                          <a:cs typeface="Arial" charset="0"/>
                        </a:rPr>
                        <a:t> </a:t>
                      </a:r>
                    </a:p>
                    <a:p>
                      <a:pPr algn="l" fontAlgn="t"/>
                      <a:endParaRPr lang="en-US" sz="900" b="0" i="0" u="none" strike="noStrike" dirty="0">
                        <a:solidFill>
                          <a:schemeClr val="tx1"/>
                        </a:solidFill>
                        <a:effectLst/>
                        <a:latin typeface="Century Gothic" panose="020B0502020202020204" pitchFamily="34" charset="0"/>
                        <a:ea typeface="Arial" charset="0"/>
                        <a:cs typeface="Arial" charset="0"/>
                      </a:endParaRPr>
                    </a:p>
                  </a:txBody>
                  <a:tcPr marL="76200" marR="12700" marT="1270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368825352"/>
              </p:ext>
            </p:extLst>
          </p:nvPr>
        </p:nvGraphicFramePr>
        <p:xfrm>
          <a:off x="321013" y="3263923"/>
          <a:ext cx="11546732" cy="2715683"/>
        </p:xfrm>
        <a:graphic>
          <a:graphicData uri="http://schemas.openxmlformats.org/drawingml/2006/table">
            <a:tbl>
              <a:tblPr firstRow="1">
                <a:effectLst>
                  <a:outerShdw blurRad="50800" dist="38100" dir="2700000" algn="tl" rotWithShape="0">
                    <a:prstClr val="black">
                      <a:alpha val="40000"/>
                    </a:prstClr>
                  </a:outerShdw>
                </a:effectLst>
                <a:tableStyleId>{5C22544A-7EE6-4342-B048-85BDC9FD1C3A}</a:tableStyleId>
              </a:tblPr>
              <a:tblGrid>
                <a:gridCol w="5773366">
                  <a:extLst>
                    <a:ext uri="{9D8B030D-6E8A-4147-A177-3AD203B41FA5}">
                      <a16:colId xmlns:a16="http://schemas.microsoft.com/office/drawing/2014/main" val="20000"/>
                    </a:ext>
                  </a:extLst>
                </a:gridCol>
                <a:gridCol w="5773366">
                  <a:extLst>
                    <a:ext uri="{9D8B030D-6E8A-4147-A177-3AD203B41FA5}">
                      <a16:colId xmlns:a16="http://schemas.microsoft.com/office/drawing/2014/main" val="20001"/>
                    </a:ext>
                  </a:extLst>
                </a:gridCol>
              </a:tblGrid>
              <a:tr h="323698">
                <a:tc gridSpan="2">
                  <a:txBody>
                    <a:bodyPr/>
                    <a:lstStyle/>
                    <a:p>
                      <a:pPr algn="ctr" fontAlgn="ctr"/>
                      <a:r>
                        <a:rPr lang="pt" sz="1100" b="1" u="none" strike="noStrike" dirty="0">
                          <a:solidFill>
                            <a:schemeClr val="bg1"/>
                          </a:solidFill>
                          <a:effectLst/>
                          <a:latin typeface="Century Gothic" panose="020B0502020202020204" pitchFamily="34" charset="0"/>
                          <a:ea typeface="Arial" charset="0"/>
                          <a:cs typeface="Arial" charset="0"/>
                        </a:rPr>
                        <a:t>FATORES EXTERNOS</a:t>
                      </a:r>
                      <a:endParaRPr lang="en-US" sz="11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hMerge="1">
                  <a:txBody>
                    <a:bodyPr/>
                    <a:lstStyle/>
                    <a:p>
                      <a:endParaRPr lang="en-US"/>
                    </a:p>
                  </a:txBody>
                  <a:tcPr/>
                </a:tc>
                <a:extLst>
                  <a:ext uri="{0D108BD9-81ED-4DB2-BD59-A6C34878D82A}">
                    <a16:rowId xmlns:a16="http://schemas.microsoft.com/office/drawing/2014/main" val="10000"/>
                  </a:ext>
                </a:extLst>
              </a:tr>
              <a:tr h="323088">
                <a:tc>
                  <a:txBody>
                    <a:bodyPr/>
                    <a:lstStyle/>
                    <a:p>
                      <a:pPr algn="ctr" fontAlgn="ctr"/>
                      <a:r>
                        <a:rPr lang="pt" sz="1100" b="1" u="none" strike="noStrike" dirty="0">
                          <a:solidFill>
                            <a:schemeClr val="bg1"/>
                          </a:solidFill>
                          <a:effectLst/>
                          <a:latin typeface="Century Gothic" panose="020B0502020202020204" pitchFamily="34" charset="0"/>
                          <a:ea typeface="Arial" charset="0"/>
                          <a:cs typeface="Arial" charset="0"/>
                        </a:rPr>
                        <a:t>OPORTUNIDADES (+)</a:t>
                      </a:r>
                      <a:endParaRPr lang="en-US" sz="11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fontAlgn="ctr"/>
                      <a:r>
                        <a:rPr lang="pt" sz="1100" b="1" u="none" strike="noStrike" dirty="0">
                          <a:solidFill>
                            <a:schemeClr val="bg1"/>
                          </a:solidFill>
                          <a:effectLst/>
                          <a:latin typeface="Century Gothic" panose="020B0502020202020204" pitchFamily="34" charset="0"/>
                          <a:ea typeface="Arial" charset="0"/>
                          <a:cs typeface="Arial" charset="0"/>
                        </a:rPr>
                        <a:t>AMEAÇAS (-)</a:t>
                      </a:r>
                      <a:endParaRPr lang="en-US" sz="1100" b="1" i="0" u="none" strike="noStrike" dirty="0">
                        <a:solidFill>
                          <a:schemeClr val="bg1"/>
                        </a:solidFill>
                        <a:effectLst/>
                        <a:latin typeface="Century Gothic" panose="020B0502020202020204" pitchFamily="34" charset="0"/>
                        <a:ea typeface="Arial" charset="0"/>
                        <a:cs typeface="Arial" charset="0"/>
                      </a:endParaRPr>
                    </a:p>
                  </a:txBody>
                  <a:tcPr marL="12700" marR="12700" marT="1270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2068897">
                <a:tc>
                  <a:txBody>
                    <a:bodyPr/>
                    <a:lstStyle/>
                    <a:p>
                      <a:pPr algn="l" fontAlgn="t"/>
                      <a:r>
                        <a:rPr lang="en-US" sz="900" u="none" strike="noStrike" dirty="0">
                          <a:effectLst/>
                          <a:latin typeface="Century Gothic" panose="020B0502020202020204" pitchFamily="34" charset="0"/>
                          <a:ea typeface="Arial" charset="0"/>
                          <a:cs typeface="Arial" charset="0"/>
                        </a:rPr>
                        <a:t> </a:t>
                      </a:r>
                    </a:p>
                    <a:p>
                      <a:pPr algn="l" fontAlgn="t"/>
                      <a:endParaRPr lang="en-US" sz="900" b="0" i="0" u="none" strike="noStrike" dirty="0">
                        <a:solidFill>
                          <a:schemeClr val="tx1"/>
                        </a:solidFill>
                        <a:effectLst/>
                        <a:latin typeface="Century Gothic" panose="020B0502020202020204" pitchFamily="34" charset="0"/>
                        <a:ea typeface="Arial" charset="0"/>
                        <a:cs typeface="Arial" charset="0"/>
                      </a:endParaRPr>
                    </a:p>
                  </a:txBody>
                  <a:tcPr marL="76200" marR="12700" marT="1270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US" sz="900" u="none" strike="noStrike" dirty="0">
                          <a:effectLst/>
                          <a:latin typeface="Century Gothic" panose="020B0502020202020204" pitchFamily="34" charset="0"/>
                          <a:ea typeface="Arial" charset="0"/>
                          <a:cs typeface="Arial" charset="0"/>
                        </a:rPr>
                        <a:t> </a:t>
                      </a:r>
                    </a:p>
                    <a:p>
                      <a:pPr algn="l" fontAlgn="t"/>
                      <a:endParaRPr lang="en-US" sz="900" b="0" i="0" u="none" strike="noStrike" dirty="0">
                        <a:solidFill>
                          <a:schemeClr val="tx1"/>
                        </a:solidFill>
                        <a:effectLst/>
                        <a:latin typeface="Century Gothic" panose="020B0502020202020204" pitchFamily="34" charset="0"/>
                        <a:ea typeface="Arial" charset="0"/>
                        <a:cs typeface="Arial" charset="0"/>
                      </a:endParaRPr>
                    </a:p>
                  </a:txBody>
                  <a:tcPr marL="76200" marR="12700" marT="1270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2" name="Rectangle 1">
            <a:extLst>
              <a:ext uri="{FF2B5EF4-FFF2-40B4-BE49-F238E27FC236}">
                <a16:creationId xmlns:a16="http://schemas.microsoft.com/office/drawing/2014/main" id="{2B0354A0-9C82-DA4C-A170-0880844D5647}"/>
              </a:ext>
            </a:extLst>
          </p:cNvPr>
          <p:cNvSpPr/>
          <p:nvPr/>
        </p:nvSpPr>
        <p:spPr>
          <a:xfrm>
            <a:off x="0" y="-482791"/>
            <a:ext cx="3615092" cy="369332"/>
          </a:xfrm>
          <a:prstGeom prst="rect">
            <a:avLst/>
          </a:prstGeom>
        </p:spPr>
        <p:txBody>
          <a:bodyPr wrap="none">
            <a:spAutoFit/>
          </a:bodyPr>
          <a:lstStyle/>
          <a:p>
            <a:r>
              <a:rPr lang="pt" b="1" dirty="0">
                <a:solidFill>
                  <a:schemeClr val="bg1">
                    <a:lumMod val="50000"/>
                  </a:schemeClr>
                </a:solidFill>
                <a:latin typeface="Century Gothic" charset="0"/>
                <a:ea typeface="Century Gothic" charset="0"/>
                <a:cs typeface="Century Gothic" charset="0"/>
              </a:rPr>
              <a:t>MODELO DE MATRIZ DE SWOT SIMPLES</a:t>
            </a:r>
          </a:p>
        </p:txBody>
      </p:sp>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76280953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2" id="{79096C3C-6F14-4076-9326-CD062D20C135}" vid="{64D8535B-B101-43FA-9DA3-DF2AE232F7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TotalTime>
  <Words>118</Words>
  <Application>Microsoft Macintosh PowerPoint</Application>
  <PresentationFormat>Widescreen</PresentationFormat>
  <Paragraphs>16</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Jason Flores</dc:creator>
  <cp:lastModifiedBy>Jason Flores</cp:lastModifiedBy>
  <cp:revision>2</cp:revision>
  <cp:lastPrinted>2018-10-01T17:15:03Z</cp:lastPrinted>
  <dcterms:created xsi:type="dcterms:W3CDTF">2022-02-17T01:24:53Z</dcterms:created>
  <dcterms:modified xsi:type="dcterms:W3CDTF">2022-06-06T22:31:33Z</dcterms:modified>
</cp:coreProperties>
</file>