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8" r:id="rId2"/>
    <p:sldId id="2235" r:id="rId3"/>
    <p:sldId id="316" r:id="rId4"/>
    <p:sldId id="355" r:id="rId5"/>
    <p:sldId id="2236" r:id="rId6"/>
    <p:sldId id="2237" r:id="rId7"/>
    <p:sldId id="2238" r:id="rId8"/>
    <p:sldId id="2239" r:id="rId9"/>
    <p:sldId id="2240" r:id="rId10"/>
    <p:sldId id="2241" r:id="rId11"/>
    <p:sldId id="2242" r:id="rId12"/>
    <p:sldId id="356" r:id="rId13"/>
    <p:sldId id="29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B6B6"/>
    <a:srgbClr val="F0897B"/>
    <a:srgbClr val="F0CFD1"/>
    <a:srgbClr val="EAEEF3"/>
    <a:srgbClr val="00BD32"/>
    <a:srgbClr val="E3EAF6"/>
    <a:srgbClr val="5B7191"/>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54" autoAdjust="0"/>
    <p:restoredTop sz="86447"/>
  </p:normalViewPr>
  <p:slideViewPr>
    <p:cSldViewPr snapToGrid="0" snapToObjects="1">
      <p:cViewPr varScale="1">
        <p:scale>
          <a:sx n="112" d="100"/>
          <a:sy n="112" d="100"/>
        </p:scale>
        <p:origin x="1136" y="192"/>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2/9/24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10</a:t>
            </a:fld>
            <a:endParaRPr/>
          </a:p>
        </p:txBody>
      </p:sp>
    </p:spTree>
    <p:extLst>
      <p:ext uri="{BB962C8B-B14F-4D97-AF65-F5344CB8AC3E}">
        <p14:creationId xmlns:p14="http://schemas.microsoft.com/office/powerpoint/2010/main" val="1212001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11</a:t>
            </a:fld>
            <a:endParaRPr/>
          </a:p>
        </p:txBody>
      </p:sp>
    </p:spTree>
    <p:extLst>
      <p:ext uri="{BB962C8B-B14F-4D97-AF65-F5344CB8AC3E}">
        <p14:creationId xmlns:p14="http://schemas.microsoft.com/office/powerpoint/2010/main" val="2763727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12</a:t>
            </a:fld>
            <a:endParaRPr/>
          </a:p>
        </p:txBody>
      </p:sp>
    </p:spTree>
    <p:extLst>
      <p:ext uri="{BB962C8B-B14F-4D97-AF65-F5344CB8AC3E}">
        <p14:creationId xmlns:p14="http://schemas.microsoft.com/office/powerpoint/2010/main" val="3713316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13</a:t>
            </a:fld>
            <a:endParaRPr/>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pPr rtl="0"/>
            <a:fld id="{77BD35B7-DAF1-5B4D-94FA-36B61FD74AC4}" type="slidenum">
              <a:rPr/>
              <a:pPr/>
              <a:t>2</a:t>
            </a:fld>
            <a:endParaRPr/>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998988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93960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1278032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849520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7</a:t>
            </a:fld>
            <a:endParaRPr/>
          </a:p>
        </p:txBody>
      </p:sp>
    </p:spTree>
    <p:extLst>
      <p:ext uri="{BB962C8B-B14F-4D97-AF65-F5344CB8AC3E}">
        <p14:creationId xmlns:p14="http://schemas.microsoft.com/office/powerpoint/2010/main" val="3335416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8</a:t>
            </a:fld>
            <a:endParaRPr/>
          </a:p>
        </p:txBody>
      </p:sp>
    </p:spTree>
    <p:extLst>
      <p:ext uri="{BB962C8B-B14F-4D97-AF65-F5344CB8AC3E}">
        <p14:creationId xmlns:p14="http://schemas.microsoft.com/office/powerpoint/2010/main" val="1723159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9</a:t>
            </a:fld>
            <a:endParaRPr/>
          </a:p>
        </p:txBody>
      </p:sp>
    </p:spTree>
    <p:extLst>
      <p:ext uri="{BB962C8B-B14F-4D97-AF65-F5344CB8AC3E}">
        <p14:creationId xmlns:p14="http://schemas.microsoft.com/office/powerpoint/2010/main" val="3832001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53483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2/9/24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7845&amp;utm_language=PT&amp;utm_source=template-powerpoint&amp;utm_medium=content&amp;utm_campaign=ic-Post-Project+Debrief-powerpoint-57845-pt&amp;lpa=ic+Post-Project+Debrief+powerpoint+57845+p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9.xml"/><Relationship Id="rId12" Type="http://schemas.openxmlformats.org/officeDocument/2006/relationships/slide" Target="slide10.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slide" Target="slide8.xml"/><Relationship Id="rId11" Type="http://schemas.openxmlformats.org/officeDocument/2006/relationships/slide" Target="slide6.xml"/><Relationship Id="rId5" Type="http://schemas.openxmlformats.org/officeDocument/2006/relationships/slide" Target="slide3.xml"/><Relationship Id="rId10" Type="http://schemas.openxmlformats.org/officeDocument/2006/relationships/slide" Target="slide11.xml"/><Relationship Id="rId4" Type="http://schemas.openxmlformats.org/officeDocument/2006/relationships/slide" Target="slide5.xml"/><Relationship Id="rId9" Type="http://schemas.openxmlformats.org/officeDocument/2006/relationships/slide" Target="slide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F65EDF50-5A80-4DDE-89AE-9D5B0DCD02AC}"/>
              </a:ext>
            </a:extLst>
          </p:cNvPr>
          <p:cNvGrpSpPr/>
          <p:nvPr/>
        </p:nvGrpSpPr>
        <p:grpSpPr>
          <a:xfrm>
            <a:off x="7138805" y="360714"/>
            <a:ext cx="5724680" cy="6219640"/>
            <a:chOff x="7203068" y="-14628"/>
            <a:chExt cx="5724680" cy="6219640"/>
          </a:xfrm>
        </p:grpSpPr>
        <p:sp>
          <p:nvSpPr>
            <p:cNvPr id="22" name="Triangle 37">
              <a:extLst>
                <a:ext uri="{FF2B5EF4-FFF2-40B4-BE49-F238E27FC236}">
                  <a16:creationId xmlns:a16="http://schemas.microsoft.com/office/drawing/2014/main" id="{845927A2-6C9A-40B3-B1FC-92909C684012}"/>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38">
              <a:extLst>
                <a:ext uri="{FF2B5EF4-FFF2-40B4-BE49-F238E27FC236}">
                  <a16:creationId xmlns:a16="http://schemas.microsoft.com/office/drawing/2014/main" id="{69606038-1F96-4DA6-A9AA-477DCAA35CE3}"/>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39">
              <a:extLst>
                <a:ext uri="{FF2B5EF4-FFF2-40B4-BE49-F238E27FC236}">
                  <a16:creationId xmlns:a16="http://schemas.microsoft.com/office/drawing/2014/main" id="{B7D671FA-02FB-44AD-87B0-D6E3AD12B5F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40">
              <a:extLst>
                <a:ext uri="{FF2B5EF4-FFF2-40B4-BE49-F238E27FC236}">
                  <a16:creationId xmlns:a16="http://schemas.microsoft.com/office/drawing/2014/main" id="{A02D036D-0A5C-4DA0-8C15-544654DF36C5}"/>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41">
              <a:extLst>
                <a:ext uri="{FF2B5EF4-FFF2-40B4-BE49-F238E27FC236}">
                  <a16:creationId xmlns:a16="http://schemas.microsoft.com/office/drawing/2014/main" id="{2C6B8D6F-CBC5-4C28-84DB-A386A092F2DE}"/>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42">
              <a:extLst>
                <a:ext uri="{FF2B5EF4-FFF2-40B4-BE49-F238E27FC236}">
                  <a16:creationId xmlns:a16="http://schemas.microsoft.com/office/drawing/2014/main" id="{5AEB45C3-E25F-4870-856F-3796A91E867B}"/>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43">
              <a:extLst>
                <a:ext uri="{FF2B5EF4-FFF2-40B4-BE49-F238E27FC236}">
                  <a16:creationId xmlns:a16="http://schemas.microsoft.com/office/drawing/2014/main" id="{009C93B0-6D84-4A09-8E8D-278EEE0E34A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44">
              <a:extLst>
                <a:ext uri="{FF2B5EF4-FFF2-40B4-BE49-F238E27FC236}">
                  <a16:creationId xmlns:a16="http://schemas.microsoft.com/office/drawing/2014/main" id="{D277BEC6-5F33-404B-9CB3-248AB96A5488}"/>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45">
              <a:extLst>
                <a:ext uri="{FF2B5EF4-FFF2-40B4-BE49-F238E27FC236}">
                  <a16:creationId xmlns:a16="http://schemas.microsoft.com/office/drawing/2014/main" id="{D246737D-00C3-45DA-8810-29466EBAB030}"/>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46">
              <a:extLst>
                <a:ext uri="{FF2B5EF4-FFF2-40B4-BE49-F238E27FC236}">
                  <a16:creationId xmlns:a16="http://schemas.microsoft.com/office/drawing/2014/main" id="{1A145602-3217-4FE8-993F-6312BB510B9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47">
              <a:extLst>
                <a:ext uri="{FF2B5EF4-FFF2-40B4-BE49-F238E27FC236}">
                  <a16:creationId xmlns:a16="http://schemas.microsoft.com/office/drawing/2014/main" id="{E781526C-22D7-4459-8001-18952A6052D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48">
              <a:extLst>
                <a:ext uri="{FF2B5EF4-FFF2-40B4-BE49-F238E27FC236}">
                  <a16:creationId xmlns:a16="http://schemas.microsoft.com/office/drawing/2014/main" id="{37018AB8-2B96-4DAC-AF68-0068C7807BA4}"/>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49">
              <a:extLst>
                <a:ext uri="{FF2B5EF4-FFF2-40B4-BE49-F238E27FC236}">
                  <a16:creationId xmlns:a16="http://schemas.microsoft.com/office/drawing/2014/main" id="{B43086BB-1C5E-4CFC-83F9-F593B92BAD4C}"/>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50">
              <a:extLst>
                <a:ext uri="{FF2B5EF4-FFF2-40B4-BE49-F238E27FC236}">
                  <a16:creationId xmlns:a16="http://schemas.microsoft.com/office/drawing/2014/main" id="{6823B0F4-3A36-44DE-9A2F-5B386EB9E065}"/>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51">
              <a:extLst>
                <a:ext uri="{FF2B5EF4-FFF2-40B4-BE49-F238E27FC236}">
                  <a16:creationId xmlns:a16="http://schemas.microsoft.com/office/drawing/2014/main" id="{800438A9-D8A2-4DE2-AD5D-E8A372291F2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52">
              <a:extLst>
                <a:ext uri="{FF2B5EF4-FFF2-40B4-BE49-F238E27FC236}">
                  <a16:creationId xmlns:a16="http://schemas.microsoft.com/office/drawing/2014/main" id="{1704E1F5-840B-4D63-903E-70D8340A9D70}"/>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53">
              <a:extLst>
                <a:ext uri="{FF2B5EF4-FFF2-40B4-BE49-F238E27FC236}">
                  <a16:creationId xmlns:a16="http://schemas.microsoft.com/office/drawing/2014/main" id="{2BCF9D3F-2B06-4454-847F-C03DA0D74B66}"/>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54">
              <a:extLst>
                <a:ext uri="{FF2B5EF4-FFF2-40B4-BE49-F238E27FC236}">
                  <a16:creationId xmlns:a16="http://schemas.microsoft.com/office/drawing/2014/main" id="{53D43F8B-530D-408E-904B-7AA940CF46FC}"/>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55">
              <a:extLst>
                <a:ext uri="{FF2B5EF4-FFF2-40B4-BE49-F238E27FC236}">
                  <a16:creationId xmlns:a16="http://schemas.microsoft.com/office/drawing/2014/main" id="{A79678BE-3C22-42D2-9507-EFA5F9ADE43D}"/>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56">
              <a:extLst>
                <a:ext uri="{FF2B5EF4-FFF2-40B4-BE49-F238E27FC236}">
                  <a16:creationId xmlns:a16="http://schemas.microsoft.com/office/drawing/2014/main" id="{86D2DEFF-5AC5-4112-AB3A-B31088BCF906}"/>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57">
              <a:extLst>
                <a:ext uri="{FF2B5EF4-FFF2-40B4-BE49-F238E27FC236}">
                  <a16:creationId xmlns:a16="http://schemas.microsoft.com/office/drawing/2014/main" id="{70B30AAE-6537-430A-9C3C-84689942B7DB}"/>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58">
              <a:extLst>
                <a:ext uri="{FF2B5EF4-FFF2-40B4-BE49-F238E27FC236}">
                  <a16:creationId xmlns:a16="http://schemas.microsoft.com/office/drawing/2014/main" id="{87D3BF0D-B01D-4A27-9659-1D17FF5A85AB}"/>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59">
              <a:extLst>
                <a:ext uri="{FF2B5EF4-FFF2-40B4-BE49-F238E27FC236}">
                  <a16:creationId xmlns:a16="http://schemas.microsoft.com/office/drawing/2014/main" id="{B3F78B0E-F8C6-40E8-97E6-53A558B95907}"/>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60">
              <a:extLst>
                <a:ext uri="{FF2B5EF4-FFF2-40B4-BE49-F238E27FC236}">
                  <a16:creationId xmlns:a16="http://schemas.microsoft.com/office/drawing/2014/main" id="{B60AFB35-365A-481F-9953-ADF36AC67314}"/>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61">
              <a:extLst>
                <a:ext uri="{FF2B5EF4-FFF2-40B4-BE49-F238E27FC236}">
                  <a16:creationId xmlns:a16="http://schemas.microsoft.com/office/drawing/2014/main" id="{54C283CA-E193-4676-936F-533FE9388C8F}"/>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62">
              <a:extLst>
                <a:ext uri="{FF2B5EF4-FFF2-40B4-BE49-F238E27FC236}">
                  <a16:creationId xmlns:a16="http://schemas.microsoft.com/office/drawing/2014/main" id="{D54E20EF-20B0-4B41-AEF3-4819AC811097}"/>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63">
              <a:extLst>
                <a:ext uri="{FF2B5EF4-FFF2-40B4-BE49-F238E27FC236}">
                  <a16:creationId xmlns:a16="http://schemas.microsoft.com/office/drawing/2014/main" id="{D830976A-0162-4F3C-A8AF-3EDD55DFDD7C}"/>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TextBox 10">
            <a:extLst>
              <a:ext uri="{FF2B5EF4-FFF2-40B4-BE49-F238E27FC236}">
                <a16:creationId xmlns:a16="http://schemas.microsoft.com/office/drawing/2014/main" id="{D25B69A5-3B0C-C540-8CC8-9794435EA004}"/>
              </a:ext>
            </a:extLst>
          </p:cNvPr>
          <p:cNvSpPr txBox="1"/>
          <p:nvPr/>
        </p:nvSpPr>
        <p:spPr>
          <a:xfrm>
            <a:off x="402490" y="936639"/>
            <a:ext cx="11221474" cy="923330"/>
          </a:xfrm>
          <a:prstGeom prst="rect">
            <a:avLst/>
          </a:prstGeom>
          <a:noFill/>
        </p:spPr>
        <p:txBody>
          <a:bodyPr wrap="square" rtlCol="0">
            <a:spAutoFit/>
          </a:bodyPr>
          <a:lstStyle/>
          <a:p>
            <a:pPr rtl="0"/>
            <a:r>
              <a:rPr lang="pt-BR" sz="5400">
                <a:latin typeface="Century Gothic" panose="020B0502020202020204" pitchFamily="34" charset="0"/>
              </a:rPr>
              <a:t>NOME DO PROJETO</a:t>
            </a:r>
          </a:p>
        </p:txBody>
      </p:sp>
      <p:sp>
        <p:nvSpPr>
          <p:cNvPr id="9" name="TextBox 8">
            <a:extLst>
              <a:ext uri="{FF2B5EF4-FFF2-40B4-BE49-F238E27FC236}">
                <a16:creationId xmlns:a16="http://schemas.microsoft.com/office/drawing/2014/main" id="{BE98E647-E4C9-4B4B-888B-2F662C468983}"/>
              </a:ext>
            </a:extLst>
          </p:cNvPr>
          <p:cNvSpPr txBox="1"/>
          <p:nvPr/>
        </p:nvSpPr>
        <p:spPr>
          <a:xfrm>
            <a:off x="430724" y="3967361"/>
            <a:ext cx="5100815" cy="2246769"/>
          </a:xfrm>
          <a:prstGeom prst="rect">
            <a:avLst/>
          </a:prstGeom>
          <a:noFill/>
        </p:spPr>
        <p:txBody>
          <a:bodyPr wrap="square" rtlCol="0">
            <a:spAutoFit/>
          </a:bodyPr>
          <a:lstStyle/>
          <a:p>
            <a:pPr rtl="0"/>
            <a:r>
              <a:rPr lang="pt-BR" sz="3600">
                <a:solidFill>
                  <a:schemeClr val="tx2">
                    <a:lumMod val="50000"/>
                  </a:schemeClr>
                </a:solidFill>
                <a:latin typeface="Century Gothic" panose="020B0502020202020204" pitchFamily="34" charset="0"/>
              </a:rPr>
              <a:t>Nome da empresa</a:t>
            </a:r>
          </a:p>
          <a:p>
            <a:pPr rtl="0"/>
            <a:r>
              <a:rPr lang="pt-BR" sz="2000">
                <a:solidFill>
                  <a:schemeClr val="tx2"/>
                </a:solidFill>
                <a:latin typeface="Century Gothic" panose="020B0502020202020204" pitchFamily="34" charset="0"/>
              </a:rPr>
              <a:t> </a:t>
            </a:r>
          </a:p>
          <a:p>
            <a:pPr rtl="0"/>
            <a:r>
              <a:rPr lang="pt-BR" sz="1400">
                <a:solidFill>
                  <a:schemeClr val="tx2"/>
                </a:solidFill>
                <a:latin typeface="Century Gothic" panose="020B0502020202020204" pitchFamily="34" charset="0"/>
              </a:rPr>
              <a:t>ID do projeto: 000000</a:t>
            </a:r>
          </a:p>
          <a:p>
            <a:endParaRPr lang="en-US" sz="1400" dirty="0">
              <a:solidFill>
                <a:schemeClr val="tx2"/>
              </a:solidFill>
              <a:latin typeface="Century Gothic" panose="020B0502020202020204" pitchFamily="34" charset="0"/>
            </a:endParaRPr>
          </a:p>
          <a:p>
            <a:pPr rtl="0"/>
            <a:r>
              <a:rPr lang="pt-BR" sz="1400">
                <a:solidFill>
                  <a:schemeClr val="tx2"/>
                </a:solidFill>
                <a:latin typeface="Century Gothic" panose="020B0502020202020204" pitchFamily="34" charset="0"/>
              </a:rPr>
              <a:t>Data: 00/00/0000</a:t>
            </a:r>
          </a:p>
          <a:p>
            <a:endParaRPr lang="en-US" sz="1400" dirty="0">
              <a:solidFill>
                <a:schemeClr val="tx2"/>
              </a:solidFill>
              <a:latin typeface="Century Gothic" panose="020B0502020202020204" pitchFamily="34" charset="0"/>
            </a:endParaRPr>
          </a:p>
          <a:p>
            <a:pPr rtl="0"/>
            <a:r>
              <a:rPr lang="pt-BR" sz="1400">
                <a:solidFill>
                  <a:schemeClr val="tx2"/>
                </a:solidFill>
                <a:latin typeface="Century Gothic" panose="020B0502020202020204" pitchFamily="34" charset="0"/>
              </a:rPr>
              <a:t> </a:t>
            </a:r>
          </a:p>
          <a:p>
            <a:pPr rtl="0"/>
            <a:r>
              <a:rPr lang="pt-BR" sz="1400">
                <a:solidFill>
                  <a:schemeClr val="tx2"/>
                </a:solidFill>
                <a:latin typeface="Century Gothic" panose="020B0502020202020204" pitchFamily="34" charset="0"/>
              </a:rPr>
              <a:t>GERENTE DE PROJETO: </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flipV="1">
            <a:off x="552992" y="1995592"/>
            <a:ext cx="11070972" cy="31169"/>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4994448" y="2431199"/>
            <a:ext cx="2532031" cy="2495358"/>
            <a:chOff x="-3786052" y="422031"/>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3786052" y="422031"/>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3579877" y="53495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3522130" y="1063303"/>
              <a:ext cx="2431474" cy="1105154"/>
            </a:xfrm>
            <a:prstGeom prst="rect">
              <a:avLst/>
            </a:prstGeom>
            <a:noFill/>
          </p:spPr>
          <p:txBody>
            <a:bodyPr wrap="square" rtlCol="0">
              <a:spAutoFit/>
            </a:bodyPr>
            <a:lstStyle/>
            <a:p>
              <a:pPr algn="ctr" rtl="0"/>
              <a:r>
                <a:rPr lang="pt-BR" sz="2800" b="1" dirty="0">
                  <a:solidFill>
                    <a:schemeClr val="bg1"/>
                  </a:solidFill>
                  <a:latin typeface="Century Gothic" panose="020B0502020202020204" pitchFamily="34" charset="0"/>
                </a:rPr>
                <a:t>SEU</a:t>
              </a:r>
            </a:p>
            <a:p>
              <a:pPr algn="ctr" rtl="0"/>
              <a:r>
                <a:rPr lang="pt-BR" sz="2800" b="1" dirty="0">
                  <a:solidFill>
                    <a:schemeClr val="bg1"/>
                  </a:solidFill>
                  <a:latin typeface="Century Gothic" panose="020B0502020202020204" pitchFamily="34" charset="0"/>
                </a:rPr>
                <a:t>LOGOTIPO</a:t>
              </a:r>
            </a:p>
          </p:txBody>
        </p:sp>
      </p:grpSp>
      <p:sp>
        <p:nvSpPr>
          <p:cNvPr id="12" name="TextBox 11">
            <a:extLst>
              <a:ext uri="{FF2B5EF4-FFF2-40B4-BE49-F238E27FC236}">
                <a16:creationId xmlns:a16="http://schemas.microsoft.com/office/drawing/2014/main" id="{DB67EACD-4364-4B72-8587-C1CDCB0CFCD1}"/>
              </a:ext>
            </a:extLst>
          </p:cNvPr>
          <p:cNvSpPr txBox="1"/>
          <p:nvPr/>
        </p:nvSpPr>
        <p:spPr>
          <a:xfrm>
            <a:off x="422742" y="314616"/>
            <a:ext cx="8519044" cy="461665"/>
          </a:xfrm>
          <a:prstGeom prst="rect">
            <a:avLst/>
          </a:prstGeom>
          <a:noFill/>
        </p:spPr>
        <p:txBody>
          <a:bodyPr wrap="square" rtlCol="0">
            <a:spAutoFit/>
          </a:bodyPr>
          <a:lstStyle/>
          <a:p>
            <a:pPr rtl="0"/>
            <a:r>
              <a:rPr lang="pt-BR" sz="2400" b="1">
                <a:solidFill>
                  <a:schemeClr val="tx1">
                    <a:lumMod val="65000"/>
                    <a:lumOff val="35000"/>
                  </a:schemeClr>
                </a:solidFill>
                <a:latin typeface="Century Gothic" panose="020B0502020202020204" pitchFamily="34" charset="0"/>
              </a:rPr>
              <a:t>MODELO DE DEBRIEFING PÓS-PROJETO</a:t>
            </a:r>
          </a:p>
        </p:txBody>
      </p:sp>
      <p:sp>
        <p:nvSpPr>
          <p:cNvPr id="17" name="Rectangle 7">
            <a:extLst>
              <a:ext uri="{FF2B5EF4-FFF2-40B4-BE49-F238E27FC236}">
                <a16:creationId xmlns:a16="http://schemas.microsoft.com/office/drawing/2014/main" id="{563DAD5E-4266-4238-B778-FC60B96A027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8" name="Parallelogram 17">
            <a:extLst>
              <a:ext uri="{FF2B5EF4-FFF2-40B4-BE49-F238E27FC236}">
                <a16:creationId xmlns:a16="http://schemas.microsoft.com/office/drawing/2014/main" id="{A97815DF-819D-4CB1-87BC-929FBEF465EE}"/>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551373AE-A2AF-410B-A299-CA0D47B78529}"/>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ea typeface="Arial" charset="0"/>
                <a:cs typeface="Arial" charset="0"/>
              </a:rPr>
              <a:t>DEBRIEFING PÓS-PROJETO</a:t>
            </a:r>
          </a:p>
        </p:txBody>
      </p:sp>
      <p:pic>
        <p:nvPicPr>
          <p:cNvPr id="2" name="Picture 1">
            <a:hlinkClick r:id="rId3"/>
            <a:extLst>
              <a:ext uri="{FF2B5EF4-FFF2-40B4-BE49-F238E27FC236}">
                <a16:creationId xmlns:a16="http://schemas.microsoft.com/office/drawing/2014/main" id="{31154431-54C2-9752-3592-3D470E5560BE}"/>
              </a:ext>
            </a:extLst>
          </p:cNvPr>
          <p:cNvPicPr>
            <a:picLocks noChangeAspect="1"/>
          </p:cNvPicPr>
          <p:nvPr/>
        </p:nvPicPr>
        <p:blipFill>
          <a:blip r:embed="rId4"/>
          <a:stretch>
            <a:fillRect/>
          </a:stretch>
        </p:blipFill>
        <p:spPr>
          <a:xfrm>
            <a:off x="8810995" y="224041"/>
            <a:ext cx="2998470" cy="333163"/>
          </a:xfrm>
          <a:prstGeom prst="rect">
            <a:avLst/>
          </a:prstGeom>
        </p:spPr>
      </p:pic>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4103322128"/>
              </p:ext>
            </p:extLst>
          </p:nvPr>
        </p:nvGraphicFramePr>
        <p:xfrm>
          <a:off x="130335" y="79614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415831"/>
            <a:ext cx="6979024" cy="36616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600" b="1">
                <a:solidFill>
                  <a:schemeClr val="accent4">
                    <a:lumMod val="75000"/>
                  </a:schemeClr>
                </a:solidFill>
                <a:latin typeface="Century Gothic" panose="020B0502020202020204" pitchFamily="34" charset="0"/>
                <a:ea typeface="Montserrat Light" charset="0"/>
                <a:cs typeface="Montserrat Light" charset="0"/>
              </a:rPr>
              <a:t>LIÇÃO 1:</a:t>
            </a: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3219133806"/>
              </p:ext>
            </p:extLst>
          </p:nvPr>
        </p:nvGraphicFramePr>
        <p:xfrm>
          <a:off x="130335" y="271160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344739"/>
            <a:ext cx="6979024" cy="36616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600" b="1">
                <a:solidFill>
                  <a:schemeClr val="accent4">
                    <a:lumMod val="75000"/>
                  </a:schemeClr>
                </a:solidFill>
                <a:latin typeface="Century Gothic" panose="020B0502020202020204" pitchFamily="34" charset="0"/>
                <a:ea typeface="Montserrat Light" charset="0"/>
                <a:cs typeface="Montserrat Light" charset="0"/>
              </a:rPr>
              <a:t>LIÇÃO 2:</a:t>
            </a: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219557"/>
            <a:ext cx="6979024" cy="36616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600" b="1">
                <a:solidFill>
                  <a:schemeClr val="accent4">
                    <a:lumMod val="75000"/>
                  </a:schemeClr>
                </a:solidFill>
                <a:latin typeface="Century Gothic" panose="020B0502020202020204" pitchFamily="34" charset="0"/>
                <a:ea typeface="Montserrat Light" charset="0"/>
                <a:cs typeface="Montserrat Light" charset="0"/>
              </a:rPr>
              <a:t>LIÇÃO 3:</a:t>
            </a:r>
          </a:p>
        </p:txBody>
      </p:sp>
      <p:sp>
        <p:nvSpPr>
          <p:cNvPr id="10" name="Rectangle 7">
            <a:extLst>
              <a:ext uri="{FF2B5EF4-FFF2-40B4-BE49-F238E27FC236}">
                <a16:creationId xmlns:a16="http://schemas.microsoft.com/office/drawing/2014/main" id="{5D294B07-F5A5-444E-8EB5-0B97C507D8B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TextBox 12">
            <a:extLst>
              <a:ext uri="{FF2B5EF4-FFF2-40B4-BE49-F238E27FC236}">
                <a16:creationId xmlns:a16="http://schemas.microsoft.com/office/drawing/2014/main" id="{DE732C94-17EE-4030-8ED8-E12450D176A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ea typeface="Arial" charset="0"/>
                <a:cs typeface="Arial" charset="0"/>
              </a:rPr>
              <a:t>PRINCIPAIS CONCLUSÕES</a:t>
            </a:r>
          </a:p>
        </p:txBody>
      </p:sp>
      <p:sp>
        <p:nvSpPr>
          <p:cNvPr id="14" name="Parallelogram 13">
            <a:extLst>
              <a:ext uri="{FF2B5EF4-FFF2-40B4-BE49-F238E27FC236}">
                <a16:creationId xmlns:a16="http://schemas.microsoft.com/office/drawing/2014/main" id="{08A32896-A70D-45AD-BC2A-B1DABE7C4BE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71E151FF-FC17-4135-9BFC-FD8A30F321C8}"/>
              </a:ext>
            </a:extLst>
          </p:cNvPr>
          <p:cNvSpPr txBox="1"/>
          <p:nvPr/>
        </p:nvSpPr>
        <p:spPr>
          <a:xfrm>
            <a:off x="130335" y="25092"/>
            <a:ext cx="4855476" cy="369332"/>
          </a:xfrm>
          <a:prstGeom prst="rect">
            <a:avLst/>
          </a:prstGeom>
          <a:noFill/>
        </p:spPr>
        <p:txBody>
          <a:bodyPr wrap="square" rtlCol="0">
            <a:spAutoFit/>
          </a:bodyPr>
          <a:lstStyle/>
          <a:p>
            <a:pPr rtl="0"/>
            <a:r>
              <a:rPr lang="pt-BR">
                <a:solidFill>
                  <a:schemeClr val="tx1">
                    <a:lumMod val="65000"/>
                    <a:lumOff val="35000"/>
                  </a:schemeClr>
                </a:solidFill>
                <a:latin typeface="Century Gothic" panose="020B0502020202020204" pitchFamily="34" charset="0"/>
              </a:rPr>
              <a:t>8. PRINCIPAIS CONCLUSÕES</a:t>
            </a:r>
          </a:p>
        </p:txBody>
      </p:sp>
    </p:spTree>
    <p:extLst>
      <p:ext uri="{BB962C8B-B14F-4D97-AF65-F5344CB8AC3E}">
        <p14:creationId xmlns:p14="http://schemas.microsoft.com/office/powerpoint/2010/main" val="1805081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1210082384"/>
              </p:ext>
            </p:extLst>
          </p:nvPr>
        </p:nvGraphicFramePr>
        <p:xfrm>
          <a:off x="130335" y="1456774"/>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076461"/>
            <a:ext cx="6979024" cy="36616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600" b="1">
                <a:solidFill>
                  <a:schemeClr val="accent1">
                    <a:lumMod val="75000"/>
                  </a:schemeClr>
                </a:solidFill>
                <a:latin typeface="Century Gothic" panose="020B0502020202020204" pitchFamily="34" charset="0"/>
              </a:rPr>
              <a:t>AÇÃO 1:</a:t>
            </a:r>
          </a:p>
        </p:txBody>
      </p:sp>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718682"/>
            <a:ext cx="6979024" cy="36616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600" b="1">
                <a:solidFill>
                  <a:schemeClr val="accent1">
                    <a:lumMod val="75000"/>
                  </a:schemeClr>
                </a:solidFill>
                <a:latin typeface="Century Gothic" panose="020B0502020202020204" pitchFamily="34" charset="0"/>
                <a:ea typeface="Montserrat Light" charset="0"/>
                <a:cs typeface="Montserrat Light" charset="0"/>
              </a:rPr>
              <a:t>AÇÃO 2:</a:t>
            </a:r>
          </a:p>
        </p:txBody>
      </p:sp>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354027"/>
            <a:ext cx="6979024" cy="36680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600" b="1">
                <a:solidFill>
                  <a:schemeClr val="accent1">
                    <a:lumMod val="75000"/>
                  </a:schemeClr>
                </a:solidFill>
                <a:latin typeface="Century Gothic" panose="020B0502020202020204" pitchFamily="34" charset="0"/>
                <a:ea typeface="Montserrat Light" charset="0"/>
                <a:cs typeface="Montserrat Light" charset="0"/>
              </a:rPr>
              <a:t>AÇÃO 3:</a:t>
            </a:r>
          </a:p>
        </p:txBody>
      </p:sp>
      <p:graphicFrame>
        <p:nvGraphicFramePr>
          <p:cNvPr id="10" name="Table 9">
            <a:extLst>
              <a:ext uri="{FF2B5EF4-FFF2-40B4-BE49-F238E27FC236}">
                <a16:creationId xmlns:a16="http://schemas.microsoft.com/office/drawing/2014/main" id="{D4E2BAD3-0F43-FB4C-A353-C19C355E8901}"/>
              </a:ext>
            </a:extLst>
          </p:cNvPr>
          <p:cNvGraphicFramePr>
            <a:graphicFrameLocks noGrp="1"/>
          </p:cNvGraphicFramePr>
          <p:nvPr>
            <p:extLst>
              <p:ext uri="{D42A27DB-BD31-4B8C-83A1-F6EECF244321}">
                <p14:modId xmlns:p14="http://schemas.microsoft.com/office/powerpoint/2010/main" val="2494394725"/>
              </p:ext>
            </p:extLst>
          </p:nvPr>
        </p:nvGraphicFramePr>
        <p:xfrm>
          <a:off x="130335" y="3112440"/>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graphicFrame>
        <p:nvGraphicFramePr>
          <p:cNvPr id="13" name="Table 12">
            <a:extLst>
              <a:ext uri="{FF2B5EF4-FFF2-40B4-BE49-F238E27FC236}">
                <a16:creationId xmlns:a16="http://schemas.microsoft.com/office/drawing/2014/main" id="{0377861E-F418-9947-94FC-8B3BB220AD0F}"/>
              </a:ext>
            </a:extLst>
          </p:cNvPr>
          <p:cNvGraphicFramePr>
            <a:graphicFrameLocks noGrp="1"/>
          </p:cNvGraphicFramePr>
          <p:nvPr>
            <p:extLst>
              <p:ext uri="{D42A27DB-BD31-4B8C-83A1-F6EECF244321}">
                <p14:modId xmlns:p14="http://schemas.microsoft.com/office/powerpoint/2010/main" val="4066156258"/>
              </p:ext>
            </p:extLst>
          </p:nvPr>
        </p:nvGraphicFramePr>
        <p:xfrm>
          <a:off x="130335" y="4747786"/>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BD40C563-B9D3-D84B-B22E-BF148A70458B}"/>
              </a:ext>
            </a:extLst>
          </p:cNvPr>
          <p:cNvSpPr txBox="1">
            <a:spLocks/>
          </p:cNvSpPr>
          <p:nvPr/>
        </p:nvSpPr>
        <p:spPr>
          <a:xfrm>
            <a:off x="0" y="634457"/>
            <a:ext cx="6979024" cy="372637"/>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800">
                <a:solidFill>
                  <a:schemeClr val="accent1">
                    <a:lumMod val="75000"/>
                  </a:schemeClr>
                </a:solidFill>
                <a:latin typeface="Century Gothic" panose="020B0502020202020204" pitchFamily="34" charset="0"/>
              </a:rPr>
              <a:t>ETAPAS QUE PODEMOS SEGUIR AGORA</a:t>
            </a:r>
          </a:p>
        </p:txBody>
      </p:sp>
      <p:sp>
        <p:nvSpPr>
          <p:cNvPr id="15" name="TextBox 14">
            <a:extLst>
              <a:ext uri="{FF2B5EF4-FFF2-40B4-BE49-F238E27FC236}">
                <a16:creationId xmlns:a16="http://schemas.microsoft.com/office/drawing/2014/main" id="{0A4F0558-48D8-41BA-A483-C8B71F024F84}"/>
              </a:ext>
            </a:extLst>
          </p:cNvPr>
          <p:cNvSpPr txBox="1"/>
          <p:nvPr/>
        </p:nvSpPr>
        <p:spPr>
          <a:xfrm>
            <a:off x="130335" y="25092"/>
            <a:ext cx="4855476" cy="369332"/>
          </a:xfrm>
          <a:prstGeom prst="rect">
            <a:avLst/>
          </a:prstGeom>
          <a:noFill/>
        </p:spPr>
        <p:txBody>
          <a:bodyPr wrap="square" rtlCol="0">
            <a:spAutoFit/>
          </a:bodyPr>
          <a:lstStyle/>
          <a:p>
            <a:pPr rtl="0"/>
            <a:r>
              <a:rPr lang="pt-BR">
                <a:solidFill>
                  <a:schemeClr val="tx1">
                    <a:lumMod val="65000"/>
                    <a:lumOff val="35000"/>
                  </a:schemeClr>
                </a:solidFill>
                <a:latin typeface="Century Gothic" panose="020B0502020202020204" pitchFamily="34" charset="0"/>
              </a:rPr>
              <a:t>9. ITENS DE AÇÃO</a:t>
            </a:r>
          </a:p>
        </p:txBody>
      </p:sp>
      <p:sp>
        <p:nvSpPr>
          <p:cNvPr id="16" name="Rectangle 7">
            <a:extLst>
              <a:ext uri="{FF2B5EF4-FFF2-40B4-BE49-F238E27FC236}">
                <a16:creationId xmlns:a16="http://schemas.microsoft.com/office/drawing/2014/main" id="{5B35FF93-EC17-4485-86C7-91AA04B2F242}"/>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8" name="TextBox 17">
            <a:extLst>
              <a:ext uri="{FF2B5EF4-FFF2-40B4-BE49-F238E27FC236}">
                <a16:creationId xmlns:a16="http://schemas.microsoft.com/office/drawing/2014/main" id="{F52A1E5F-37CA-4426-B047-627FA0A45B2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ea typeface="Arial" charset="0"/>
                <a:cs typeface="Arial" charset="0"/>
              </a:rPr>
              <a:t>ITENS DE AÇÃO</a:t>
            </a:r>
          </a:p>
        </p:txBody>
      </p:sp>
      <p:sp>
        <p:nvSpPr>
          <p:cNvPr id="20" name="Parallelogram 19">
            <a:extLst>
              <a:ext uri="{FF2B5EF4-FFF2-40B4-BE49-F238E27FC236}">
                <a16:creationId xmlns:a16="http://schemas.microsoft.com/office/drawing/2014/main" id="{31464A65-C444-4FEC-BB06-AE14B15F9DF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15185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405B2A1-3B35-6842-A3FF-449F34AC30DC}"/>
              </a:ext>
            </a:extLst>
          </p:cNvPr>
          <p:cNvGraphicFramePr>
            <a:graphicFrameLocks noGrp="1"/>
          </p:cNvGraphicFramePr>
          <p:nvPr>
            <p:extLst>
              <p:ext uri="{D42A27DB-BD31-4B8C-83A1-F6EECF244321}">
                <p14:modId xmlns:p14="http://schemas.microsoft.com/office/powerpoint/2010/main" val="3022386802"/>
              </p:ext>
            </p:extLst>
          </p:nvPr>
        </p:nvGraphicFramePr>
        <p:xfrm>
          <a:off x="130335" y="830123"/>
          <a:ext cx="11551022" cy="5197753"/>
        </p:xfrm>
        <a:graphic>
          <a:graphicData uri="http://schemas.openxmlformats.org/drawingml/2006/table">
            <a:tbl>
              <a:tblPr firstRow="1" firstCol="1" bandRow="1">
                <a:tableStyleId>{5C22544A-7EE6-4342-B048-85BDC9FD1C3A}</a:tableStyleId>
              </a:tblPr>
              <a:tblGrid>
                <a:gridCol w="1188319">
                  <a:extLst>
                    <a:ext uri="{9D8B030D-6E8A-4147-A177-3AD203B41FA5}">
                      <a16:colId xmlns:a16="http://schemas.microsoft.com/office/drawing/2014/main" val="1751728916"/>
                    </a:ext>
                  </a:extLst>
                </a:gridCol>
                <a:gridCol w="6113433">
                  <a:extLst>
                    <a:ext uri="{9D8B030D-6E8A-4147-A177-3AD203B41FA5}">
                      <a16:colId xmlns:a16="http://schemas.microsoft.com/office/drawing/2014/main" val="519892843"/>
                    </a:ext>
                  </a:extLst>
                </a:gridCol>
                <a:gridCol w="4249270">
                  <a:extLst>
                    <a:ext uri="{9D8B030D-6E8A-4147-A177-3AD203B41FA5}">
                      <a16:colId xmlns:a16="http://schemas.microsoft.com/office/drawing/2014/main" val="991320638"/>
                    </a:ext>
                  </a:extLst>
                </a:gridCol>
              </a:tblGrid>
              <a:tr h="343913">
                <a:tc>
                  <a:txBody>
                    <a:bodyPr/>
                    <a:lstStyle/>
                    <a:p>
                      <a:pPr marL="0" marR="0" algn="ctr" rtl="0">
                        <a:lnSpc>
                          <a:spcPct val="107000"/>
                        </a:lnSpc>
                        <a:spcBef>
                          <a:spcPts val="0"/>
                        </a:spcBef>
                        <a:spcAft>
                          <a:spcPts val="0"/>
                        </a:spcAft>
                      </a:pPr>
                      <a:r>
                        <a:rPr lang="pt-BR" sz="1200">
                          <a:solidFill>
                            <a:schemeClr val="tx1"/>
                          </a:solidFill>
                          <a:effectLst/>
                          <a:latin typeface="Century Gothic" panose="020B0502020202020204" pitchFamily="34" charset="0"/>
                        </a:rPr>
                        <a:t>DATA</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rtl="0">
                        <a:lnSpc>
                          <a:spcPct val="107000"/>
                        </a:lnSpc>
                        <a:spcBef>
                          <a:spcPts val="0"/>
                        </a:spcBef>
                        <a:spcAft>
                          <a:spcPts val="0"/>
                        </a:spcAft>
                      </a:pPr>
                      <a:r>
                        <a:rPr lang="pt-BR" sz="1200">
                          <a:solidFill>
                            <a:schemeClr val="tx1"/>
                          </a:solidFill>
                          <a:effectLst/>
                          <a:latin typeface="Century Gothic" panose="020B0502020202020204" pitchFamily="34" charset="0"/>
                        </a:rPr>
                        <a:t> IDEIAS</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rtl="0">
                        <a:lnSpc>
                          <a:spcPct val="107000"/>
                        </a:lnSpc>
                        <a:spcBef>
                          <a:spcPts val="0"/>
                        </a:spcBef>
                        <a:spcAft>
                          <a:spcPts val="0"/>
                        </a:spcAft>
                      </a:pPr>
                      <a:r>
                        <a:rPr lang="pt-BR" sz="1200">
                          <a:solidFill>
                            <a:schemeClr val="tx1"/>
                          </a:solidFill>
                          <a:effectLst/>
                          <a:latin typeface="Century Gothic" panose="020B0502020202020204" pitchFamily="34" charset="0"/>
                        </a:rPr>
                        <a:t>COMENTÁRIOS</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85384">
                <a:tc>
                  <a:txBody>
                    <a:bodyPr/>
                    <a:lstStyle/>
                    <a:p>
                      <a:pPr marL="0" marR="0" algn="ctr" rtl="0">
                        <a:lnSpc>
                          <a:spcPct val="107000"/>
                        </a:lnSpc>
                        <a:spcBef>
                          <a:spcPts val="0"/>
                        </a:spcBef>
                        <a:spcAft>
                          <a:spcPts val="0"/>
                        </a:spcAft>
                      </a:pPr>
                      <a:r>
                        <a:rPr lang="pt-BR" sz="1200" b="0">
                          <a:solidFill>
                            <a:schemeClr val="tx1"/>
                          </a:solidFill>
                          <a:effectLst/>
                          <a:latin typeface="Century Gothic" panose="020B0502020202020204" pitchFamily="34" charset="0"/>
                        </a:rPr>
                        <a:t>00/00</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Ideia 1</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85384">
                <a:tc>
                  <a:txBody>
                    <a:bodyPr/>
                    <a:lstStyle/>
                    <a:p>
                      <a:pPr marL="0" marR="0" algn="ctr" rtl="0">
                        <a:lnSpc>
                          <a:spcPct val="107000"/>
                        </a:lnSpc>
                        <a:spcBef>
                          <a:spcPts val="0"/>
                        </a:spcBef>
                        <a:spcAft>
                          <a:spcPts val="0"/>
                        </a:spcAft>
                      </a:pPr>
                      <a:r>
                        <a:rPr lang="pt-BR" sz="1200" b="0">
                          <a:solidFill>
                            <a:schemeClr val="tx1"/>
                          </a:solidFill>
                          <a:effectLst/>
                          <a:latin typeface="Century Gothic" panose="020B0502020202020204" pitchFamily="34" charset="0"/>
                        </a:rPr>
                        <a:t>00/00</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Ideia 2</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85384">
                <a:tc>
                  <a:txBody>
                    <a:bodyPr/>
                    <a:lstStyle/>
                    <a:p>
                      <a:pPr marL="0" marR="0" algn="ctr" rtl="0">
                        <a:lnSpc>
                          <a:spcPct val="107000"/>
                        </a:lnSpc>
                        <a:spcBef>
                          <a:spcPts val="0"/>
                        </a:spcBef>
                        <a:spcAft>
                          <a:spcPts val="0"/>
                        </a:spcAft>
                      </a:pPr>
                      <a:r>
                        <a:rPr lang="pt-BR" sz="1200" b="0">
                          <a:solidFill>
                            <a:schemeClr val="tx1"/>
                          </a:solidFill>
                          <a:effectLst/>
                          <a:latin typeface="Century Gothic" panose="020B0502020202020204" pitchFamily="34" charset="0"/>
                        </a:rPr>
                        <a:t>00/00</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Ideia 3</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85384">
                <a:tc>
                  <a:txBody>
                    <a:bodyPr/>
                    <a:lstStyle/>
                    <a:p>
                      <a:pPr marL="0" marR="0" algn="ctr" rtl="0">
                        <a:lnSpc>
                          <a:spcPct val="107000"/>
                        </a:lnSpc>
                        <a:spcBef>
                          <a:spcPts val="0"/>
                        </a:spcBef>
                        <a:spcAft>
                          <a:spcPts val="0"/>
                        </a:spcAft>
                      </a:pPr>
                      <a:r>
                        <a:rPr lang="pt-BR" sz="1200" b="0">
                          <a:solidFill>
                            <a:schemeClr val="tx1"/>
                          </a:solidFill>
                          <a:effectLst/>
                          <a:latin typeface="Century Gothic" panose="020B0502020202020204" pitchFamily="34" charset="0"/>
                        </a:rPr>
                        <a:t>00/00</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Ideia 4</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85384">
                <a:tc>
                  <a:txBody>
                    <a:bodyPr/>
                    <a:lstStyle/>
                    <a:p>
                      <a:pPr marL="0" marR="0" algn="ctr" rtl="0">
                        <a:lnSpc>
                          <a:spcPct val="107000"/>
                        </a:lnSpc>
                        <a:spcBef>
                          <a:spcPts val="0"/>
                        </a:spcBef>
                        <a:spcAft>
                          <a:spcPts val="0"/>
                        </a:spcAft>
                      </a:pPr>
                      <a:r>
                        <a:rPr lang="pt-BR" sz="1200" b="0">
                          <a:solidFill>
                            <a:schemeClr val="tx1"/>
                          </a:solidFill>
                          <a:effectLst/>
                          <a:latin typeface="Century Gothic" panose="020B0502020202020204" pitchFamily="34" charset="0"/>
                        </a:rPr>
                        <a:t>00/00</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Ideia 5</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85384">
                <a:tc>
                  <a:txBody>
                    <a:bodyPr/>
                    <a:lstStyle/>
                    <a:p>
                      <a:pPr marL="0" marR="0" algn="ctr" rtl="0">
                        <a:lnSpc>
                          <a:spcPct val="107000"/>
                        </a:lnSpc>
                        <a:spcBef>
                          <a:spcPts val="0"/>
                        </a:spcBef>
                        <a:spcAft>
                          <a:spcPts val="0"/>
                        </a:spcAft>
                      </a:pPr>
                      <a:r>
                        <a:rPr lang="pt-BR" sz="1200" b="0">
                          <a:solidFill>
                            <a:schemeClr val="tx1"/>
                          </a:solidFill>
                          <a:effectLst/>
                          <a:latin typeface="Century Gothic" panose="020B0502020202020204" pitchFamily="34" charset="0"/>
                        </a:rPr>
                        <a:t>00/00</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Ideia 6</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85384">
                <a:tc>
                  <a:txBody>
                    <a:bodyPr/>
                    <a:lstStyle/>
                    <a:p>
                      <a:pPr marL="0" marR="0" algn="ctr" rtl="0">
                        <a:lnSpc>
                          <a:spcPct val="107000"/>
                        </a:lnSpc>
                        <a:spcBef>
                          <a:spcPts val="0"/>
                        </a:spcBef>
                        <a:spcAft>
                          <a:spcPts val="0"/>
                        </a:spcAft>
                      </a:pPr>
                      <a:r>
                        <a:rPr lang="pt-BR" sz="1200" b="0">
                          <a:solidFill>
                            <a:schemeClr val="tx1"/>
                          </a:solidFill>
                          <a:effectLst/>
                          <a:latin typeface="Century Gothic" panose="020B0502020202020204" pitchFamily="34" charset="0"/>
                        </a:rPr>
                        <a:t>00/00</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Ideia 7</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85384">
                <a:tc>
                  <a:txBody>
                    <a:bodyPr/>
                    <a:lstStyle/>
                    <a:p>
                      <a:pPr marL="0" marR="0" algn="ctr" rtl="0">
                        <a:lnSpc>
                          <a:spcPct val="107000"/>
                        </a:lnSpc>
                        <a:spcBef>
                          <a:spcPts val="0"/>
                        </a:spcBef>
                        <a:spcAft>
                          <a:spcPts val="0"/>
                        </a:spcAft>
                      </a:pPr>
                      <a:r>
                        <a:rPr lang="pt-BR" sz="1200" b="0">
                          <a:solidFill>
                            <a:schemeClr val="tx1"/>
                          </a:solidFill>
                          <a:effectLst/>
                          <a:latin typeface="Century Gothic" panose="020B0502020202020204" pitchFamily="34" charset="0"/>
                        </a:rPr>
                        <a:t>00/00</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Ideia 8</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85384">
                <a:tc>
                  <a:txBody>
                    <a:bodyPr/>
                    <a:lstStyle/>
                    <a:p>
                      <a:pPr marL="0" marR="0" algn="ctr" rtl="0">
                        <a:lnSpc>
                          <a:spcPct val="107000"/>
                        </a:lnSpc>
                        <a:spcBef>
                          <a:spcPts val="0"/>
                        </a:spcBef>
                        <a:spcAft>
                          <a:spcPts val="0"/>
                        </a:spcAft>
                      </a:pPr>
                      <a:r>
                        <a:rPr lang="pt-BR" sz="1200" b="0">
                          <a:solidFill>
                            <a:schemeClr val="tx1"/>
                          </a:solidFill>
                          <a:effectLst/>
                          <a:latin typeface="Century Gothic" panose="020B0502020202020204" pitchFamily="34" charset="0"/>
                        </a:rPr>
                        <a:t>00/00</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Ideia 9</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85384">
                <a:tc>
                  <a:txBody>
                    <a:bodyPr/>
                    <a:lstStyle/>
                    <a:p>
                      <a:pPr marL="0" marR="0" algn="ctr" rtl="0">
                        <a:lnSpc>
                          <a:spcPct val="107000"/>
                        </a:lnSpc>
                        <a:spcBef>
                          <a:spcPts val="0"/>
                        </a:spcBef>
                        <a:spcAft>
                          <a:spcPts val="0"/>
                        </a:spcAft>
                      </a:pPr>
                      <a:r>
                        <a:rPr lang="pt-BR" sz="1200" b="0">
                          <a:solidFill>
                            <a:schemeClr val="tx1"/>
                          </a:solidFill>
                          <a:effectLst/>
                          <a:latin typeface="Century Gothic" panose="020B0502020202020204" pitchFamily="34" charset="0"/>
                        </a:rPr>
                        <a:t>00/00</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Ideia 10</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bl>
          </a:graphicData>
        </a:graphic>
      </p:graphicFrame>
      <p:sp>
        <p:nvSpPr>
          <p:cNvPr id="9" name="Subtitle 2">
            <a:extLst>
              <a:ext uri="{FF2B5EF4-FFF2-40B4-BE49-F238E27FC236}">
                <a16:creationId xmlns:a16="http://schemas.microsoft.com/office/drawing/2014/main" id="{5AF3EB91-7FA8-9D49-A942-6DA98C514293}"/>
              </a:ext>
            </a:extLst>
          </p:cNvPr>
          <p:cNvSpPr txBox="1">
            <a:spLocks/>
          </p:cNvSpPr>
          <p:nvPr/>
        </p:nvSpPr>
        <p:spPr>
          <a:xfrm>
            <a:off x="1" y="424192"/>
            <a:ext cx="7644802" cy="37616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r>
              <a:rPr lang="pt-BR" sz="1600" b="1">
                <a:solidFill>
                  <a:schemeClr val="tx2">
                    <a:lumMod val="50000"/>
                  </a:schemeClr>
                </a:solidFill>
                <a:latin typeface="Century Gothic" panose="020B0502020202020204" pitchFamily="34" charset="0"/>
              </a:rPr>
              <a:t>RECOMENDAÇÕES PARA PROJETOS FUTUROS</a:t>
            </a:r>
          </a:p>
        </p:txBody>
      </p:sp>
      <p:sp>
        <p:nvSpPr>
          <p:cNvPr id="6" name="TextBox 5">
            <a:extLst>
              <a:ext uri="{FF2B5EF4-FFF2-40B4-BE49-F238E27FC236}">
                <a16:creationId xmlns:a16="http://schemas.microsoft.com/office/drawing/2014/main" id="{F9BAF7E8-69FA-4AD2-B963-F84BB4838808}"/>
              </a:ext>
            </a:extLst>
          </p:cNvPr>
          <p:cNvSpPr txBox="1"/>
          <p:nvPr/>
        </p:nvSpPr>
        <p:spPr>
          <a:xfrm>
            <a:off x="130335" y="25092"/>
            <a:ext cx="4855476" cy="369332"/>
          </a:xfrm>
          <a:prstGeom prst="rect">
            <a:avLst/>
          </a:prstGeom>
          <a:noFill/>
        </p:spPr>
        <p:txBody>
          <a:bodyPr wrap="square" rtlCol="0">
            <a:spAutoFit/>
          </a:bodyPr>
          <a:lstStyle/>
          <a:p>
            <a:pPr rtl="0"/>
            <a:r>
              <a:rPr lang="pt-BR">
                <a:solidFill>
                  <a:schemeClr val="tx1">
                    <a:lumMod val="65000"/>
                    <a:lumOff val="35000"/>
                  </a:schemeClr>
                </a:solidFill>
                <a:latin typeface="Century Gothic" panose="020B0502020202020204" pitchFamily="34" charset="0"/>
              </a:rPr>
              <a:t>10. PROJETOS FUTUROS</a:t>
            </a:r>
          </a:p>
        </p:txBody>
      </p:sp>
      <p:sp>
        <p:nvSpPr>
          <p:cNvPr id="10" name="Rectangle 7">
            <a:extLst>
              <a:ext uri="{FF2B5EF4-FFF2-40B4-BE49-F238E27FC236}">
                <a16:creationId xmlns:a16="http://schemas.microsoft.com/office/drawing/2014/main" id="{534497D0-83EF-4383-A1BD-0A3A4DF86FC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TextBox 10">
            <a:extLst>
              <a:ext uri="{FF2B5EF4-FFF2-40B4-BE49-F238E27FC236}">
                <a16:creationId xmlns:a16="http://schemas.microsoft.com/office/drawing/2014/main" id="{B84A1571-0737-4F11-A809-1F3BD6BC4B8B}"/>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ea typeface="Arial" charset="0"/>
                <a:cs typeface="Arial" charset="0"/>
              </a:rPr>
              <a:t>PROJETOS FUTUROS</a:t>
            </a:r>
          </a:p>
        </p:txBody>
      </p:sp>
      <p:sp>
        <p:nvSpPr>
          <p:cNvPr id="12" name="Parallelogram 11">
            <a:extLst>
              <a:ext uri="{FF2B5EF4-FFF2-40B4-BE49-F238E27FC236}">
                <a16:creationId xmlns:a16="http://schemas.microsoft.com/office/drawing/2014/main" id="{96097B34-D910-4A28-91F9-601F8D63DCC3}"/>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86643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extBox 67"/>
          <p:cNvSpPr txBox="1"/>
          <p:nvPr/>
        </p:nvSpPr>
        <p:spPr>
          <a:xfrm>
            <a:off x="936302" y="1103692"/>
            <a:ext cx="3009157" cy="553998"/>
          </a:xfrm>
          <a:prstGeom prst="rect">
            <a:avLst/>
          </a:prstGeom>
          <a:noFill/>
        </p:spPr>
        <p:txBody>
          <a:bodyPr wrap="none" rtlCol="0" anchor="ctr" anchorCtr="0">
            <a:spAutoFit/>
          </a:bodyPr>
          <a:lstStyle/>
          <a:p>
            <a:pPr rtl="0"/>
            <a:r>
              <a:rPr lang="pt-BR" sz="1500" b="1">
                <a:solidFill>
                  <a:schemeClr val="tx2"/>
                </a:solidFill>
                <a:latin typeface="Century Gothic" panose="020B0502020202020204" pitchFamily="34" charset="0"/>
                <a:ea typeface="Montserrat Bold" charset="0"/>
                <a:cs typeface="Montserrat Bold" charset="0"/>
              </a:rPr>
              <a:t>AVALIAÇÃO DE DESEMPENHO: </a:t>
            </a:r>
          </a:p>
          <a:p>
            <a:pPr rtl="0"/>
            <a:r>
              <a:rPr lang="pt-BR" sz="1500" b="1">
                <a:solidFill>
                  <a:schemeClr val="tx2"/>
                </a:solidFill>
                <a:latin typeface="Century Gothic" panose="020B0502020202020204" pitchFamily="34" charset="0"/>
                <a:ea typeface="Montserrat Bold" charset="0"/>
                <a:cs typeface="Montserrat Bold" charset="0"/>
              </a:rPr>
              <a:t>METAS</a:t>
            </a:r>
          </a:p>
        </p:txBody>
      </p:sp>
      <p:sp>
        <p:nvSpPr>
          <p:cNvPr id="71" name="Subtitle 2"/>
          <p:cNvSpPr txBox="1">
            <a:spLocks/>
          </p:cNvSpPr>
          <p:nvPr/>
        </p:nvSpPr>
        <p:spPr>
          <a:xfrm>
            <a:off x="924571" y="1560944"/>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350">
                <a:solidFill>
                  <a:schemeClr val="tx1"/>
                </a:solidFill>
                <a:latin typeface="Century Gothic" panose="020B0502020202020204" pitchFamily="34" charset="0"/>
                <a:ea typeface="Montserrat Light" charset="0"/>
                <a:cs typeface="Montserrat Light" charset="0"/>
              </a:rPr>
              <a:t>Texto descritivo</a:t>
            </a:r>
          </a:p>
        </p:txBody>
      </p:sp>
      <p:sp>
        <p:nvSpPr>
          <p:cNvPr id="72" name="TextBox 71"/>
          <p:cNvSpPr txBox="1"/>
          <p:nvPr/>
        </p:nvSpPr>
        <p:spPr>
          <a:xfrm>
            <a:off x="936302" y="2465108"/>
            <a:ext cx="2521844" cy="323165"/>
          </a:xfrm>
          <a:prstGeom prst="rect">
            <a:avLst/>
          </a:prstGeom>
          <a:noFill/>
        </p:spPr>
        <p:txBody>
          <a:bodyPr wrap="none" rtlCol="0" anchor="ctr" anchorCtr="0">
            <a:spAutoFit/>
          </a:bodyPr>
          <a:lstStyle/>
          <a:p>
            <a:pPr rtl="0"/>
            <a:r>
              <a:rPr lang="pt-BR" sz="1500" b="1">
                <a:solidFill>
                  <a:schemeClr val="tx2"/>
                </a:solidFill>
                <a:latin typeface="Century Gothic" panose="020B0502020202020204" pitchFamily="34" charset="0"/>
                <a:ea typeface="Montserrat Bold" charset="0"/>
                <a:cs typeface="Montserrat Bold" charset="0"/>
              </a:rPr>
              <a:t>DESEMPENHO DO CRONOGRAMA</a:t>
            </a:r>
          </a:p>
        </p:txBody>
      </p:sp>
      <p:sp>
        <p:nvSpPr>
          <p:cNvPr id="73" name="Subtitle 2"/>
          <p:cNvSpPr txBox="1">
            <a:spLocks/>
          </p:cNvSpPr>
          <p:nvPr/>
        </p:nvSpPr>
        <p:spPr>
          <a:xfrm>
            <a:off x="924572" y="2688991"/>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350">
                <a:solidFill>
                  <a:schemeClr val="tx1"/>
                </a:solidFill>
                <a:latin typeface="Century Gothic" panose="020B0502020202020204" pitchFamily="34" charset="0"/>
                <a:ea typeface="Montserrat Light" charset="0"/>
                <a:cs typeface="Montserrat Light" charset="0"/>
              </a:rPr>
              <a:t>Texto descritivo</a:t>
            </a:r>
          </a:p>
        </p:txBody>
      </p:sp>
      <p:sp>
        <p:nvSpPr>
          <p:cNvPr id="74" name="TextBox 73">
            <a:hlinkClick r:id="rId3" action="ppaction://hlinksldjump"/>
          </p:cNvPr>
          <p:cNvSpPr txBox="1"/>
          <p:nvPr/>
        </p:nvSpPr>
        <p:spPr>
          <a:xfrm>
            <a:off x="304493" y="2192301"/>
            <a:ext cx="526106" cy="1010533"/>
          </a:xfrm>
          <a:prstGeom prst="rect">
            <a:avLst/>
          </a:prstGeom>
          <a:noFill/>
        </p:spPr>
        <p:txBody>
          <a:bodyPr wrap="none" tIns="320040" rtlCol="0">
            <a:spAutoFit/>
          </a:bodyPr>
          <a:lstStyle/>
          <a:p>
            <a:pPr algn="r" rtl="0">
              <a:lnSpc>
                <a:spcPts val="5000"/>
              </a:lnSpc>
            </a:pPr>
            <a:r>
              <a:rPr lang="pt-BR" sz="4800">
                <a:solidFill>
                  <a:srgbClr val="002060"/>
                </a:solidFill>
                <a:latin typeface="Century Gothic" panose="020B0502020202020204" pitchFamily="34" charset="0"/>
                <a:ea typeface="Montserrat Light" charset="0"/>
                <a:cs typeface="Montserrat Light" charset="0"/>
              </a:rPr>
              <a:t>2</a:t>
            </a:r>
          </a:p>
        </p:txBody>
      </p:sp>
      <p:sp>
        <p:nvSpPr>
          <p:cNvPr id="75" name="TextBox 74">
            <a:hlinkClick r:id="rId4" action="ppaction://hlinksldjump"/>
          </p:cNvPr>
          <p:cNvSpPr txBox="1"/>
          <p:nvPr/>
        </p:nvSpPr>
        <p:spPr>
          <a:xfrm>
            <a:off x="304492" y="3528066"/>
            <a:ext cx="526106" cy="1010533"/>
          </a:xfrm>
          <a:prstGeom prst="rect">
            <a:avLst/>
          </a:prstGeom>
          <a:noFill/>
        </p:spPr>
        <p:txBody>
          <a:bodyPr wrap="none" tIns="320040" rtlCol="0">
            <a:spAutoFit/>
          </a:bodyPr>
          <a:lstStyle/>
          <a:p>
            <a:pPr algn="r" rtl="0">
              <a:lnSpc>
                <a:spcPts val="5000"/>
              </a:lnSpc>
            </a:pPr>
            <a:r>
              <a:rPr lang="pt-BR" sz="4800">
                <a:solidFill>
                  <a:srgbClr val="002060"/>
                </a:solidFill>
                <a:latin typeface="Century Gothic" panose="020B0502020202020204" pitchFamily="34" charset="0"/>
                <a:ea typeface="Montserrat Light" charset="0"/>
                <a:cs typeface="Montserrat Light" charset="0"/>
              </a:rPr>
              <a:t>3</a:t>
            </a:r>
          </a:p>
        </p:txBody>
      </p:sp>
      <p:sp>
        <p:nvSpPr>
          <p:cNvPr id="76" name="TextBox 75">
            <a:hlinkClick r:id="rId5" action="ppaction://hlinksldjump"/>
          </p:cNvPr>
          <p:cNvSpPr txBox="1"/>
          <p:nvPr/>
        </p:nvSpPr>
        <p:spPr>
          <a:xfrm>
            <a:off x="304492" y="833241"/>
            <a:ext cx="526106" cy="1010533"/>
          </a:xfrm>
          <a:prstGeom prst="rect">
            <a:avLst/>
          </a:prstGeom>
          <a:noFill/>
        </p:spPr>
        <p:txBody>
          <a:bodyPr wrap="none" tIns="320040" rtlCol="0">
            <a:spAutoFit/>
          </a:bodyPr>
          <a:lstStyle/>
          <a:p>
            <a:pPr algn="r" rtl="0">
              <a:lnSpc>
                <a:spcPts val="5000"/>
              </a:lnSpc>
            </a:pPr>
            <a:r>
              <a:rPr lang="pt-BR" sz="4800">
                <a:solidFill>
                  <a:srgbClr val="002060"/>
                </a:solidFill>
                <a:latin typeface="Century Gothic" panose="020B0502020202020204" pitchFamily="34" charset="0"/>
                <a:ea typeface="Montserrat Light" charset="0"/>
                <a:cs typeface="Montserrat Light" charset="0"/>
              </a:rPr>
              <a:t>1</a:t>
            </a:r>
          </a:p>
        </p:txBody>
      </p:sp>
      <p:sp>
        <p:nvSpPr>
          <p:cNvPr id="37" name="TextBox 36">
            <a:extLst>
              <a:ext uri="{FF2B5EF4-FFF2-40B4-BE49-F238E27FC236}">
                <a16:creationId xmlns:a16="http://schemas.microsoft.com/office/drawing/2014/main" id="{10DD835E-22A6-D746-9747-680290B5318E}"/>
              </a:ext>
            </a:extLst>
          </p:cNvPr>
          <p:cNvSpPr txBox="1"/>
          <p:nvPr/>
        </p:nvSpPr>
        <p:spPr>
          <a:xfrm>
            <a:off x="936302" y="3814935"/>
            <a:ext cx="2400016" cy="323165"/>
          </a:xfrm>
          <a:prstGeom prst="rect">
            <a:avLst/>
          </a:prstGeom>
          <a:noFill/>
        </p:spPr>
        <p:txBody>
          <a:bodyPr wrap="none" rtlCol="0" anchor="ctr" anchorCtr="0">
            <a:spAutoFit/>
          </a:bodyPr>
          <a:lstStyle/>
          <a:p>
            <a:pPr rtl="0"/>
            <a:r>
              <a:rPr lang="pt-BR" sz="1500" b="1">
                <a:solidFill>
                  <a:schemeClr val="tx2"/>
                </a:solidFill>
                <a:latin typeface="Century Gothic" panose="020B0502020202020204" pitchFamily="34" charset="0"/>
                <a:ea typeface="Montserrat Bold" charset="0"/>
                <a:cs typeface="Montserrat Bold" charset="0"/>
              </a:rPr>
              <a:t>DESEMPENHO DE QUALIDADE</a:t>
            </a:r>
          </a:p>
        </p:txBody>
      </p:sp>
      <p:sp>
        <p:nvSpPr>
          <p:cNvPr id="38" name="Subtitle 2">
            <a:extLst>
              <a:ext uri="{FF2B5EF4-FFF2-40B4-BE49-F238E27FC236}">
                <a16:creationId xmlns:a16="http://schemas.microsoft.com/office/drawing/2014/main" id="{C87EACD0-DE8E-034E-A9A2-23EF2DEFEFA0}"/>
              </a:ext>
            </a:extLst>
          </p:cNvPr>
          <p:cNvSpPr txBox="1">
            <a:spLocks/>
          </p:cNvSpPr>
          <p:nvPr/>
        </p:nvSpPr>
        <p:spPr>
          <a:xfrm>
            <a:off x="924572" y="4038818"/>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350">
                <a:solidFill>
                  <a:schemeClr val="tx1"/>
                </a:solidFill>
                <a:latin typeface="Century Gothic" panose="020B0502020202020204" pitchFamily="34" charset="0"/>
                <a:ea typeface="Montserrat Light" charset="0"/>
                <a:cs typeface="Montserrat Light" charset="0"/>
              </a:rPr>
              <a:t>Texto descritivo</a:t>
            </a:r>
          </a:p>
        </p:txBody>
      </p:sp>
      <p:sp>
        <p:nvSpPr>
          <p:cNvPr id="39" name="TextBox 38">
            <a:extLst>
              <a:ext uri="{FF2B5EF4-FFF2-40B4-BE49-F238E27FC236}">
                <a16:creationId xmlns:a16="http://schemas.microsoft.com/office/drawing/2014/main" id="{2E873965-B4B5-7649-813A-60B72867106D}"/>
              </a:ext>
            </a:extLst>
          </p:cNvPr>
          <p:cNvSpPr txBox="1"/>
          <p:nvPr/>
        </p:nvSpPr>
        <p:spPr>
          <a:xfrm>
            <a:off x="5016007" y="1026748"/>
            <a:ext cx="1521570" cy="355482"/>
          </a:xfrm>
          <a:prstGeom prst="rect">
            <a:avLst/>
          </a:prstGeom>
          <a:noFill/>
        </p:spPr>
        <p:txBody>
          <a:bodyPr wrap="none" rtlCol="0" anchor="ctr" anchorCtr="0">
            <a:spAutoFit/>
          </a:bodyPr>
          <a:lstStyle/>
          <a:p>
            <a:pPr rtl="0"/>
            <a:r>
              <a:rPr lang="pt-BR" sz="1500" b="1">
                <a:solidFill>
                  <a:schemeClr val="tx2"/>
                </a:solidFill>
                <a:latin typeface="Century Gothic" panose="020B0502020202020204" pitchFamily="34" charset="0"/>
                <a:ea typeface="Montserrat Bold" charset="0"/>
                <a:cs typeface="Montserrat Bold" charset="0"/>
              </a:rPr>
              <a:t>PLANO DE PROJETO</a:t>
            </a:r>
          </a:p>
        </p:txBody>
      </p:sp>
      <p:sp>
        <p:nvSpPr>
          <p:cNvPr id="40" name="Subtitle 2">
            <a:extLst>
              <a:ext uri="{FF2B5EF4-FFF2-40B4-BE49-F238E27FC236}">
                <a16:creationId xmlns:a16="http://schemas.microsoft.com/office/drawing/2014/main" id="{67DA43AA-674D-9648-95C3-79A7F99AA913}"/>
              </a:ext>
            </a:extLst>
          </p:cNvPr>
          <p:cNvSpPr txBox="1">
            <a:spLocks/>
          </p:cNvSpPr>
          <p:nvPr/>
        </p:nvSpPr>
        <p:spPr>
          <a:xfrm>
            <a:off x="5004277" y="1268629"/>
            <a:ext cx="2901482"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350">
                <a:solidFill>
                  <a:schemeClr val="tx1"/>
                </a:solidFill>
                <a:latin typeface="Century Gothic" panose="020B0502020202020204" pitchFamily="34" charset="0"/>
                <a:ea typeface="Montserrat Light" charset="0"/>
                <a:cs typeface="Montserrat Light" charset="0"/>
              </a:rPr>
              <a:t>Texto descritivo</a:t>
            </a:r>
          </a:p>
        </p:txBody>
      </p:sp>
      <p:sp>
        <p:nvSpPr>
          <p:cNvPr id="41" name="TextBox 40">
            <a:extLst>
              <a:ext uri="{FF2B5EF4-FFF2-40B4-BE49-F238E27FC236}">
                <a16:creationId xmlns:a16="http://schemas.microsoft.com/office/drawing/2014/main" id="{4AA528A5-04F8-5641-BFBB-7EE167C2D6ED}"/>
              </a:ext>
            </a:extLst>
          </p:cNvPr>
          <p:cNvSpPr txBox="1"/>
          <p:nvPr/>
        </p:nvSpPr>
        <p:spPr>
          <a:xfrm>
            <a:off x="5016007" y="2405019"/>
            <a:ext cx="1758815" cy="323165"/>
          </a:xfrm>
          <a:prstGeom prst="rect">
            <a:avLst/>
          </a:prstGeom>
          <a:noFill/>
        </p:spPr>
        <p:txBody>
          <a:bodyPr wrap="none" rtlCol="0" anchor="ctr" anchorCtr="0">
            <a:spAutoFit/>
          </a:bodyPr>
          <a:lstStyle/>
          <a:p>
            <a:pPr rtl="0"/>
            <a:r>
              <a:rPr lang="pt-BR" sz="1500" b="1">
                <a:solidFill>
                  <a:schemeClr val="tx2"/>
                </a:solidFill>
                <a:latin typeface="Century Gothic" panose="020B0502020202020204" pitchFamily="34" charset="0"/>
                <a:ea typeface="Montserrat Bold" charset="0"/>
                <a:cs typeface="Montserrat Bold" charset="0"/>
              </a:rPr>
              <a:t>O QUE DEU CERTO</a:t>
            </a:r>
          </a:p>
        </p:txBody>
      </p:sp>
      <p:sp>
        <p:nvSpPr>
          <p:cNvPr id="42" name="Subtitle 2">
            <a:extLst>
              <a:ext uri="{FF2B5EF4-FFF2-40B4-BE49-F238E27FC236}">
                <a16:creationId xmlns:a16="http://schemas.microsoft.com/office/drawing/2014/main" id="{16D160E4-854A-E74E-AADC-140D9ADD193F}"/>
              </a:ext>
            </a:extLst>
          </p:cNvPr>
          <p:cNvSpPr txBox="1">
            <a:spLocks/>
          </p:cNvSpPr>
          <p:nvPr/>
        </p:nvSpPr>
        <p:spPr>
          <a:xfrm>
            <a:off x="5004277" y="2628902"/>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350">
                <a:solidFill>
                  <a:schemeClr val="tx1"/>
                </a:solidFill>
                <a:latin typeface="Century Gothic" panose="020B0502020202020204" pitchFamily="34" charset="0"/>
                <a:ea typeface="Montserrat Light" charset="0"/>
                <a:cs typeface="Montserrat Light" charset="0"/>
              </a:rPr>
              <a:t>Texto descritivo</a:t>
            </a:r>
          </a:p>
        </p:txBody>
      </p:sp>
      <p:sp>
        <p:nvSpPr>
          <p:cNvPr id="45" name="TextBox 44">
            <a:hlinkClick r:id="rId6" action="ppaction://hlinksldjump"/>
            <a:extLst>
              <a:ext uri="{FF2B5EF4-FFF2-40B4-BE49-F238E27FC236}">
                <a16:creationId xmlns:a16="http://schemas.microsoft.com/office/drawing/2014/main" id="{CEB460F6-D2CC-2549-B204-6D2FC6E96268}"/>
              </a:ext>
            </a:extLst>
          </p:cNvPr>
          <p:cNvSpPr txBox="1"/>
          <p:nvPr/>
        </p:nvSpPr>
        <p:spPr>
          <a:xfrm>
            <a:off x="4384198" y="2132212"/>
            <a:ext cx="526106" cy="1010533"/>
          </a:xfrm>
          <a:prstGeom prst="rect">
            <a:avLst/>
          </a:prstGeom>
          <a:noFill/>
        </p:spPr>
        <p:txBody>
          <a:bodyPr wrap="none" tIns="320040" rtlCol="0">
            <a:spAutoFit/>
          </a:bodyPr>
          <a:lstStyle/>
          <a:p>
            <a:pPr algn="r" rtl="0">
              <a:lnSpc>
                <a:spcPts val="5000"/>
              </a:lnSpc>
            </a:pPr>
            <a:r>
              <a:rPr lang="pt-BR" sz="4800">
                <a:solidFill>
                  <a:srgbClr val="002060"/>
                </a:solidFill>
                <a:latin typeface="Century Gothic" panose="020B0502020202020204" pitchFamily="34" charset="0"/>
                <a:ea typeface="Montserrat Light" charset="0"/>
                <a:cs typeface="Montserrat Light" charset="0"/>
              </a:rPr>
              <a:t>6</a:t>
            </a:r>
          </a:p>
        </p:txBody>
      </p:sp>
      <p:sp>
        <p:nvSpPr>
          <p:cNvPr id="47" name="TextBox 46">
            <a:hlinkClick r:id="rId7" action="ppaction://hlinksldjump"/>
            <a:extLst>
              <a:ext uri="{FF2B5EF4-FFF2-40B4-BE49-F238E27FC236}">
                <a16:creationId xmlns:a16="http://schemas.microsoft.com/office/drawing/2014/main" id="{E7EE68EC-AC78-524A-8041-4BBE245030A6}"/>
              </a:ext>
            </a:extLst>
          </p:cNvPr>
          <p:cNvSpPr txBox="1"/>
          <p:nvPr/>
        </p:nvSpPr>
        <p:spPr>
          <a:xfrm>
            <a:off x="4384197" y="3467977"/>
            <a:ext cx="526106" cy="1010533"/>
          </a:xfrm>
          <a:prstGeom prst="rect">
            <a:avLst/>
          </a:prstGeom>
          <a:noFill/>
        </p:spPr>
        <p:txBody>
          <a:bodyPr wrap="none" tIns="320040" rtlCol="0">
            <a:spAutoFit/>
          </a:bodyPr>
          <a:lstStyle/>
          <a:p>
            <a:pPr algn="r" rtl="0">
              <a:lnSpc>
                <a:spcPts val="5000"/>
              </a:lnSpc>
            </a:pPr>
            <a:r>
              <a:rPr lang="pt-BR" sz="4800">
                <a:solidFill>
                  <a:srgbClr val="002060"/>
                </a:solidFill>
                <a:latin typeface="Century Gothic" panose="020B0502020202020204" pitchFamily="34" charset="0"/>
                <a:ea typeface="Montserrat Light" charset="0"/>
                <a:cs typeface="Montserrat Light" charset="0"/>
              </a:rPr>
              <a:t>7</a:t>
            </a:r>
          </a:p>
        </p:txBody>
      </p:sp>
      <p:sp>
        <p:nvSpPr>
          <p:cNvPr id="48" name="TextBox 47">
            <a:hlinkClick r:id="rId8" action="ppaction://hlinksldjump"/>
            <a:extLst>
              <a:ext uri="{FF2B5EF4-FFF2-40B4-BE49-F238E27FC236}">
                <a16:creationId xmlns:a16="http://schemas.microsoft.com/office/drawing/2014/main" id="{C5C82C3E-9D59-9C42-9541-EA6A340A4E5B}"/>
              </a:ext>
            </a:extLst>
          </p:cNvPr>
          <p:cNvSpPr txBox="1"/>
          <p:nvPr/>
        </p:nvSpPr>
        <p:spPr>
          <a:xfrm>
            <a:off x="4384197" y="773152"/>
            <a:ext cx="526106" cy="1010533"/>
          </a:xfrm>
          <a:prstGeom prst="rect">
            <a:avLst/>
          </a:prstGeom>
          <a:noFill/>
        </p:spPr>
        <p:txBody>
          <a:bodyPr wrap="none" tIns="320040" rtlCol="0">
            <a:spAutoFit/>
          </a:bodyPr>
          <a:lstStyle/>
          <a:p>
            <a:pPr algn="r" rtl="0">
              <a:lnSpc>
                <a:spcPts val="5000"/>
              </a:lnSpc>
            </a:pPr>
            <a:r>
              <a:rPr lang="pt-BR" sz="4800">
                <a:solidFill>
                  <a:srgbClr val="002060"/>
                </a:solidFill>
                <a:latin typeface="Century Gothic" panose="020B0502020202020204" pitchFamily="34" charset="0"/>
                <a:ea typeface="Montserrat Light" charset="0"/>
                <a:cs typeface="Montserrat Light" charset="0"/>
              </a:rPr>
              <a:t>5</a:t>
            </a:r>
          </a:p>
        </p:txBody>
      </p:sp>
      <p:sp>
        <p:nvSpPr>
          <p:cNvPr id="50" name="TextBox 49">
            <a:extLst>
              <a:ext uri="{FF2B5EF4-FFF2-40B4-BE49-F238E27FC236}">
                <a16:creationId xmlns:a16="http://schemas.microsoft.com/office/drawing/2014/main" id="{B208D35E-789C-3649-BF15-56E920E74C2F}"/>
              </a:ext>
            </a:extLst>
          </p:cNvPr>
          <p:cNvSpPr txBox="1"/>
          <p:nvPr/>
        </p:nvSpPr>
        <p:spPr>
          <a:xfrm>
            <a:off x="5016007" y="3754846"/>
            <a:ext cx="3076483" cy="323165"/>
          </a:xfrm>
          <a:prstGeom prst="rect">
            <a:avLst/>
          </a:prstGeom>
          <a:noFill/>
        </p:spPr>
        <p:txBody>
          <a:bodyPr wrap="none" rtlCol="0" anchor="ctr" anchorCtr="0">
            <a:spAutoFit/>
          </a:bodyPr>
          <a:lstStyle/>
          <a:p>
            <a:pPr rtl="0"/>
            <a:r>
              <a:rPr lang="pt-BR" sz="1500" b="1">
                <a:solidFill>
                  <a:schemeClr val="tx2"/>
                </a:solidFill>
                <a:latin typeface="Century Gothic" panose="020B0502020202020204" pitchFamily="34" charset="0"/>
                <a:ea typeface="Montserrat Bold" charset="0"/>
                <a:cs typeface="Montserrat Bold" charset="0"/>
              </a:rPr>
              <a:t>O QUE PODERIA TER SIDO MELHOR?</a:t>
            </a:r>
          </a:p>
        </p:txBody>
      </p:sp>
      <p:sp>
        <p:nvSpPr>
          <p:cNvPr id="51" name="Subtitle 2">
            <a:extLst>
              <a:ext uri="{FF2B5EF4-FFF2-40B4-BE49-F238E27FC236}">
                <a16:creationId xmlns:a16="http://schemas.microsoft.com/office/drawing/2014/main" id="{B0EDF6D3-71B7-AD45-A3C9-8A4D325C8EF1}"/>
              </a:ext>
            </a:extLst>
          </p:cNvPr>
          <p:cNvSpPr txBox="1">
            <a:spLocks/>
          </p:cNvSpPr>
          <p:nvPr/>
        </p:nvSpPr>
        <p:spPr>
          <a:xfrm>
            <a:off x="5004277" y="3978729"/>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350">
                <a:solidFill>
                  <a:schemeClr val="tx1"/>
                </a:solidFill>
                <a:latin typeface="Century Gothic" panose="020B0502020202020204" pitchFamily="34" charset="0"/>
                <a:ea typeface="Montserrat Light" charset="0"/>
                <a:cs typeface="Montserrat Light" charset="0"/>
              </a:rPr>
              <a:t>Texto descritivo</a:t>
            </a:r>
          </a:p>
        </p:txBody>
      </p:sp>
      <p:sp>
        <p:nvSpPr>
          <p:cNvPr id="52" name="TextBox 51">
            <a:extLst>
              <a:ext uri="{FF2B5EF4-FFF2-40B4-BE49-F238E27FC236}">
                <a16:creationId xmlns:a16="http://schemas.microsoft.com/office/drawing/2014/main" id="{4EEAA16D-B0FC-DF44-817B-C7716BDF070C}"/>
              </a:ext>
            </a:extLst>
          </p:cNvPr>
          <p:cNvSpPr txBox="1"/>
          <p:nvPr/>
        </p:nvSpPr>
        <p:spPr>
          <a:xfrm>
            <a:off x="9391985" y="945464"/>
            <a:ext cx="1478290" cy="323165"/>
          </a:xfrm>
          <a:prstGeom prst="rect">
            <a:avLst/>
          </a:prstGeom>
          <a:noFill/>
        </p:spPr>
        <p:txBody>
          <a:bodyPr wrap="none" rtlCol="0" anchor="ctr" anchorCtr="0">
            <a:spAutoFit/>
          </a:bodyPr>
          <a:lstStyle/>
          <a:p>
            <a:pPr rtl="0"/>
            <a:r>
              <a:rPr lang="pt-BR" sz="1500" b="1">
                <a:solidFill>
                  <a:schemeClr val="tx2"/>
                </a:solidFill>
                <a:latin typeface="Century Gothic" panose="020B0502020202020204" pitchFamily="34" charset="0"/>
                <a:ea typeface="Montserrat Bold" charset="0"/>
                <a:cs typeface="Montserrat Bold" charset="0"/>
              </a:rPr>
              <a:t>ITENS DE AÇÃO</a:t>
            </a:r>
          </a:p>
        </p:txBody>
      </p:sp>
      <p:sp>
        <p:nvSpPr>
          <p:cNvPr id="53" name="Subtitle 2">
            <a:extLst>
              <a:ext uri="{FF2B5EF4-FFF2-40B4-BE49-F238E27FC236}">
                <a16:creationId xmlns:a16="http://schemas.microsoft.com/office/drawing/2014/main" id="{2BE3F6A3-74CF-D845-80A9-0EBE7F0E7380}"/>
              </a:ext>
            </a:extLst>
          </p:cNvPr>
          <p:cNvSpPr txBox="1">
            <a:spLocks/>
          </p:cNvSpPr>
          <p:nvPr/>
        </p:nvSpPr>
        <p:spPr>
          <a:xfrm>
            <a:off x="9380254" y="1171183"/>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350">
                <a:solidFill>
                  <a:schemeClr val="tx1"/>
                </a:solidFill>
                <a:latin typeface="Century Gothic" panose="020B0502020202020204" pitchFamily="34" charset="0"/>
                <a:ea typeface="Montserrat Light" charset="0"/>
                <a:cs typeface="Montserrat Light" charset="0"/>
              </a:rPr>
              <a:t>Texto descritivo</a:t>
            </a:r>
          </a:p>
        </p:txBody>
      </p:sp>
      <p:sp>
        <p:nvSpPr>
          <p:cNvPr id="54" name="TextBox 53">
            <a:extLst>
              <a:ext uri="{FF2B5EF4-FFF2-40B4-BE49-F238E27FC236}">
                <a16:creationId xmlns:a16="http://schemas.microsoft.com/office/drawing/2014/main" id="{BF09ACE5-2B8E-BC4C-B189-ED40CFDF7464}"/>
              </a:ext>
            </a:extLst>
          </p:cNvPr>
          <p:cNvSpPr txBox="1"/>
          <p:nvPr/>
        </p:nvSpPr>
        <p:spPr>
          <a:xfrm>
            <a:off x="9391985" y="2307576"/>
            <a:ext cx="1774845" cy="323165"/>
          </a:xfrm>
          <a:prstGeom prst="rect">
            <a:avLst/>
          </a:prstGeom>
          <a:noFill/>
        </p:spPr>
        <p:txBody>
          <a:bodyPr wrap="none" rtlCol="0" anchor="ctr" anchorCtr="0">
            <a:spAutoFit/>
          </a:bodyPr>
          <a:lstStyle/>
          <a:p>
            <a:pPr rtl="0"/>
            <a:r>
              <a:rPr lang="pt-BR" sz="1500" b="1">
                <a:solidFill>
                  <a:schemeClr val="tx2"/>
                </a:solidFill>
                <a:latin typeface="Century Gothic" panose="020B0502020202020204" pitchFamily="34" charset="0"/>
                <a:ea typeface="Montserrat Bold" charset="0"/>
                <a:cs typeface="Montserrat Bold" charset="0"/>
              </a:rPr>
              <a:t>PROJETOS FUTUROS</a:t>
            </a:r>
          </a:p>
        </p:txBody>
      </p:sp>
      <p:sp>
        <p:nvSpPr>
          <p:cNvPr id="55" name="Subtitle 2">
            <a:extLst>
              <a:ext uri="{FF2B5EF4-FFF2-40B4-BE49-F238E27FC236}">
                <a16:creationId xmlns:a16="http://schemas.microsoft.com/office/drawing/2014/main" id="{119B4597-DD91-A942-9131-DC246271B30F}"/>
              </a:ext>
            </a:extLst>
          </p:cNvPr>
          <p:cNvSpPr txBox="1">
            <a:spLocks/>
          </p:cNvSpPr>
          <p:nvPr/>
        </p:nvSpPr>
        <p:spPr>
          <a:xfrm>
            <a:off x="9380255" y="2531459"/>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350">
                <a:solidFill>
                  <a:schemeClr val="tx1"/>
                </a:solidFill>
                <a:latin typeface="Century Gothic" panose="020B0502020202020204" pitchFamily="34" charset="0"/>
                <a:ea typeface="Montserrat Light" charset="0"/>
                <a:cs typeface="Montserrat Light" charset="0"/>
              </a:rPr>
              <a:t>Texto descritivo</a:t>
            </a:r>
          </a:p>
        </p:txBody>
      </p:sp>
      <p:sp>
        <p:nvSpPr>
          <p:cNvPr id="56" name="TextBox 55">
            <a:hlinkClick r:id="rId9" action="ppaction://hlinksldjump"/>
            <a:extLst>
              <a:ext uri="{FF2B5EF4-FFF2-40B4-BE49-F238E27FC236}">
                <a16:creationId xmlns:a16="http://schemas.microsoft.com/office/drawing/2014/main" id="{C5E8B69A-2BD7-F342-ADF5-37815ECD0C26}"/>
              </a:ext>
            </a:extLst>
          </p:cNvPr>
          <p:cNvSpPr txBox="1"/>
          <p:nvPr/>
        </p:nvSpPr>
        <p:spPr>
          <a:xfrm>
            <a:off x="8545914" y="2034769"/>
            <a:ext cx="867546" cy="1010533"/>
          </a:xfrm>
          <a:prstGeom prst="rect">
            <a:avLst/>
          </a:prstGeom>
          <a:noFill/>
        </p:spPr>
        <p:txBody>
          <a:bodyPr wrap="none" tIns="320040" rtlCol="0">
            <a:spAutoFit/>
          </a:bodyPr>
          <a:lstStyle/>
          <a:p>
            <a:pPr algn="r" rtl="0">
              <a:lnSpc>
                <a:spcPts val="5000"/>
              </a:lnSpc>
            </a:pPr>
            <a:r>
              <a:rPr lang="pt-BR" sz="4800">
                <a:solidFill>
                  <a:srgbClr val="002060"/>
                </a:solidFill>
                <a:latin typeface="Century Gothic" panose="020B0502020202020204" pitchFamily="34" charset="0"/>
                <a:ea typeface="Montserrat Light" charset="0"/>
                <a:cs typeface="Montserrat Light" charset="0"/>
              </a:rPr>
              <a:t>10</a:t>
            </a:r>
          </a:p>
        </p:txBody>
      </p:sp>
      <p:sp>
        <p:nvSpPr>
          <p:cNvPr id="58" name="TextBox 57">
            <a:hlinkClick r:id="rId10" action="ppaction://hlinksldjump"/>
            <a:extLst>
              <a:ext uri="{FF2B5EF4-FFF2-40B4-BE49-F238E27FC236}">
                <a16:creationId xmlns:a16="http://schemas.microsoft.com/office/drawing/2014/main" id="{527FAEEA-94FF-8245-A80F-B31597AF5642}"/>
              </a:ext>
            </a:extLst>
          </p:cNvPr>
          <p:cNvSpPr txBox="1"/>
          <p:nvPr/>
        </p:nvSpPr>
        <p:spPr>
          <a:xfrm>
            <a:off x="8760175" y="675709"/>
            <a:ext cx="526106" cy="1010533"/>
          </a:xfrm>
          <a:prstGeom prst="rect">
            <a:avLst/>
          </a:prstGeom>
          <a:noFill/>
        </p:spPr>
        <p:txBody>
          <a:bodyPr wrap="none" tIns="320040" rtlCol="0">
            <a:spAutoFit/>
          </a:bodyPr>
          <a:lstStyle/>
          <a:p>
            <a:pPr algn="r" rtl="0">
              <a:lnSpc>
                <a:spcPts val="5000"/>
              </a:lnSpc>
            </a:pPr>
            <a:r>
              <a:rPr lang="pt-BR" sz="4800">
                <a:solidFill>
                  <a:srgbClr val="002060"/>
                </a:solidFill>
                <a:latin typeface="Century Gothic" panose="020B0502020202020204" pitchFamily="34" charset="0"/>
                <a:ea typeface="Montserrat Light" charset="0"/>
                <a:cs typeface="Montserrat Light" charset="0"/>
              </a:rPr>
              <a:t>9</a:t>
            </a:r>
          </a:p>
        </p:txBody>
      </p:sp>
      <p:sp>
        <p:nvSpPr>
          <p:cNvPr id="61" name="TextBox 60">
            <a:hlinkClick r:id="rId11" action="ppaction://hlinksldjump"/>
            <a:extLst>
              <a:ext uri="{FF2B5EF4-FFF2-40B4-BE49-F238E27FC236}">
                <a16:creationId xmlns:a16="http://schemas.microsoft.com/office/drawing/2014/main" id="{96B9BF9A-861B-6F4D-977D-EDB41ACC602B}"/>
              </a:ext>
            </a:extLst>
          </p:cNvPr>
          <p:cNvSpPr txBox="1"/>
          <p:nvPr/>
        </p:nvSpPr>
        <p:spPr>
          <a:xfrm>
            <a:off x="304492" y="4790809"/>
            <a:ext cx="526106" cy="1010533"/>
          </a:xfrm>
          <a:prstGeom prst="rect">
            <a:avLst/>
          </a:prstGeom>
          <a:noFill/>
        </p:spPr>
        <p:txBody>
          <a:bodyPr wrap="none" tIns="320040" rtlCol="0">
            <a:spAutoFit/>
          </a:bodyPr>
          <a:lstStyle/>
          <a:p>
            <a:pPr algn="r" rtl="0">
              <a:lnSpc>
                <a:spcPts val="5000"/>
              </a:lnSpc>
            </a:pPr>
            <a:r>
              <a:rPr lang="pt-BR" sz="4800">
                <a:solidFill>
                  <a:srgbClr val="002060"/>
                </a:solidFill>
                <a:latin typeface="Century Gothic" panose="020B0502020202020204" pitchFamily="34" charset="0"/>
                <a:ea typeface="Montserrat Light" charset="0"/>
                <a:cs typeface="Montserrat Light" charset="0"/>
              </a:rPr>
              <a:t>4</a:t>
            </a:r>
          </a:p>
        </p:txBody>
      </p:sp>
      <p:sp>
        <p:nvSpPr>
          <p:cNvPr id="62" name="TextBox 61">
            <a:extLst>
              <a:ext uri="{FF2B5EF4-FFF2-40B4-BE49-F238E27FC236}">
                <a16:creationId xmlns:a16="http://schemas.microsoft.com/office/drawing/2014/main" id="{36FF7802-9E5F-DE41-848E-CE153A6A1209}"/>
              </a:ext>
            </a:extLst>
          </p:cNvPr>
          <p:cNvSpPr txBox="1"/>
          <p:nvPr/>
        </p:nvSpPr>
        <p:spPr>
          <a:xfrm>
            <a:off x="936302" y="5077678"/>
            <a:ext cx="2345514" cy="323165"/>
          </a:xfrm>
          <a:prstGeom prst="rect">
            <a:avLst/>
          </a:prstGeom>
          <a:noFill/>
        </p:spPr>
        <p:txBody>
          <a:bodyPr wrap="none" rtlCol="0" anchor="ctr" anchorCtr="0">
            <a:spAutoFit/>
          </a:bodyPr>
          <a:lstStyle/>
          <a:p>
            <a:pPr rtl="0"/>
            <a:r>
              <a:rPr lang="pt-BR" sz="1500" b="1">
                <a:solidFill>
                  <a:schemeClr val="tx2"/>
                </a:solidFill>
                <a:latin typeface="Century Gothic" panose="020B0502020202020204" pitchFamily="34" charset="0"/>
                <a:ea typeface="Montserrat Bold" charset="0"/>
                <a:cs typeface="Montserrat Bold" charset="0"/>
              </a:rPr>
              <a:t>DESEMPENHO ORÇAMENTÁRIO</a:t>
            </a:r>
          </a:p>
        </p:txBody>
      </p:sp>
      <p:sp>
        <p:nvSpPr>
          <p:cNvPr id="64" name="Subtitle 2">
            <a:extLst>
              <a:ext uri="{FF2B5EF4-FFF2-40B4-BE49-F238E27FC236}">
                <a16:creationId xmlns:a16="http://schemas.microsoft.com/office/drawing/2014/main" id="{1D1334FD-7D8F-D74D-860A-FE8558BF7541}"/>
              </a:ext>
            </a:extLst>
          </p:cNvPr>
          <p:cNvSpPr txBox="1">
            <a:spLocks/>
          </p:cNvSpPr>
          <p:nvPr/>
        </p:nvSpPr>
        <p:spPr>
          <a:xfrm>
            <a:off x="924572" y="5301561"/>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350">
                <a:solidFill>
                  <a:schemeClr val="tx1"/>
                </a:solidFill>
                <a:latin typeface="Century Gothic" panose="020B0502020202020204" pitchFamily="34" charset="0"/>
                <a:ea typeface="Montserrat Light" charset="0"/>
                <a:cs typeface="Montserrat Light" charset="0"/>
              </a:rPr>
              <a:t>Texto descritivo</a:t>
            </a:r>
          </a:p>
        </p:txBody>
      </p:sp>
      <p:sp>
        <p:nvSpPr>
          <p:cNvPr id="69" name="TextBox 68">
            <a:hlinkClick r:id="rId12" action="ppaction://hlinksldjump"/>
            <a:extLst>
              <a:ext uri="{FF2B5EF4-FFF2-40B4-BE49-F238E27FC236}">
                <a16:creationId xmlns:a16="http://schemas.microsoft.com/office/drawing/2014/main" id="{0C065E1B-C0BA-F343-9957-9BA716804E13}"/>
              </a:ext>
            </a:extLst>
          </p:cNvPr>
          <p:cNvSpPr txBox="1"/>
          <p:nvPr/>
        </p:nvSpPr>
        <p:spPr>
          <a:xfrm>
            <a:off x="4384197" y="4730720"/>
            <a:ext cx="526106" cy="1010533"/>
          </a:xfrm>
          <a:prstGeom prst="rect">
            <a:avLst/>
          </a:prstGeom>
          <a:noFill/>
        </p:spPr>
        <p:txBody>
          <a:bodyPr wrap="none" tIns="320040" rtlCol="0">
            <a:spAutoFit/>
          </a:bodyPr>
          <a:lstStyle/>
          <a:p>
            <a:pPr algn="r" rtl="0">
              <a:lnSpc>
                <a:spcPts val="5000"/>
              </a:lnSpc>
            </a:pPr>
            <a:r>
              <a:rPr lang="pt-BR" sz="4800">
                <a:solidFill>
                  <a:srgbClr val="002060"/>
                </a:solidFill>
                <a:latin typeface="Century Gothic" panose="020B0502020202020204" pitchFamily="34" charset="0"/>
                <a:ea typeface="Montserrat Light" charset="0"/>
                <a:cs typeface="Montserrat Light" charset="0"/>
              </a:rPr>
              <a:t>8</a:t>
            </a:r>
          </a:p>
        </p:txBody>
      </p:sp>
      <p:sp>
        <p:nvSpPr>
          <p:cNvPr id="70" name="TextBox 69">
            <a:extLst>
              <a:ext uri="{FF2B5EF4-FFF2-40B4-BE49-F238E27FC236}">
                <a16:creationId xmlns:a16="http://schemas.microsoft.com/office/drawing/2014/main" id="{09FAC46B-C220-5942-83DF-C2BD98963F9D}"/>
              </a:ext>
            </a:extLst>
          </p:cNvPr>
          <p:cNvSpPr txBox="1"/>
          <p:nvPr/>
        </p:nvSpPr>
        <p:spPr>
          <a:xfrm>
            <a:off x="5016007" y="5017589"/>
            <a:ext cx="1693092" cy="323165"/>
          </a:xfrm>
          <a:prstGeom prst="rect">
            <a:avLst/>
          </a:prstGeom>
          <a:noFill/>
        </p:spPr>
        <p:txBody>
          <a:bodyPr wrap="none" rtlCol="0" anchor="ctr" anchorCtr="0">
            <a:spAutoFit/>
          </a:bodyPr>
          <a:lstStyle/>
          <a:p>
            <a:pPr rtl="0"/>
            <a:r>
              <a:rPr lang="pt-BR" sz="1500" b="1">
                <a:solidFill>
                  <a:schemeClr val="tx2"/>
                </a:solidFill>
                <a:latin typeface="Century Gothic" panose="020B0502020202020204" pitchFamily="34" charset="0"/>
                <a:ea typeface="Montserrat Bold" charset="0"/>
                <a:cs typeface="Montserrat Bold" charset="0"/>
              </a:rPr>
              <a:t>PRINCIPAIS CONCLUSÕES</a:t>
            </a:r>
          </a:p>
        </p:txBody>
      </p:sp>
      <p:sp>
        <p:nvSpPr>
          <p:cNvPr id="77" name="Subtitle 2">
            <a:extLst>
              <a:ext uri="{FF2B5EF4-FFF2-40B4-BE49-F238E27FC236}">
                <a16:creationId xmlns:a16="http://schemas.microsoft.com/office/drawing/2014/main" id="{8F417AE3-73AC-D64D-85DB-E0902C8CF09D}"/>
              </a:ext>
            </a:extLst>
          </p:cNvPr>
          <p:cNvSpPr txBox="1">
            <a:spLocks/>
          </p:cNvSpPr>
          <p:nvPr/>
        </p:nvSpPr>
        <p:spPr>
          <a:xfrm>
            <a:off x="5004277" y="5241472"/>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350">
                <a:solidFill>
                  <a:schemeClr val="tx1"/>
                </a:solidFill>
                <a:latin typeface="Century Gothic" panose="020B0502020202020204" pitchFamily="34" charset="0"/>
                <a:ea typeface="Montserrat Light" charset="0"/>
                <a:cs typeface="Montserrat Light" charset="0"/>
              </a:rPr>
              <a:t>Texto descritivo</a:t>
            </a:r>
          </a:p>
        </p:txBody>
      </p:sp>
      <p:sp>
        <p:nvSpPr>
          <p:cNvPr id="33" name="Rectangle 7">
            <a:extLst>
              <a:ext uri="{FF2B5EF4-FFF2-40B4-BE49-F238E27FC236}">
                <a16:creationId xmlns:a16="http://schemas.microsoft.com/office/drawing/2014/main" id="{C70EAE97-912F-497D-B368-5C32C9543E4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4" name="TextBox 33">
            <a:extLst>
              <a:ext uri="{FF2B5EF4-FFF2-40B4-BE49-F238E27FC236}">
                <a16:creationId xmlns:a16="http://schemas.microsoft.com/office/drawing/2014/main" id="{71EDD375-CB72-4776-A899-61EA375BF2CA}"/>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DEBRIEFING PÓS-PROJETO | ÍNDICE</a:t>
            </a:r>
          </a:p>
        </p:txBody>
      </p:sp>
      <p:sp>
        <p:nvSpPr>
          <p:cNvPr id="35" name="Parallelogram 34">
            <a:extLst>
              <a:ext uri="{FF2B5EF4-FFF2-40B4-BE49-F238E27FC236}">
                <a16:creationId xmlns:a16="http://schemas.microsoft.com/office/drawing/2014/main" id="{2323481B-C6C0-4D37-A29D-FFD241C2EEB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0DABC413-B23B-4373-AD39-4684AB52EC9F}"/>
              </a:ext>
            </a:extLst>
          </p:cNvPr>
          <p:cNvSpPr txBox="1"/>
          <p:nvPr/>
        </p:nvSpPr>
        <p:spPr>
          <a:xfrm>
            <a:off x="367748" y="248400"/>
            <a:ext cx="4161717" cy="584775"/>
          </a:xfrm>
          <a:prstGeom prst="rect">
            <a:avLst/>
          </a:prstGeom>
          <a:noFill/>
        </p:spPr>
        <p:txBody>
          <a:bodyPr wrap="none" rtlCol="0">
            <a:spAutoFit/>
          </a:bodyPr>
          <a:lstStyle/>
          <a:p>
            <a:pPr rtl="0"/>
            <a:r>
              <a:rPr lang="pt-BR" sz="3200">
                <a:solidFill>
                  <a:schemeClr val="tx1">
                    <a:lumMod val="65000"/>
                    <a:lumOff val="35000"/>
                  </a:schemeClr>
                </a:solidFill>
                <a:latin typeface="Century Gothic" panose="020B0502020202020204" pitchFamily="34" charset="0"/>
              </a:rPr>
              <a:t>ÍNDICE</a:t>
            </a:r>
          </a:p>
        </p:txBody>
      </p:sp>
    </p:spTree>
    <p:extLst>
      <p:ext uri="{BB962C8B-B14F-4D97-AF65-F5344CB8AC3E}">
        <p14:creationId xmlns:p14="http://schemas.microsoft.com/office/powerpoint/2010/main" val="42751451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2298994293"/>
              </p:ext>
            </p:extLst>
          </p:nvPr>
        </p:nvGraphicFramePr>
        <p:xfrm>
          <a:off x="130335" y="809023"/>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442157"/>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600" b="1">
                <a:solidFill>
                  <a:schemeClr val="tx2">
                    <a:lumMod val="75000"/>
                  </a:schemeClr>
                </a:solidFill>
                <a:latin typeface="Century Gothic" panose="020B0502020202020204" pitchFamily="34" charset="0"/>
                <a:ea typeface="Montserrat Light" charset="0"/>
                <a:cs typeface="Montserrat Light" charset="0"/>
              </a:rPr>
              <a:t>META ORIGINAL DO PROJETO</a:t>
            </a:r>
          </a:p>
        </p:txBody>
      </p:sp>
      <p:graphicFrame>
        <p:nvGraphicFramePr>
          <p:cNvPr id="13" name="Table 12">
            <a:extLst>
              <a:ext uri="{FF2B5EF4-FFF2-40B4-BE49-F238E27FC236}">
                <a16:creationId xmlns:a16="http://schemas.microsoft.com/office/drawing/2014/main" id="{0CDBA874-1CA9-3747-A12A-9D2529F9A1F9}"/>
              </a:ext>
            </a:extLst>
          </p:cNvPr>
          <p:cNvGraphicFramePr>
            <a:graphicFrameLocks noGrp="1"/>
          </p:cNvGraphicFramePr>
          <p:nvPr>
            <p:extLst>
              <p:ext uri="{D42A27DB-BD31-4B8C-83A1-F6EECF244321}">
                <p14:modId xmlns:p14="http://schemas.microsoft.com/office/powerpoint/2010/main" val="530869718"/>
              </p:ext>
            </p:extLst>
          </p:nvPr>
        </p:nvGraphicFramePr>
        <p:xfrm>
          <a:off x="130335" y="2179684"/>
          <a:ext cx="11934705" cy="2700755"/>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2700755">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1E3E23E8-FF7D-E348-B6D6-E12595B1F069}"/>
              </a:ext>
            </a:extLst>
          </p:cNvPr>
          <p:cNvSpPr txBox="1">
            <a:spLocks/>
          </p:cNvSpPr>
          <p:nvPr/>
        </p:nvSpPr>
        <p:spPr>
          <a:xfrm>
            <a:off x="0" y="1812819"/>
            <a:ext cx="4854388"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600" b="1">
                <a:solidFill>
                  <a:schemeClr val="tx2">
                    <a:lumMod val="75000"/>
                  </a:schemeClr>
                </a:solidFill>
                <a:latin typeface="Century Gothic" panose="020B0502020202020204" pitchFamily="34" charset="0"/>
                <a:ea typeface="Montserrat Light" charset="0"/>
                <a:cs typeface="Montserrat Light" charset="0"/>
              </a:rPr>
              <a:t>KPIs PARA MEDIR O SUCESSO</a:t>
            </a:r>
          </a:p>
        </p:txBody>
      </p:sp>
      <p:graphicFrame>
        <p:nvGraphicFramePr>
          <p:cNvPr id="10" name="Table 9">
            <a:extLst>
              <a:ext uri="{FF2B5EF4-FFF2-40B4-BE49-F238E27FC236}">
                <a16:creationId xmlns:a16="http://schemas.microsoft.com/office/drawing/2014/main" id="{893A131C-8E8A-1B42-9475-0DCE20A688E3}"/>
              </a:ext>
            </a:extLst>
          </p:cNvPr>
          <p:cNvGraphicFramePr>
            <a:graphicFrameLocks noGrp="1"/>
          </p:cNvGraphicFramePr>
          <p:nvPr>
            <p:extLst>
              <p:ext uri="{D42A27DB-BD31-4B8C-83A1-F6EECF244321}">
                <p14:modId xmlns:p14="http://schemas.microsoft.com/office/powerpoint/2010/main" val="914731770"/>
              </p:ext>
            </p:extLst>
          </p:nvPr>
        </p:nvGraphicFramePr>
        <p:xfrm>
          <a:off x="130335" y="5303628"/>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5" name="Subtitle 2">
            <a:extLst>
              <a:ext uri="{FF2B5EF4-FFF2-40B4-BE49-F238E27FC236}">
                <a16:creationId xmlns:a16="http://schemas.microsoft.com/office/drawing/2014/main" id="{483D6338-DB78-1443-A240-DE960A814336}"/>
              </a:ext>
            </a:extLst>
          </p:cNvPr>
          <p:cNvSpPr txBox="1">
            <a:spLocks/>
          </p:cNvSpPr>
          <p:nvPr/>
        </p:nvSpPr>
        <p:spPr>
          <a:xfrm>
            <a:off x="0" y="4923509"/>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600" b="1">
                <a:solidFill>
                  <a:schemeClr val="tx2">
                    <a:lumMod val="75000"/>
                  </a:schemeClr>
                </a:solidFill>
                <a:latin typeface="Century Gothic" panose="020B0502020202020204" pitchFamily="34" charset="0"/>
                <a:ea typeface="Montserrat Light" charset="0"/>
                <a:cs typeface="Montserrat Light" charset="0"/>
              </a:rPr>
              <a:t>RESULTADO REAL</a:t>
            </a:r>
          </a:p>
        </p:txBody>
      </p:sp>
      <p:sp>
        <p:nvSpPr>
          <p:cNvPr id="16" name="TextBox 15">
            <a:extLst>
              <a:ext uri="{FF2B5EF4-FFF2-40B4-BE49-F238E27FC236}">
                <a16:creationId xmlns:a16="http://schemas.microsoft.com/office/drawing/2014/main" id="{3AF89F1C-8183-4681-9BBF-FA287A770F99}"/>
              </a:ext>
            </a:extLst>
          </p:cNvPr>
          <p:cNvSpPr txBox="1"/>
          <p:nvPr/>
        </p:nvSpPr>
        <p:spPr>
          <a:xfrm>
            <a:off x="130335" y="25092"/>
            <a:ext cx="4855476" cy="369332"/>
          </a:xfrm>
          <a:prstGeom prst="rect">
            <a:avLst/>
          </a:prstGeom>
          <a:noFill/>
        </p:spPr>
        <p:txBody>
          <a:bodyPr wrap="square" rtlCol="0">
            <a:spAutoFit/>
          </a:bodyPr>
          <a:lstStyle/>
          <a:p>
            <a:pPr rtl="0"/>
            <a:r>
              <a:rPr lang="pt-BR">
                <a:solidFill>
                  <a:schemeClr val="tx1">
                    <a:lumMod val="65000"/>
                    <a:lumOff val="35000"/>
                  </a:schemeClr>
                </a:solidFill>
                <a:latin typeface="Century Gothic" panose="020B0502020202020204" pitchFamily="34" charset="0"/>
              </a:rPr>
              <a:t>1. AVALIAÇÃO DE DESEMPENHOS: METAS</a:t>
            </a:r>
          </a:p>
        </p:txBody>
      </p:sp>
      <p:sp>
        <p:nvSpPr>
          <p:cNvPr id="17" name="Rectangle 7">
            <a:extLst>
              <a:ext uri="{FF2B5EF4-FFF2-40B4-BE49-F238E27FC236}">
                <a16:creationId xmlns:a16="http://schemas.microsoft.com/office/drawing/2014/main" id="{5005DB25-695D-4D0E-B50D-CF05A05097B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8" name="TextBox 17">
            <a:extLst>
              <a:ext uri="{FF2B5EF4-FFF2-40B4-BE49-F238E27FC236}">
                <a16:creationId xmlns:a16="http://schemas.microsoft.com/office/drawing/2014/main" id="{24974945-D632-41B5-ACA3-CD1AE17108A8}"/>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AVALIAÇÃO DE DESEMPENHOS: METAS</a:t>
            </a:r>
          </a:p>
        </p:txBody>
      </p:sp>
      <p:sp>
        <p:nvSpPr>
          <p:cNvPr id="19" name="Parallelogram 18">
            <a:extLst>
              <a:ext uri="{FF2B5EF4-FFF2-40B4-BE49-F238E27FC236}">
                <a16:creationId xmlns:a16="http://schemas.microsoft.com/office/drawing/2014/main" id="{6ECBDFDC-1EEB-46F0-89BE-336A98BCD121}"/>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Rectangle 129">
            <a:extLst>
              <a:ext uri="{FF2B5EF4-FFF2-40B4-BE49-F238E27FC236}">
                <a16:creationId xmlns:a16="http://schemas.microsoft.com/office/drawing/2014/main" id="{B0EDA761-2EEF-C642-917A-C7CB2250A04F}"/>
              </a:ext>
            </a:extLst>
          </p:cNvPr>
          <p:cNvSpPr/>
          <p:nvPr/>
        </p:nvSpPr>
        <p:spPr>
          <a:xfrm>
            <a:off x="-16538" y="17222"/>
            <a:ext cx="12208538" cy="323846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E58FFA5-8812-9143-977C-7F07CFDDF05B}"/>
              </a:ext>
            </a:extLst>
          </p:cNvPr>
          <p:cNvSpPr/>
          <p:nvPr/>
        </p:nvSpPr>
        <p:spPr>
          <a:xfrm>
            <a:off x="-16538" y="3256547"/>
            <a:ext cx="12208538" cy="36234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14">
            <a:extLst>
              <a:ext uri="{FF2B5EF4-FFF2-40B4-BE49-F238E27FC236}">
                <a16:creationId xmlns:a16="http://schemas.microsoft.com/office/drawing/2014/main" id="{980076B1-195C-F94D-B847-63AF68ABEB92}"/>
              </a:ext>
            </a:extLst>
          </p:cNvPr>
          <p:cNvGrpSpPr/>
          <p:nvPr/>
        </p:nvGrpSpPr>
        <p:grpSpPr>
          <a:xfrm>
            <a:off x="630865" y="451153"/>
            <a:ext cx="11980394" cy="2490166"/>
            <a:chOff x="0" y="-25300"/>
            <a:chExt cx="9732193" cy="2222108"/>
          </a:xfrm>
        </p:grpSpPr>
        <p:cxnSp>
          <p:nvCxnSpPr>
            <p:cNvPr id="16" name="Straight Connector 15">
              <a:extLst>
                <a:ext uri="{FF2B5EF4-FFF2-40B4-BE49-F238E27FC236}">
                  <a16:creationId xmlns:a16="http://schemas.microsoft.com/office/drawing/2014/main" id="{649DFFE9-78CC-FA44-B5D2-214458309357}"/>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79CA7674-FFA5-F84F-8827-08AC87D25B10}"/>
                </a:ext>
              </a:extLst>
            </p:cNvPr>
            <p:cNvGrpSpPr/>
            <p:nvPr/>
          </p:nvGrpSpPr>
          <p:grpSpPr>
            <a:xfrm>
              <a:off x="0" y="-25300"/>
              <a:ext cx="9732193" cy="2222108"/>
              <a:chOff x="0" y="-210566"/>
              <a:chExt cx="9735665" cy="2223247"/>
            </a:xfrm>
          </p:grpSpPr>
          <p:sp>
            <p:nvSpPr>
              <p:cNvPr id="58" name="Text Box 23">
                <a:extLst>
                  <a:ext uri="{FF2B5EF4-FFF2-40B4-BE49-F238E27FC236}">
                    <a16:creationId xmlns:a16="http://schemas.microsoft.com/office/drawing/2014/main" id="{B99B90F7-59D6-5947-93D5-DF9C66F5D7C5}"/>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Marco 1</a:t>
                </a:r>
              </a:p>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59" name="Straight Connector 58">
                <a:extLst>
                  <a:ext uri="{FF2B5EF4-FFF2-40B4-BE49-F238E27FC236}">
                    <a16:creationId xmlns:a16="http://schemas.microsoft.com/office/drawing/2014/main" id="{DC2E65C0-3A59-3A46-A323-F33C2C36C771}"/>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65EDADE5-0100-6C4F-AA47-C44464C32C41}"/>
                  </a:ext>
                </a:extLst>
              </p:cNvPr>
              <p:cNvSpPr/>
              <p:nvPr/>
            </p:nvSpPr>
            <p:spPr>
              <a:xfrm>
                <a:off x="195580" y="864898"/>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2" name="Straight Connector 61">
                <a:extLst>
                  <a:ext uri="{FF2B5EF4-FFF2-40B4-BE49-F238E27FC236}">
                    <a16:creationId xmlns:a16="http://schemas.microsoft.com/office/drawing/2014/main" id="{3BFE1941-73A7-C64E-801D-734457E43DA6}"/>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3" name="Oval 62">
                <a:extLst>
                  <a:ext uri="{FF2B5EF4-FFF2-40B4-BE49-F238E27FC236}">
                    <a16:creationId xmlns:a16="http://schemas.microsoft.com/office/drawing/2014/main" id="{567065DA-2BC0-2B44-9034-A3E407FB4BA2}"/>
                  </a:ext>
                </a:extLst>
              </p:cNvPr>
              <p:cNvSpPr/>
              <p:nvPr/>
            </p:nvSpPr>
            <p:spPr>
              <a:xfrm>
                <a:off x="1020591"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4" name="Straight Connector 63">
                <a:extLst>
                  <a:ext uri="{FF2B5EF4-FFF2-40B4-BE49-F238E27FC236}">
                    <a16:creationId xmlns:a16="http://schemas.microsoft.com/office/drawing/2014/main" id="{7202DE2C-7413-784D-89FC-07B3E8376924}"/>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A6F84DDD-A932-FA4D-80CA-D1865DE4C021}"/>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B62AE804-BE2C-FC4F-A7EA-1BA8BD23379F}"/>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1AB71CB-1762-3A45-9B76-E2C922EFD3F3}"/>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6A83A0AA-7369-A14A-9F31-DED221885333}"/>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39E11EDD-CA99-7347-B20A-F73EF02CAD20}"/>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B9D08DD-5949-524E-8DAB-D9C5964F42CD}"/>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0C11B43C-FCA7-5044-A3AA-D2C524C1F071}"/>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83487E29-8EB9-EB48-AC17-9E2C2682D0D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73" name="Text Box 23">
                <a:extLst>
                  <a:ext uri="{FF2B5EF4-FFF2-40B4-BE49-F238E27FC236}">
                    <a16:creationId xmlns:a16="http://schemas.microsoft.com/office/drawing/2014/main" id="{D2B75D79-929C-7740-B1B1-958383C793CA}"/>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Marco 2</a:t>
                </a:r>
              </a:p>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74" name="Oval 73">
                <a:extLst>
                  <a:ext uri="{FF2B5EF4-FFF2-40B4-BE49-F238E27FC236}">
                    <a16:creationId xmlns:a16="http://schemas.microsoft.com/office/drawing/2014/main" id="{CD741F6F-513F-B841-AB0C-9202478F7766}"/>
                  </a:ext>
                </a:extLst>
              </p:cNvPr>
              <p:cNvSpPr/>
              <p:nvPr/>
            </p:nvSpPr>
            <p:spPr>
              <a:xfrm>
                <a:off x="1884628"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5" name="Oval 74">
                <a:extLst>
                  <a:ext uri="{FF2B5EF4-FFF2-40B4-BE49-F238E27FC236}">
                    <a16:creationId xmlns:a16="http://schemas.microsoft.com/office/drawing/2014/main" id="{8BCD817E-4F01-C64F-A90E-B0EFA3451312}"/>
                  </a:ext>
                </a:extLst>
              </p:cNvPr>
              <p:cNvSpPr/>
              <p:nvPr/>
            </p:nvSpPr>
            <p:spPr>
              <a:xfrm>
                <a:off x="270834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6" name="Oval 75">
                <a:extLst>
                  <a:ext uri="{FF2B5EF4-FFF2-40B4-BE49-F238E27FC236}">
                    <a16:creationId xmlns:a16="http://schemas.microsoft.com/office/drawing/2014/main" id="{2FE7C4AF-62FA-884A-A823-6D060484D39F}"/>
                  </a:ext>
                </a:extLst>
              </p:cNvPr>
              <p:cNvSpPr/>
              <p:nvPr/>
            </p:nvSpPr>
            <p:spPr>
              <a:xfrm>
                <a:off x="354358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7" name="Oval 76">
                <a:extLst>
                  <a:ext uri="{FF2B5EF4-FFF2-40B4-BE49-F238E27FC236}">
                    <a16:creationId xmlns:a16="http://schemas.microsoft.com/office/drawing/2014/main" id="{90EC2013-E099-A04E-A517-28C4DE82D967}"/>
                  </a:ext>
                </a:extLst>
              </p:cNvPr>
              <p:cNvSpPr/>
              <p:nvPr/>
            </p:nvSpPr>
            <p:spPr>
              <a:xfrm>
                <a:off x="436154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8" name="Oval 77">
                <a:extLst>
                  <a:ext uri="{FF2B5EF4-FFF2-40B4-BE49-F238E27FC236}">
                    <a16:creationId xmlns:a16="http://schemas.microsoft.com/office/drawing/2014/main" id="{DF770000-01D5-E140-97D5-25D10F53DC0B}"/>
                  </a:ext>
                </a:extLst>
              </p:cNvPr>
              <p:cNvSpPr/>
              <p:nvPr/>
            </p:nvSpPr>
            <p:spPr>
              <a:xfrm>
                <a:off x="520829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9" name="Oval 78">
                <a:extLst>
                  <a:ext uri="{FF2B5EF4-FFF2-40B4-BE49-F238E27FC236}">
                    <a16:creationId xmlns:a16="http://schemas.microsoft.com/office/drawing/2014/main" id="{F8FD91F0-C442-D849-B321-4B175122C89F}"/>
                  </a:ext>
                </a:extLst>
              </p:cNvPr>
              <p:cNvSpPr/>
              <p:nvPr/>
            </p:nvSpPr>
            <p:spPr>
              <a:xfrm>
                <a:off x="6032009"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0" name="Oval 79">
                <a:extLst>
                  <a:ext uri="{FF2B5EF4-FFF2-40B4-BE49-F238E27FC236}">
                    <a16:creationId xmlns:a16="http://schemas.microsoft.com/office/drawing/2014/main" id="{885004BD-F2BE-824D-9A99-D2F50A1E3C65}"/>
                  </a:ext>
                </a:extLst>
              </p:cNvPr>
              <p:cNvSpPr/>
              <p:nvPr/>
            </p:nvSpPr>
            <p:spPr>
              <a:xfrm>
                <a:off x="689604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1" name="Oval 80">
                <a:extLst>
                  <a:ext uri="{FF2B5EF4-FFF2-40B4-BE49-F238E27FC236}">
                    <a16:creationId xmlns:a16="http://schemas.microsoft.com/office/drawing/2014/main" id="{472A6A7A-33F8-B145-9E18-F6FFC197607E}"/>
                  </a:ext>
                </a:extLst>
              </p:cNvPr>
              <p:cNvSpPr/>
              <p:nvPr/>
            </p:nvSpPr>
            <p:spPr>
              <a:xfrm>
                <a:off x="772552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2" name="Oval 81">
                <a:extLst>
                  <a:ext uri="{FF2B5EF4-FFF2-40B4-BE49-F238E27FC236}">
                    <a16:creationId xmlns:a16="http://schemas.microsoft.com/office/drawing/2014/main" id="{3E677361-5020-D64D-8B48-D18DDC89DD95}"/>
                  </a:ext>
                </a:extLst>
              </p:cNvPr>
              <p:cNvSpPr/>
              <p:nvPr/>
            </p:nvSpPr>
            <p:spPr>
              <a:xfrm>
                <a:off x="853195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3" name="Text Box 23">
                <a:extLst>
                  <a:ext uri="{FF2B5EF4-FFF2-40B4-BE49-F238E27FC236}">
                    <a16:creationId xmlns:a16="http://schemas.microsoft.com/office/drawing/2014/main" id="{387B525B-950E-C94A-9BE5-103F0C0A1A03}"/>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Marco 3</a:t>
                </a:r>
              </a:p>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4" name="Text Box 23">
                <a:extLst>
                  <a:ext uri="{FF2B5EF4-FFF2-40B4-BE49-F238E27FC236}">
                    <a16:creationId xmlns:a16="http://schemas.microsoft.com/office/drawing/2014/main" id="{6B18550B-2C59-FD45-ACE5-FAAA55D29D57}"/>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Marco 5</a:t>
                </a:r>
              </a:p>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5" name="Text Box 23">
                <a:extLst>
                  <a:ext uri="{FF2B5EF4-FFF2-40B4-BE49-F238E27FC236}">
                    <a16:creationId xmlns:a16="http://schemas.microsoft.com/office/drawing/2014/main" id="{AE305C41-57D1-D54B-8B86-E85320E54898}"/>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Marco 7</a:t>
                </a:r>
              </a:p>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6" name="Text Box 23">
                <a:extLst>
                  <a:ext uri="{FF2B5EF4-FFF2-40B4-BE49-F238E27FC236}">
                    <a16:creationId xmlns:a16="http://schemas.microsoft.com/office/drawing/2014/main" id="{EDD9069D-3E90-0248-8029-073936B03C92}"/>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Marco 9</a:t>
                </a:r>
              </a:p>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7" name="Text Box 23">
                <a:extLst>
                  <a:ext uri="{FF2B5EF4-FFF2-40B4-BE49-F238E27FC236}">
                    <a16:creationId xmlns:a16="http://schemas.microsoft.com/office/drawing/2014/main" id="{987F85E3-4AF1-5B46-B203-33A3EAAF3A62}"/>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pt-BR" sz="1400">
                    <a:latin typeface="Century Gothic" panose="020B0502020202020204" pitchFamily="34" charset="0"/>
                    <a:ea typeface="Calibri" panose="020F0502020204030204" pitchFamily="34" charset="0"/>
                    <a:cs typeface="Times New Roman" panose="02020603050405020304" pitchFamily="18" charset="0"/>
                  </a:rPr>
                  <a:t>Concluído</a:t>
                </a:r>
              </a:p>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8" name="Text Box 23">
                <a:extLst>
                  <a:ext uri="{FF2B5EF4-FFF2-40B4-BE49-F238E27FC236}">
                    <a16:creationId xmlns:a16="http://schemas.microsoft.com/office/drawing/2014/main" id="{868EF429-0CF4-AA4E-B14C-E6FCDFDC2006}"/>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Marco 4</a:t>
                </a:r>
              </a:p>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9" name="Text Box 23">
                <a:extLst>
                  <a:ext uri="{FF2B5EF4-FFF2-40B4-BE49-F238E27FC236}">
                    <a16:creationId xmlns:a16="http://schemas.microsoft.com/office/drawing/2014/main" id="{1B8405D0-2509-BE48-81E2-D6DBB11D9F97}"/>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Marco 6</a:t>
                </a:r>
              </a:p>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90" name="Text Box 23">
                <a:extLst>
                  <a:ext uri="{FF2B5EF4-FFF2-40B4-BE49-F238E27FC236}">
                    <a16:creationId xmlns:a16="http://schemas.microsoft.com/office/drawing/2014/main" id="{F4295392-AFA6-9341-BE1A-55FC87313A66}"/>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Marco 8</a:t>
                </a:r>
              </a:p>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91" name="Text Box 23">
                <a:extLst>
                  <a:ext uri="{FF2B5EF4-FFF2-40B4-BE49-F238E27FC236}">
                    <a16:creationId xmlns:a16="http://schemas.microsoft.com/office/drawing/2014/main" id="{C06E4E96-5502-4B4F-B7F6-3808E58AE7A5}"/>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Marco 10</a:t>
                </a:r>
              </a:p>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92" name="Subtitle 2">
            <a:extLst>
              <a:ext uri="{FF2B5EF4-FFF2-40B4-BE49-F238E27FC236}">
                <a16:creationId xmlns:a16="http://schemas.microsoft.com/office/drawing/2014/main" id="{324D67DB-0547-364D-9A0C-56FAE5FBB5E6}"/>
              </a:ext>
            </a:extLst>
          </p:cNvPr>
          <p:cNvSpPr txBox="1">
            <a:spLocks/>
          </p:cNvSpPr>
          <p:nvPr/>
        </p:nvSpPr>
        <p:spPr>
          <a:xfrm>
            <a:off x="95782" y="2047997"/>
            <a:ext cx="1927012" cy="930417"/>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spcBef>
                <a:spcPts val="0"/>
              </a:spcBef>
            </a:pPr>
            <a:r>
              <a:rPr lang="pt-BR" sz="1400" b="1" dirty="0">
                <a:solidFill>
                  <a:schemeClr val="tx2">
                    <a:lumMod val="75000"/>
                  </a:schemeClr>
                </a:solidFill>
                <a:latin typeface="Century Gothic" panose="020B0502020202020204" pitchFamily="34" charset="0"/>
                <a:ea typeface="Montserrat Light" charset="0"/>
                <a:cs typeface="Montserrat Light" charset="0"/>
              </a:rPr>
              <a:t>CRONOGRAMA ORIGINAL DO PROJETO</a:t>
            </a:r>
          </a:p>
        </p:txBody>
      </p:sp>
      <p:grpSp>
        <p:nvGrpSpPr>
          <p:cNvPr id="93" name="Group 92">
            <a:extLst>
              <a:ext uri="{FF2B5EF4-FFF2-40B4-BE49-F238E27FC236}">
                <a16:creationId xmlns:a16="http://schemas.microsoft.com/office/drawing/2014/main" id="{C8815B77-DF6A-984E-805B-1CF5E33897D5}"/>
              </a:ext>
            </a:extLst>
          </p:cNvPr>
          <p:cNvGrpSpPr/>
          <p:nvPr/>
        </p:nvGrpSpPr>
        <p:grpSpPr>
          <a:xfrm>
            <a:off x="630865" y="3745799"/>
            <a:ext cx="11980394" cy="2490166"/>
            <a:chOff x="0" y="-25300"/>
            <a:chExt cx="9732193" cy="2222108"/>
          </a:xfrm>
        </p:grpSpPr>
        <p:cxnSp>
          <p:nvCxnSpPr>
            <p:cNvPr id="94" name="Straight Connector 93">
              <a:extLst>
                <a:ext uri="{FF2B5EF4-FFF2-40B4-BE49-F238E27FC236}">
                  <a16:creationId xmlns:a16="http://schemas.microsoft.com/office/drawing/2014/main" id="{9B100C0D-6D5B-D946-98BB-2628563DBA9E}"/>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95" name="Group 94">
              <a:extLst>
                <a:ext uri="{FF2B5EF4-FFF2-40B4-BE49-F238E27FC236}">
                  <a16:creationId xmlns:a16="http://schemas.microsoft.com/office/drawing/2014/main" id="{00390A4E-0DCC-6442-B6F8-896266B0AEDD}"/>
                </a:ext>
              </a:extLst>
            </p:cNvPr>
            <p:cNvGrpSpPr/>
            <p:nvPr/>
          </p:nvGrpSpPr>
          <p:grpSpPr>
            <a:xfrm>
              <a:off x="0" y="-25300"/>
              <a:ext cx="9732193" cy="2222108"/>
              <a:chOff x="0" y="-210566"/>
              <a:chExt cx="9735665" cy="2223247"/>
            </a:xfrm>
          </p:grpSpPr>
          <p:sp>
            <p:nvSpPr>
              <p:cNvPr id="96" name="Text Box 23">
                <a:extLst>
                  <a:ext uri="{FF2B5EF4-FFF2-40B4-BE49-F238E27FC236}">
                    <a16:creationId xmlns:a16="http://schemas.microsoft.com/office/drawing/2014/main" id="{1990FBE2-DECE-5D43-82CF-65A493AE3EBD}"/>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Marco 1</a:t>
                </a:r>
              </a:p>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97" name="Straight Connector 96">
                <a:extLst>
                  <a:ext uri="{FF2B5EF4-FFF2-40B4-BE49-F238E27FC236}">
                    <a16:creationId xmlns:a16="http://schemas.microsoft.com/office/drawing/2014/main" id="{8343D965-34E5-554C-A081-DE18E85F8A96}"/>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98" name="Oval 97">
                <a:extLst>
                  <a:ext uri="{FF2B5EF4-FFF2-40B4-BE49-F238E27FC236}">
                    <a16:creationId xmlns:a16="http://schemas.microsoft.com/office/drawing/2014/main" id="{C3C94FDA-9003-334F-867C-5EDB2F368EF7}"/>
                  </a:ext>
                </a:extLst>
              </p:cNvPr>
              <p:cNvSpPr/>
              <p:nvPr/>
            </p:nvSpPr>
            <p:spPr>
              <a:xfrm>
                <a:off x="195580" y="864898"/>
                <a:ext cx="92702" cy="92702"/>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99" name="Straight Connector 98">
                <a:extLst>
                  <a:ext uri="{FF2B5EF4-FFF2-40B4-BE49-F238E27FC236}">
                    <a16:creationId xmlns:a16="http://schemas.microsoft.com/office/drawing/2014/main" id="{A5B98782-EB81-0D45-9986-26839F3830C0}"/>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00" name="Oval 99">
                <a:extLst>
                  <a:ext uri="{FF2B5EF4-FFF2-40B4-BE49-F238E27FC236}">
                    <a16:creationId xmlns:a16="http://schemas.microsoft.com/office/drawing/2014/main" id="{34F88428-8131-F546-BAA3-0E14A2A7F0F7}"/>
                  </a:ext>
                </a:extLst>
              </p:cNvPr>
              <p:cNvSpPr/>
              <p:nvPr/>
            </p:nvSpPr>
            <p:spPr>
              <a:xfrm>
                <a:off x="1020591"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101" name="Straight Connector 100">
                <a:extLst>
                  <a:ext uri="{FF2B5EF4-FFF2-40B4-BE49-F238E27FC236}">
                    <a16:creationId xmlns:a16="http://schemas.microsoft.com/office/drawing/2014/main" id="{EB12AD84-C344-1248-BE62-407452B82790}"/>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0BA19D27-8461-9943-AB5A-F811DD9EC1B2}"/>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18601D4-4AC7-ED41-97D3-4E659208DD96}"/>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D72903B5-121A-C64A-9E1F-920BC6FFF4AF}"/>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1F44A79B-E727-7E4F-9703-1819F52E79CE}"/>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4A47129-803C-F14D-B41F-4AD4F90B0C27}"/>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03BD6029-D921-124C-A0F4-7428F264599C}"/>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75071A7E-1695-F045-BEFB-B53791F79CFE}"/>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3EA4B9C0-D1D4-C240-8FEA-CA536C08C21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10" name="Text Box 23">
                <a:extLst>
                  <a:ext uri="{FF2B5EF4-FFF2-40B4-BE49-F238E27FC236}">
                    <a16:creationId xmlns:a16="http://schemas.microsoft.com/office/drawing/2014/main" id="{9BDEF75A-AB3F-E442-BF07-82F94CBC8757}"/>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Marco 2</a:t>
                </a:r>
              </a:p>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11" name="Oval 110">
                <a:extLst>
                  <a:ext uri="{FF2B5EF4-FFF2-40B4-BE49-F238E27FC236}">
                    <a16:creationId xmlns:a16="http://schemas.microsoft.com/office/drawing/2014/main" id="{9A3C1BAF-0158-644C-80E5-022E5F08E61A}"/>
                  </a:ext>
                </a:extLst>
              </p:cNvPr>
              <p:cNvSpPr/>
              <p:nvPr/>
            </p:nvSpPr>
            <p:spPr>
              <a:xfrm>
                <a:off x="1884628"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2" name="Oval 111">
                <a:extLst>
                  <a:ext uri="{FF2B5EF4-FFF2-40B4-BE49-F238E27FC236}">
                    <a16:creationId xmlns:a16="http://schemas.microsoft.com/office/drawing/2014/main" id="{E2BADFAF-69D2-0743-B332-AE6E87DBC88A}"/>
                  </a:ext>
                </a:extLst>
              </p:cNvPr>
              <p:cNvSpPr/>
              <p:nvPr/>
            </p:nvSpPr>
            <p:spPr>
              <a:xfrm>
                <a:off x="270834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3" name="Oval 112">
                <a:extLst>
                  <a:ext uri="{FF2B5EF4-FFF2-40B4-BE49-F238E27FC236}">
                    <a16:creationId xmlns:a16="http://schemas.microsoft.com/office/drawing/2014/main" id="{952A518E-68FF-CB41-AC2D-FEFE70D2D0EB}"/>
                  </a:ext>
                </a:extLst>
              </p:cNvPr>
              <p:cNvSpPr/>
              <p:nvPr/>
            </p:nvSpPr>
            <p:spPr>
              <a:xfrm>
                <a:off x="354358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4" name="Oval 113">
                <a:extLst>
                  <a:ext uri="{FF2B5EF4-FFF2-40B4-BE49-F238E27FC236}">
                    <a16:creationId xmlns:a16="http://schemas.microsoft.com/office/drawing/2014/main" id="{DCBAEE2F-8D59-A84B-BBAA-2BCC85A67957}"/>
                  </a:ext>
                </a:extLst>
              </p:cNvPr>
              <p:cNvSpPr/>
              <p:nvPr/>
            </p:nvSpPr>
            <p:spPr>
              <a:xfrm>
                <a:off x="436154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5" name="Oval 114">
                <a:extLst>
                  <a:ext uri="{FF2B5EF4-FFF2-40B4-BE49-F238E27FC236}">
                    <a16:creationId xmlns:a16="http://schemas.microsoft.com/office/drawing/2014/main" id="{231C3864-9978-F64D-822D-5660361F7990}"/>
                  </a:ext>
                </a:extLst>
              </p:cNvPr>
              <p:cNvSpPr/>
              <p:nvPr/>
            </p:nvSpPr>
            <p:spPr>
              <a:xfrm>
                <a:off x="520829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6" name="Oval 115">
                <a:extLst>
                  <a:ext uri="{FF2B5EF4-FFF2-40B4-BE49-F238E27FC236}">
                    <a16:creationId xmlns:a16="http://schemas.microsoft.com/office/drawing/2014/main" id="{164C2A28-47FA-A145-B9A0-F35B9B88DCD1}"/>
                  </a:ext>
                </a:extLst>
              </p:cNvPr>
              <p:cNvSpPr/>
              <p:nvPr/>
            </p:nvSpPr>
            <p:spPr>
              <a:xfrm>
                <a:off x="6032009"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7" name="Oval 116">
                <a:extLst>
                  <a:ext uri="{FF2B5EF4-FFF2-40B4-BE49-F238E27FC236}">
                    <a16:creationId xmlns:a16="http://schemas.microsoft.com/office/drawing/2014/main" id="{168165CC-037C-D249-8758-AB5C8D6BEF7D}"/>
                  </a:ext>
                </a:extLst>
              </p:cNvPr>
              <p:cNvSpPr/>
              <p:nvPr/>
            </p:nvSpPr>
            <p:spPr>
              <a:xfrm>
                <a:off x="689604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8" name="Oval 117">
                <a:extLst>
                  <a:ext uri="{FF2B5EF4-FFF2-40B4-BE49-F238E27FC236}">
                    <a16:creationId xmlns:a16="http://schemas.microsoft.com/office/drawing/2014/main" id="{79B5AD43-0C61-A54A-AA89-81D55B9B89B6}"/>
                  </a:ext>
                </a:extLst>
              </p:cNvPr>
              <p:cNvSpPr/>
              <p:nvPr/>
            </p:nvSpPr>
            <p:spPr>
              <a:xfrm>
                <a:off x="772552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9" name="Oval 118">
                <a:extLst>
                  <a:ext uri="{FF2B5EF4-FFF2-40B4-BE49-F238E27FC236}">
                    <a16:creationId xmlns:a16="http://schemas.microsoft.com/office/drawing/2014/main" id="{CB974886-9E1D-FF4C-A4A2-7EB744997112}"/>
                  </a:ext>
                </a:extLst>
              </p:cNvPr>
              <p:cNvSpPr/>
              <p:nvPr/>
            </p:nvSpPr>
            <p:spPr>
              <a:xfrm>
                <a:off x="853195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20" name="Text Box 23">
                <a:extLst>
                  <a:ext uri="{FF2B5EF4-FFF2-40B4-BE49-F238E27FC236}">
                    <a16:creationId xmlns:a16="http://schemas.microsoft.com/office/drawing/2014/main" id="{4843321C-A79B-6D4E-B1C5-E4802F8AB543}"/>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Marco 3</a:t>
                </a:r>
              </a:p>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1" name="Text Box 23">
                <a:extLst>
                  <a:ext uri="{FF2B5EF4-FFF2-40B4-BE49-F238E27FC236}">
                    <a16:creationId xmlns:a16="http://schemas.microsoft.com/office/drawing/2014/main" id="{DA2FA759-1376-C040-8233-72737C060650}"/>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Marco 5</a:t>
                </a:r>
              </a:p>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2" name="Text Box 23">
                <a:extLst>
                  <a:ext uri="{FF2B5EF4-FFF2-40B4-BE49-F238E27FC236}">
                    <a16:creationId xmlns:a16="http://schemas.microsoft.com/office/drawing/2014/main" id="{5F0F4CE7-4585-B24F-A4A4-D237529A08EF}"/>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Marco 7</a:t>
                </a:r>
              </a:p>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3" name="Text Box 23">
                <a:extLst>
                  <a:ext uri="{FF2B5EF4-FFF2-40B4-BE49-F238E27FC236}">
                    <a16:creationId xmlns:a16="http://schemas.microsoft.com/office/drawing/2014/main" id="{98741DD8-2E71-3644-8CC8-03E440ABAB2A}"/>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Marco 9</a:t>
                </a:r>
              </a:p>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4" name="Text Box 23">
                <a:extLst>
                  <a:ext uri="{FF2B5EF4-FFF2-40B4-BE49-F238E27FC236}">
                    <a16:creationId xmlns:a16="http://schemas.microsoft.com/office/drawing/2014/main" id="{5EB47C30-942E-BD4B-9B46-94D5C092A4DD}"/>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pt-BR" sz="1400">
                    <a:latin typeface="Century Gothic" panose="020B0502020202020204" pitchFamily="34" charset="0"/>
                    <a:ea typeface="Calibri" panose="020F0502020204030204" pitchFamily="34" charset="0"/>
                    <a:cs typeface="Times New Roman" panose="02020603050405020304" pitchFamily="18" charset="0"/>
                  </a:rPr>
                  <a:t>Concluído</a:t>
                </a:r>
              </a:p>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5" name="Text Box 23">
                <a:extLst>
                  <a:ext uri="{FF2B5EF4-FFF2-40B4-BE49-F238E27FC236}">
                    <a16:creationId xmlns:a16="http://schemas.microsoft.com/office/drawing/2014/main" id="{CED71D8C-5E19-8641-AD56-FF7AEB9874FE}"/>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Marco 4</a:t>
                </a:r>
              </a:p>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6" name="Text Box 23">
                <a:extLst>
                  <a:ext uri="{FF2B5EF4-FFF2-40B4-BE49-F238E27FC236}">
                    <a16:creationId xmlns:a16="http://schemas.microsoft.com/office/drawing/2014/main" id="{16AE4205-9E09-AD42-A18E-E1D15993B0BB}"/>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Marco 6</a:t>
                </a:r>
              </a:p>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7" name="Text Box 23">
                <a:extLst>
                  <a:ext uri="{FF2B5EF4-FFF2-40B4-BE49-F238E27FC236}">
                    <a16:creationId xmlns:a16="http://schemas.microsoft.com/office/drawing/2014/main" id="{BDB7390B-DAD5-7742-BB8E-885630444522}"/>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Marco 8</a:t>
                </a:r>
              </a:p>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8" name="Text Box 23">
                <a:extLst>
                  <a:ext uri="{FF2B5EF4-FFF2-40B4-BE49-F238E27FC236}">
                    <a16:creationId xmlns:a16="http://schemas.microsoft.com/office/drawing/2014/main" id="{79ECD1C1-360C-414F-A099-05010F705D8F}"/>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Marco 10</a:t>
                </a:r>
              </a:p>
              <a:p>
                <a:pPr marL="0" marR="0" rtl="0">
                  <a:spcBef>
                    <a:spcPts val="0"/>
                  </a:spcBef>
                  <a:spcAft>
                    <a:spcPts val="800"/>
                  </a:spcAft>
                </a:pPr>
                <a:r>
                  <a:rPr lang="pt-BR" sz="140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129" name="Subtitle 2">
            <a:extLst>
              <a:ext uri="{FF2B5EF4-FFF2-40B4-BE49-F238E27FC236}">
                <a16:creationId xmlns:a16="http://schemas.microsoft.com/office/drawing/2014/main" id="{DF229E66-3B55-334E-B6C9-6A89FBEFF634}"/>
              </a:ext>
            </a:extLst>
          </p:cNvPr>
          <p:cNvSpPr txBox="1">
            <a:spLocks/>
          </p:cNvSpPr>
          <p:nvPr/>
        </p:nvSpPr>
        <p:spPr>
          <a:xfrm>
            <a:off x="45788" y="5305548"/>
            <a:ext cx="1682999" cy="92483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400" b="1" dirty="0">
                <a:solidFill>
                  <a:schemeClr val="tx2">
                    <a:lumMod val="75000"/>
                  </a:schemeClr>
                </a:solidFill>
                <a:latin typeface="Century Gothic" panose="020B0502020202020204" pitchFamily="34" charset="0"/>
                <a:ea typeface="Montserrat Light" charset="0"/>
                <a:cs typeface="Montserrat Light" charset="0"/>
              </a:rPr>
              <a:t>CRONOGRAMA REAL DO PROJETO</a:t>
            </a:r>
          </a:p>
        </p:txBody>
      </p:sp>
      <p:cxnSp>
        <p:nvCxnSpPr>
          <p:cNvPr id="12" name="Straight Connector 11">
            <a:extLst>
              <a:ext uri="{FF2B5EF4-FFF2-40B4-BE49-F238E27FC236}">
                <a16:creationId xmlns:a16="http://schemas.microsoft.com/office/drawing/2014/main" id="{3D20567A-AA45-7D4C-9F79-A2E01D1F1DC1}"/>
              </a:ext>
            </a:extLst>
          </p:cNvPr>
          <p:cNvCxnSpPr/>
          <p:nvPr/>
        </p:nvCxnSpPr>
        <p:spPr>
          <a:xfrm>
            <a:off x="0" y="3256547"/>
            <a:ext cx="12192000" cy="0"/>
          </a:xfrm>
          <a:prstGeom prst="line">
            <a:avLst/>
          </a:prstGeom>
          <a:ln w="28575">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32" name="TextBox 131">
            <a:extLst>
              <a:ext uri="{FF2B5EF4-FFF2-40B4-BE49-F238E27FC236}">
                <a16:creationId xmlns:a16="http://schemas.microsoft.com/office/drawing/2014/main" id="{22FC7558-115A-4869-9DF3-1698721DC391}"/>
              </a:ext>
            </a:extLst>
          </p:cNvPr>
          <p:cNvSpPr txBox="1"/>
          <p:nvPr/>
        </p:nvSpPr>
        <p:spPr>
          <a:xfrm>
            <a:off x="130335" y="25092"/>
            <a:ext cx="4855476" cy="369332"/>
          </a:xfrm>
          <a:prstGeom prst="rect">
            <a:avLst/>
          </a:prstGeom>
          <a:noFill/>
        </p:spPr>
        <p:txBody>
          <a:bodyPr wrap="square" rtlCol="0">
            <a:spAutoFit/>
          </a:bodyPr>
          <a:lstStyle/>
          <a:p>
            <a:pPr rtl="0"/>
            <a:r>
              <a:rPr lang="pt-BR">
                <a:solidFill>
                  <a:schemeClr val="tx1">
                    <a:lumMod val="65000"/>
                    <a:lumOff val="35000"/>
                  </a:schemeClr>
                </a:solidFill>
                <a:latin typeface="Century Gothic" panose="020B0502020202020204" pitchFamily="34" charset="0"/>
              </a:rPr>
              <a:t>2. DESEMPENHO DO CRONOGRAMA</a:t>
            </a:r>
          </a:p>
        </p:txBody>
      </p:sp>
      <p:sp>
        <p:nvSpPr>
          <p:cNvPr id="133" name="Rectangle 7">
            <a:extLst>
              <a:ext uri="{FF2B5EF4-FFF2-40B4-BE49-F238E27FC236}">
                <a16:creationId xmlns:a16="http://schemas.microsoft.com/office/drawing/2014/main" id="{15F7759C-AFC6-4E54-8A91-8F6E785DCC1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4" name="TextBox 133">
            <a:extLst>
              <a:ext uri="{FF2B5EF4-FFF2-40B4-BE49-F238E27FC236}">
                <a16:creationId xmlns:a16="http://schemas.microsoft.com/office/drawing/2014/main" id="{49BABB5A-8FC4-404A-8E7A-670BEF8010F4}"/>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DESEMPENHO DO CRONOGRAMA</a:t>
            </a:r>
          </a:p>
        </p:txBody>
      </p:sp>
      <p:sp>
        <p:nvSpPr>
          <p:cNvPr id="135" name="Parallelogram 134">
            <a:extLst>
              <a:ext uri="{FF2B5EF4-FFF2-40B4-BE49-F238E27FC236}">
                <a16:creationId xmlns:a16="http://schemas.microsoft.com/office/drawing/2014/main" id="{3D31CA73-AB07-4BDD-96B8-CE2F682C0DA6}"/>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14801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1540424790"/>
              </p:ext>
            </p:extLst>
          </p:nvPr>
        </p:nvGraphicFramePr>
        <p:xfrm>
          <a:off x="130335" y="746677"/>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379811"/>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600" b="1">
                <a:solidFill>
                  <a:schemeClr val="tx2">
                    <a:lumMod val="75000"/>
                  </a:schemeClr>
                </a:solidFill>
                <a:latin typeface="Century Gothic" panose="020B0502020202020204" pitchFamily="34" charset="0"/>
                <a:ea typeface="Montserrat Light" charset="0"/>
                <a:cs typeface="Montserrat Light" charset="0"/>
              </a:rPr>
              <a:t>META INICIAL PARA PADRÕES DE QUALIDADE</a:t>
            </a:r>
          </a:p>
        </p:txBody>
      </p:sp>
      <p:graphicFrame>
        <p:nvGraphicFramePr>
          <p:cNvPr id="13" name="Table 12">
            <a:extLst>
              <a:ext uri="{FF2B5EF4-FFF2-40B4-BE49-F238E27FC236}">
                <a16:creationId xmlns:a16="http://schemas.microsoft.com/office/drawing/2014/main" id="{0CDBA874-1CA9-3747-A12A-9D2529F9A1F9}"/>
              </a:ext>
            </a:extLst>
          </p:cNvPr>
          <p:cNvGraphicFramePr>
            <a:graphicFrameLocks noGrp="1"/>
          </p:cNvGraphicFramePr>
          <p:nvPr>
            <p:extLst>
              <p:ext uri="{D42A27DB-BD31-4B8C-83A1-F6EECF244321}">
                <p14:modId xmlns:p14="http://schemas.microsoft.com/office/powerpoint/2010/main" val="1278904904"/>
              </p:ext>
            </p:extLst>
          </p:nvPr>
        </p:nvGraphicFramePr>
        <p:xfrm>
          <a:off x="130335" y="2190075"/>
          <a:ext cx="11934705" cy="2700755"/>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2700755">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1E3E23E8-FF7D-E348-B6D6-E12595B1F069}"/>
              </a:ext>
            </a:extLst>
          </p:cNvPr>
          <p:cNvSpPr txBox="1">
            <a:spLocks/>
          </p:cNvSpPr>
          <p:nvPr/>
        </p:nvSpPr>
        <p:spPr>
          <a:xfrm>
            <a:off x="0" y="1823210"/>
            <a:ext cx="4854388"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600" b="1">
                <a:solidFill>
                  <a:schemeClr val="tx2">
                    <a:lumMod val="75000"/>
                  </a:schemeClr>
                </a:solidFill>
                <a:latin typeface="Century Gothic" panose="020B0502020202020204" pitchFamily="34" charset="0"/>
                <a:ea typeface="Montserrat Light" charset="0"/>
                <a:cs typeface="Montserrat Light" charset="0"/>
              </a:rPr>
              <a:t>KPIs PARA MEDIR O SUCESSO</a:t>
            </a:r>
          </a:p>
        </p:txBody>
      </p:sp>
      <p:graphicFrame>
        <p:nvGraphicFramePr>
          <p:cNvPr id="10" name="Table 9">
            <a:extLst>
              <a:ext uri="{FF2B5EF4-FFF2-40B4-BE49-F238E27FC236}">
                <a16:creationId xmlns:a16="http://schemas.microsoft.com/office/drawing/2014/main" id="{893A131C-8E8A-1B42-9475-0DCE20A688E3}"/>
              </a:ext>
            </a:extLst>
          </p:cNvPr>
          <p:cNvGraphicFramePr>
            <a:graphicFrameLocks noGrp="1"/>
          </p:cNvGraphicFramePr>
          <p:nvPr/>
        </p:nvGraphicFramePr>
        <p:xfrm>
          <a:off x="130335" y="5303628"/>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5" name="Subtitle 2">
            <a:extLst>
              <a:ext uri="{FF2B5EF4-FFF2-40B4-BE49-F238E27FC236}">
                <a16:creationId xmlns:a16="http://schemas.microsoft.com/office/drawing/2014/main" id="{483D6338-DB78-1443-A240-DE960A814336}"/>
              </a:ext>
            </a:extLst>
          </p:cNvPr>
          <p:cNvSpPr txBox="1">
            <a:spLocks/>
          </p:cNvSpPr>
          <p:nvPr/>
        </p:nvSpPr>
        <p:spPr>
          <a:xfrm>
            <a:off x="0" y="4923509"/>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600" b="1">
                <a:solidFill>
                  <a:schemeClr val="tx2">
                    <a:lumMod val="75000"/>
                  </a:schemeClr>
                </a:solidFill>
                <a:latin typeface="Century Gothic" panose="020B0502020202020204" pitchFamily="34" charset="0"/>
                <a:ea typeface="Montserrat Light" charset="0"/>
                <a:cs typeface="Montserrat Light" charset="0"/>
              </a:rPr>
              <a:t>RESULTADO REAL</a:t>
            </a:r>
          </a:p>
        </p:txBody>
      </p:sp>
      <p:sp>
        <p:nvSpPr>
          <p:cNvPr id="16" name="TextBox 15">
            <a:extLst>
              <a:ext uri="{FF2B5EF4-FFF2-40B4-BE49-F238E27FC236}">
                <a16:creationId xmlns:a16="http://schemas.microsoft.com/office/drawing/2014/main" id="{256433BB-4BAB-48C3-B52B-285E5EDFCCAF}"/>
              </a:ext>
            </a:extLst>
          </p:cNvPr>
          <p:cNvSpPr txBox="1"/>
          <p:nvPr/>
        </p:nvSpPr>
        <p:spPr>
          <a:xfrm>
            <a:off x="130335" y="25092"/>
            <a:ext cx="4855476" cy="369332"/>
          </a:xfrm>
          <a:prstGeom prst="rect">
            <a:avLst/>
          </a:prstGeom>
          <a:noFill/>
        </p:spPr>
        <p:txBody>
          <a:bodyPr wrap="square" rtlCol="0">
            <a:spAutoFit/>
          </a:bodyPr>
          <a:lstStyle/>
          <a:p>
            <a:pPr rtl="0"/>
            <a:r>
              <a:rPr lang="pt-BR">
                <a:solidFill>
                  <a:schemeClr val="tx1">
                    <a:lumMod val="65000"/>
                    <a:lumOff val="35000"/>
                  </a:schemeClr>
                </a:solidFill>
                <a:latin typeface="Century Gothic" panose="020B0502020202020204" pitchFamily="34" charset="0"/>
              </a:rPr>
              <a:t>3. DESEMPENHO DE QUALIDADE</a:t>
            </a:r>
          </a:p>
        </p:txBody>
      </p:sp>
      <p:sp>
        <p:nvSpPr>
          <p:cNvPr id="17" name="Rectangle 7">
            <a:extLst>
              <a:ext uri="{FF2B5EF4-FFF2-40B4-BE49-F238E27FC236}">
                <a16:creationId xmlns:a16="http://schemas.microsoft.com/office/drawing/2014/main" id="{77EBDE6B-332D-456F-9AD6-C318D9E6D4D0}"/>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8" name="TextBox 17">
            <a:extLst>
              <a:ext uri="{FF2B5EF4-FFF2-40B4-BE49-F238E27FC236}">
                <a16:creationId xmlns:a16="http://schemas.microsoft.com/office/drawing/2014/main" id="{51CF384C-97C2-4B81-B6B8-7B1EE48B0629}"/>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DESEMPENHO DE QUALIDADE</a:t>
            </a:r>
          </a:p>
        </p:txBody>
      </p:sp>
      <p:sp>
        <p:nvSpPr>
          <p:cNvPr id="19" name="Parallelogram 18">
            <a:extLst>
              <a:ext uri="{FF2B5EF4-FFF2-40B4-BE49-F238E27FC236}">
                <a16:creationId xmlns:a16="http://schemas.microsoft.com/office/drawing/2014/main" id="{3D828089-A7D9-4AD2-A9F0-F361DB26FE21}"/>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73583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a:extLst>
              <a:ext uri="{FF2B5EF4-FFF2-40B4-BE49-F238E27FC236}">
                <a16:creationId xmlns:a16="http://schemas.microsoft.com/office/drawing/2014/main" id="{E51412AC-55D1-D94D-8840-2F65AF4AD16F}"/>
              </a:ext>
            </a:extLst>
          </p:cNvPr>
          <p:cNvSpPr txBox="1">
            <a:spLocks/>
          </p:cNvSpPr>
          <p:nvPr/>
        </p:nvSpPr>
        <p:spPr>
          <a:xfrm>
            <a:off x="130335" y="549927"/>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600" b="1">
                <a:solidFill>
                  <a:schemeClr val="tx2">
                    <a:lumMod val="75000"/>
                  </a:schemeClr>
                </a:solidFill>
                <a:latin typeface="Century Gothic" panose="020B0502020202020204" pitchFamily="34" charset="0"/>
                <a:ea typeface="Montserrat Light" charset="0"/>
                <a:cs typeface="Montserrat Light" charset="0"/>
              </a:rPr>
              <a:t>METAS DO CUSTO ORIGINAL</a:t>
            </a:r>
          </a:p>
        </p:txBody>
      </p:sp>
      <p:sp>
        <p:nvSpPr>
          <p:cNvPr id="17" name="Subtitle 2">
            <a:extLst>
              <a:ext uri="{FF2B5EF4-FFF2-40B4-BE49-F238E27FC236}">
                <a16:creationId xmlns:a16="http://schemas.microsoft.com/office/drawing/2014/main" id="{E7487830-CA69-E24D-8024-54A0C8572FCE}"/>
              </a:ext>
            </a:extLst>
          </p:cNvPr>
          <p:cNvSpPr txBox="1">
            <a:spLocks/>
          </p:cNvSpPr>
          <p:nvPr/>
        </p:nvSpPr>
        <p:spPr>
          <a:xfrm>
            <a:off x="6561041" y="518207"/>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600" b="1">
                <a:solidFill>
                  <a:schemeClr val="tx2">
                    <a:lumMod val="75000"/>
                  </a:schemeClr>
                </a:solidFill>
                <a:latin typeface="Century Gothic" panose="020B0502020202020204" pitchFamily="34" charset="0"/>
                <a:ea typeface="Montserrat Light" charset="0"/>
                <a:cs typeface="Montserrat Light" charset="0"/>
              </a:rPr>
              <a:t>DESPESAS ORÇAMENTÁRIAS REAIS</a:t>
            </a:r>
          </a:p>
        </p:txBody>
      </p:sp>
      <p:graphicFrame>
        <p:nvGraphicFramePr>
          <p:cNvPr id="18" name="Table 17">
            <a:extLst>
              <a:ext uri="{FF2B5EF4-FFF2-40B4-BE49-F238E27FC236}">
                <a16:creationId xmlns:a16="http://schemas.microsoft.com/office/drawing/2014/main" id="{AE916EFE-22B4-2E4C-8C97-72C11A80283C}"/>
              </a:ext>
            </a:extLst>
          </p:cNvPr>
          <p:cNvGraphicFramePr>
            <a:graphicFrameLocks noGrp="1"/>
          </p:cNvGraphicFramePr>
          <p:nvPr>
            <p:extLst>
              <p:ext uri="{D42A27DB-BD31-4B8C-83A1-F6EECF244321}">
                <p14:modId xmlns:p14="http://schemas.microsoft.com/office/powerpoint/2010/main" val="2758701804"/>
              </p:ext>
            </p:extLst>
          </p:nvPr>
        </p:nvGraphicFramePr>
        <p:xfrm>
          <a:off x="130335" y="975737"/>
          <a:ext cx="5369626" cy="5147607"/>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rtl="0">
                        <a:lnSpc>
                          <a:spcPct val="107000"/>
                        </a:lnSpc>
                        <a:spcBef>
                          <a:spcPts val="0"/>
                        </a:spcBef>
                        <a:spcAft>
                          <a:spcPts val="0"/>
                        </a:spcAft>
                      </a:pPr>
                      <a:r>
                        <a:rPr lang="pt-BR" sz="12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ITEM ORÇAMENTÁRIO</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rtl="0">
                        <a:lnSpc>
                          <a:spcPct val="107000"/>
                        </a:lnSpc>
                        <a:spcBef>
                          <a:spcPts val="0"/>
                        </a:spcBef>
                        <a:spcAft>
                          <a:spcPts val="0"/>
                        </a:spcAft>
                      </a:pPr>
                      <a:r>
                        <a:rPr lang="pt-BR" sz="1200">
                          <a:solidFill>
                            <a:schemeClr val="tx1"/>
                          </a:solidFill>
                          <a:effectLst/>
                          <a:latin typeface="Century Gothic" panose="020B0502020202020204" pitchFamily="34" charset="0"/>
                        </a:rPr>
                        <a:t>CUSTOS</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361817"/>
                  </a:ext>
                </a:extLst>
              </a:tr>
              <a:tr h="405051">
                <a:tc>
                  <a:txBody>
                    <a:bodyPr/>
                    <a:lstStyle/>
                    <a:p>
                      <a:pPr marL="0" marR="0" rtl="0">
                        <a:lnSpc>
                          <a:spcPct val="107000"/>
                        </a:lnSpc>
                        <a:spcBef>
                          <a:spcPts val="0"/>
                        </a:spcBef>
                        <a:spcAft>
                          <a:spcPts val="0"/>
                        </a:spcAft>
                      </a:pPr>
                      <a:r>
                        <a:rPr lang="pt-BR"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TOTAL</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204705"/>
                  </a:ext>
                </a:extLst>
              </a:tr>
            </a:tbl>
          </a:graphicData>
        </a:graphic>
      </p:graphicFrame>
      <p:graphicFrame>
        <p:nvGraphicFramePr>
          <p:cNvPr id="20" name="Table 19">
            <a:extLst>
              <a:ext uri="{FF2B5EF4-FFF2-40B4-BE49-F238E27FC236}">
                <a16:creationId xmlns:a16="http://schemas.microsoft.com/office/drawing/2014/main" id="{B176FE19-91EE-F84A-9289-37426A17DAF8}"/>
              </a:ext>
            </a:extLst>
          </p:cNvPr>
          <p:cNvGraphicFramePr>
            <a:graphicFrameLocks noGrp="1"/>
          </p:cNvGraphicFramePr>
          <p:nvPr>
            <p:extLst>
              <p:ext uri="{D42A27DB-BD31-4B8C-83A1-F6EECF244321}">
                <p14:modId xmlns:p14="http://schemas.microsoft.com/office/powerpoint/2010/main" val="2256797723"/>
              </p:ext>
            </p:extLst>
          </p:nvPr>
        </p:nvGraphicFramePr>
        <p:xfrm>
          <a:off x="6597135" y="975737"/>
          <a:ext cx="5369626" cy="5147607"/>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rtl="0">
                        <a:lnSpc>
                          <a:spcPct val="107000"/>
                        </a:lnSpc>
                        <a:spcBef>
                          <a:spcPts val="0"/>
                        </a:spcBef>
                        <a:spcAft>
                          <a:spcPts val="0"/>
                        </a:spcAft>
                      </a:pPr>
                      <a:r>
                        <a:rPr lang="pt-BR" sz="12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ITEM ORÇAMENTÁRIO</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rtl="0">
                        <a:lnSpc>
                          <a:spcPct val="107000"/>
                        </a:lnSpc>
                        <a:spcBef>
                          <a:spcPts val="0"/>
                        </a:spcBef>
                        <a:spcAft>
                          <a:spcPts val="0"/>
                        </a:spcAft>
                      </a:pPr>
                      <a:r>
                        <a:rPr lang="pt-BR" sz="1200">
                          <a:solidFill>
                            <a:schemeClr val="tx1"/>
                          </a:solidFill>
                          <a:effectLst/>
                          <a:latin typeface="Century Gothic" panose="020B0502020202020204" pitchFamily="34" charset="0"/>
                        </a:rPr>
                        <a:t>CUSTOS</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pt-BR" sz="120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361817"/>
                  </a:ext>
                </a:extLst>
              </a:tr>
              <a:tr h="405051">
                <a:tc>
                  <a:txBody>
                    <a:bodyPr/>
                    <a:lstStyle/>
                    <a:p>
                      <a:pPr marL="0" marR="0" rtl="0">
                        <a:lnSpc>
                          <a:spcPct val="107000"/>
                        </a:lnSpc>
                        <a:spcBef>
                          <a:spcPts val="0"/>
                        </a:spcBef>
                        <a:spcAft>
                          <a:spcPts val="0"/>
                        </a:spcAft>
                      </a:pPr>
                      <a:r>
                        <a:rPr lang="pt-BR"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TOTAL</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204705"/>
                  </a:ext>
                </a:extLst>
              </a:tr>
            </a:tbl>
          </a:graphicData>
        </a:graphic>
      </p:graphicFrame>
      <p:sp>
        <p:nvSpPr>
          <p:cNvPr id="10" name="TextBox 9">
            <a:extLst>
              <a:ext uri="{FF2B5EF4-FFF2-40B4-BE49-F238E27FC236}">
                <a16:creationId xmlns:a16="http://schemas.microsoft.com/office/drawing/2014/main" id="{461EE440-CB48-4C6B-A7A9-8B9DEF353395}"/>
              </a:ext>
            </a:extLst>
          </p:cNvPr>
          <p:cNvSpPr txBox="1"/>
          <p:nvPr/>
        </p:nvSpPr>
        <p:spPr>
          <a:xfrm>
            <a:off x="130335" y="25092"/>
            <a:ext cx="4855476" cy="369332"/>
          </a:xfrm>
          <a:prstGeom prst="rect">
            <a:avLst/>
          </a:prstGeom>
          <a:noFill/>
        </p:spPr>
        <p:txBody>
          <a:bodyPr wrap="square" rtlCol="0">
            <a:spAutoFit/>
          </a:bodyPr>
          <a:lstStyle/>
          <a:p>
            <a:pPr rtl="0"/>
            <a:r>
              <a:rPr lang="pt-BR">
                <a:solidFill>
                  <a:schemeClr val="tx1">
                    <a:lumMod val="65000"/>
                    <a:lumOff val="35000"/>
                  </a:schemeClr>
                </a:solidFill>
                <a:latin typeface="Century Gothic" panose="020B0502020202020204" pitchFamily="34" charset="0"/>
              </a:rPr>
              <a:t>4. DESEMPENHO ORÇAMENTÁRIO</a:t>
            </a:r>
          </a:p>
        </p:txBody>
      </p:sp>
      <p:sp>
        <p:nvSpPr>
          <p:cNvPr id="11" name="Rectangle 7">
            <a:extLst>
              <a:ext uri="{FF2B5EF4-FFF2-40B4-BE49-F238E27FC236}">
                <a16:creationId xmlns:a16="http://schemas.microsoft.com/office/drawing/2014/main" id="{49EDD509-C285-4481-8F74-D2B8DEB6045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TextBox 12">
            <a:extLst>
              <a:ext uri="{FF2B5EF4-FFF2-40B4-BE49-F238E27FC236}">
                <a16:creationId xmlns:a16="http://schemas.microsoft.com/office/drawing/2014/main" id="{2F3B197E-4F0B-4E36-8E95-76691E9FD2BD}"/>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DESEMPENHO ORÇAMENTÁRIO</a:t>
            </a:r>
          </a:p>
        </p:txBody>
      </p:sp>
      <p:sp>
        <p:nvSpPr>
          <p:cNvPr id="14" name="Parallelogram 13">
            <a:extLst>
              <a:ext uri="{FF2B5EF4-FFF2-40B4-BE49-F238E27FC236}">
                <a16:creationId xmlns:a16="http://schemas.microsoft.com/office/drawing/2014/main" id="{8DDB13C3-94EC-4519-820D-E09C06D9D434}"/>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37539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4132298031"/>
              </p:ext>
            </p:extLst>
          </p:nvPr>
        </p:nvGraphicFramePr>
        <p:xfrm>
          <a:off x="130335" y="87742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510558"/>
            <a:ext cx="6979024" cy="36616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600" b="1">
                <a:solidFill>
                  <a:schemeClr val="tx2">
                    <a:lumMod val="75000"/>
                  </a:schemeClr>
                </a:solidFill>
                <a:latin typeface="Century Gothic" panose="020B0502020202020204" pitchFamily="34" charset="0"/>
              </a:rPr>
              <a:t>O PLANO FOI CLARAMENTE DEFINIDO E COMUNICADO?</a:t>
            </a: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1178707973"/>
              </p:ext>
            </p:extLst>
          </p:nvPr>
        </p:nvGraphicFramePr>
        <p:xfrm>
          <a:off x="130335" y="284368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476819"/>
            <a:ext cx="6979024" cy="36616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600" b="1">
                <a:solidFill>
                  <a:schemeClr val="tx2">
                    <a:lumMod val="75000"/>
                  </a:schemeClr>
                </a:solidFill>
                <a:latin typeface="Century Gothic" panose="020B0502020202020204" pitchFamily="34" charset="0"/>
              </a:rPr>
              <a:t>FOI O PLANO CERTO PARA ESTE PROJETO?</a:t>
            </a: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extLst>
              <p:ext uri="{D42A27DB-BD31-4B8C-83A1-F6EECF244321}">
                <p14:modId xmlns:p14="http://schemas.microsoft.com/office/powerpoint/2010/main" val="3864369814"/>
              </p:ext>
            </p:extLst>
          </p:nvPr>
        </p:nvGraphicFramePr>
        <p:xfrm>
          <a:off x="130335" y="480665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412896"/>
            <a:ext cx="6979024" cy="37616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r>
              <a:rPr lang="pt-BR" sz="1600" b="1">
                <a:solidFill>
                  <a:schemeClr val="tx2">
                    <a:lumMod val="75000"/>
                  </a:schemeClr>
                </a:solidFill>
                <a:latin typeface="Century Gothic" panose="020B0502020202020204" pitchFamily="34" charset="0"/>
              </a:rPr>
              <a:t>O QUE PODERIA TER SIDO MELHORADO?</a:t>
            </a:r>
          </a:p>
        </p:txBody>
      </p:sp>
      <p:sp>
        <p:nvSpPr>
          <p:cNvPr id="10" name="Rectangle 7">
            <a:extLst>
              <a:ext uri="{FF2B5EF4-FFF2-40B4-BE49-F238E27FC236}">
                <a16:creationId xmlns:a16="http://schemas.microsoft.com/office/drawing/2014/main" id="{FB3F15D1-9770-4194-A13B-0FAA8DCE4F62}"/>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TextBox 12">
            <a:extLst>
              <a:ext uri="{FF2B5EF4-FFF2-40B4-BE49-F238E27FC236}">
                <a16:creationId xmlns:a16="http://schemas.microsoft.com/office/drawing/2014/main" id="{5D2DF5CA-A841-466C-B190-8B99F391AF31}"/>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ea typeface="Arial" charset="0"/>
                <a:cs typeface="Arial" charset="0"/>
              </a:rPr>
              <a:t>PLANO DE PROJETO</a:t>
            </a:r>
          </a:p>
        </p:txBody>
      </p:sp>
      <p:sp>
        <p:nvSpPr>
          <p:cNvPr id="14" name="Parallelogram 13">
            <a:extLst>
              <a:ext uri="{FF2B5EF4-FFF2-40B4-BE49-F238E27FC236}">
                <a16:creationId xmlns:a16="http://schemas.microsoft.com/office/drawing/2014/main" id="{DDDBC50F-5F29-4800-BD20-514B269DA27C}"/>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42F92488-F2D3-4AF0-9796-01B05603A0BD}"/>
              </a:ext>
            </a:extLst>
          </p:cNvPr>
          <p:cNvSpPr txBox="1"/>
          <p:nvPr/>
        </p:nvSpPr>
        <p:spPr>
          <a:xfrm>
            <a:off x="130335" y="25092"/>
            <a:ext cx="4855476" cy="369332"/>
          </a:xfrm>
          <a:prstGeom prst="rect">
            <a:avLst/>
          </a:prstGeom>
          <a:noFill/>
        </p:spPr>
        <p:txBody>
          <a:bodyPr wrap="square" rtlCol="0">
            <a:spAutoFit/>
          </a:bodyPr>
          <a:lstStyle/>
          <a:p>
            <a:pPr rtl="0"/>
            <a:r>
              <a:rPr lang="pt-BR">
                <a:solidFill>
                  <a:schemeClr val="tx1">
                    <a:lumMod val="65000"/>
                    <a:lumOff val="35000"/>
                  </a:schemeClr>
                </a:solidFill>
                <a:latin typeface="Century Gothic" panose="020B0502020202020204" pitchFamily="34" charset="0"/>
              </a:rPr>
              <a:t>5. PLANO DE PROJETO</a:t>
            </a:r>
          </a:p>
        </p:txBody>
      </p:sp>
    </p:spTree>
    <p:extLst>
      <p:ext uri="{BB962C8B-B14F-4D97-AF65-F5344CB8AC3E}">
        <p14:creationId xmlns:p14="http://schemas.microsoft.com/office/powerpoint/2010/main" val="2505396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2479063914"/>
              </p:ext>
            </p:extLst>
          </p:nvPr>
        </p:nvGraphicFramePr>
        <p:xfrm>
          <a:off x="130335" y="79614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415831"/>
            <a:ext cx="6979024" cy="36680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600" b="1">
                <a:solidFill>
                  <a:schemeClr val="tx2">
                    <a:lumMod val="75000"/>
                  </a:schemeClr>
                </a:solidFill>
                <a:latin typeface="Century Gothic" panose="020B0502020202020204" pitchFamily="34" charset="0"/>
              </a:rPr>
              <a:t>PONTOS FORTES DA EQUIPE DE PROJETO:</a:t>
            </a: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1703541690"/>
              </p:ext>
            </p:extLst>
          </p:nvPr>
        </p:nvGraphicFramePr>
        <p:xfrm>
          <a:off x="130335" y="270144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334579"/>
            <a:ext cx="6979024" cy="36680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600" b="1">
                <a:solidFill>
                  <a:schemeClr val="tx2">
                    <a:lumMod val="75000"/>
                  </a:schemeClr>
                </a:solidFill>
                <a:latin typeface="Century Gothic" panose="020B0502020202020204" pitchFamily="34" charset="0"/>
                <a:ea typeface="Montserrat Light" charset="0"/>
                <a:cs typeface="Montserrat Light" charset="0"/>
              </a:rPr>
              <a:t>RELACIONAMENTO COM CLIENTES:</a:t>
            </a: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179814"/>
            <a:ext cx="6979024" cy="376932"/>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r>
              <a:rPr lang="pt-BR" sz="1600" b="1">
                <a:solidFill>
                  <a:schemeClr val="tx2">
                    <a:lumMod val="75000"/>
                  </a:schemeClr>
                </a:solidFill>
                <a:latin typeface="Century Gothic" panose="020B0502020202020204" pitchFamily="34" charset="0"/>
              </a:rPr>
              <a:t>PROCESSOS QUE FUNCIONARAM BEM: </a:t>
            </a:r>
          </a:p>
        </p:txBody>
      </p:sp>
      <p:sp>
        <p:nvSpPr>
          <p:cNvPr id="15" name="Rectangle 7">
            <a:extLst>
              <a:ext uri="{FF2B5EF4-FFF2-40B4-BE49-F238E27FC236}">
                <a16:creationId xmlns:a16="http://schemas.microsoft.com/office/drawing/2014/main" id="{FF732FA9-A755-4CA6-9529-A3D4F8AD5A1C}"/>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20" name="TextBox 19">
            <a:extLst>
              <a:ext uri="{FF2B5EF4-FFF2-40B4-BE49-F238E27FC236}">
                <a16:creationId xmlns:a16="http://schemas.microsoft.com/office/drawing/2014/main" id="{52CF1227-5437-4F06-BAD3-54FDF301783A}"/>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O QUE DEU CERTO?</a:t>
            </a:r>
          </a:p>
        </p:txBody>
      </p:sp>
      <p:sp>
        <p:nvSpPr>
          <p:cNvPr id="21" name="Parallelogram 20">
            <a:extLst>
              <a:ext uri="{FF2B5EF4-FFF2-40B4-BE49-F238E27FC236}">
                <a16:creationId xmlns:a16="http://schemas.microsoft.com/office/drawing/2014/main" id="{BEEA2983-B5A2-49C5-A5B9-693880C2FCA3}"/>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9F603EAD-37A4-41F3-9CDB-A977DFBDA896}"/>
              </a:ext>
            </a:extLst>
          </p:cNvPr>
          <p:cNvSpPr txBox="1"/>
          <p:nvPr/>
        </p:nvSpPr>
        <p:spPr>
          <a:xfrm>
            <a:off x="130335" y="25092"/>
            <a:ext cx="4855476" cy="369332"/>
          </a:xfrm>
          <a:prstGeom prst="rect">
            <a:avLst/>
          </a:prstGeom>
          <a:noFill/>
        </p:spPr>
        <p:txBody>
          <a:bodyPr wrap="square" rtlCol="0">
            <a:spAutoFit/>
          </a:bodyPr>
          <a:lstStyle/>
          <a:p>
            <a:pPr rtl="0"/>
            <a:r>
              <a:rPr lang="pt-BR">
                <a:solidFill>
                  <a:schemeClr val="tx1">
                    <a:lumMod val="65000"/>
                    <a:lumOff val="35000"/>
                  </a:schemeClr>
                </a:solidFill>
                <a:latin typeface="Century Gothic" panose="020B0502020202020204" pitchFamily="34" charset="0"/>
              </a:rPr>
              <a:t>6. O QUE DEU CERTO?</a:t>
            </a:r>
          </a:p>
        </p:txBody>
      </p:sp>
    </p:spTree>
    <p:extLst>
      <p:ext uri="{BB962C8B-B14F-4D97-AF65-F5344CB8AC3E}">
        <p14:creationId xmlns:p14="http://schemas.microsoft.com/office/powerpoint/2010/main" val="3832345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1351529827"/>
              </p:ext>
            </p:extLst>
          </p:nvPr>
        </p:nvGraphicFramePr>
        <p:xfrm>
          <a:off x="130335" y="81646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569585655"/>
              </p:ext>
            </p:extLst>
          </p:nvPr>
        </p:nvGraphicFramePr>
        <p:xfrm>
          <a:off x="130335" y="270144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0" name="TextBox 9">
            <a:extLst>
              <a:ext uri="{FF2B5EF4-FFF2-40B4-BE49-F238E27FC236}">
                <a16:creationId xmlns:a16="http://schemas.microsoft.com/office/drawing/2014/main" id="{AAA5E44F-765D-4F30-A21A-19158AC6BE96}"/>
              </a:ext>
            </a:extLst>
          </p:cNvPr>
          <p:cNvSpPr txBox="1"/>
          <p:nvPr/>
        </p:nvSpPr>
        <p:spPr>
          <a:xfrm>
            <a:off x="130335" y="25092"/>
            <a:ext cx="4855476" cy="369332"/>
          </a:xfrm>
          <a:prstGeom prst="rect">
            <a:avLst/>
          </a:prstGeom>
          <a:noFill/>
        </p:spPr>
        <p:txBody>
          <a:bodyPr wrap="square" rtlCol="0">
            <a:spAutoFit/>
          </a:bodyPr>
          <a:lstStyle/>
          <a:p>
            <a:pPr rtl="0"/>
            <a:r>
              <a:rPr lang="pt-BR">
                <a:solidFill>
                  <a:schemeClr val="tx1">
                    <a:lumMod val="65000"/>
                    <a:lumOff val="35000"/>
                  </a:schemeClr>
                </a:solidFill>
                <a:latin typeface="Century Gothic" panose="020B0502020202020204" pitchFamily="34" charset="0"/>
              </a:rPr>
              <a:t>7. O QUE PODERIA TER SIDO MELHOR?</a:t>
            </a:r>
          </a:p>
        </p:txBody>
      </p:sp>
      <p:sp>
        <p:nvSpPr>
          <p:cNvPr id="13" name="Rectangle 7">
            <a:extLst>
              <a:ext uri="{FF2B5EF4-FFF2-40B4-BE49-F238E27FC236}">
                <a16:creationId xmlns:a16="http://schemas.microsoft.com/office/drawing/2014/main" id="{868143E7-F7A4-49FA-8BD5-18433C80144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4" name="TextBox 13">
            <a:extLst>
              <a:ext uri="{FF2B5EF4-FFF2-40B4-BE49-F238E27FC236}">
                <a16:creationId xmlns:a16="http://schemas.microsoft.com/office/drawing/2014/main" id="{1C079F41-C0DC-4ADD-BF00-DA3DC1DBD74D}"/>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ea typeface="Arial" charset="0"/>
                <a:cs typeface="Arial" charset="0"/>
              </a:rPr>
              <a:t>O QUE PODERIA TER SIDO MELHOR?</a:t>
            </a:r>
          </a:p>
        </p:txBody>
      </p:sp>
      <p:sp>
        <p:nvSpPr>
          <p:cNvPr id="15" name="Parallelogram 14">
            <a:extLst>
              <a:ext uri="{FF2B5EF4-FFF2-40B4-BE49-F238E27FC236}">
                <a16:creationId xmlns:a16="http://schemas.microsoft.com/office/drawing/2014/main" id="{3745BBFC-AA03-4DFE-AC10-74828D9437A7}"/>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Subtitle 2">
            <a:extLst>
              <a:ext uri="{FF2B5EF4-FFF2-40B4-BE49-F238E27FC236}">
                <a16:creationId xmlns:a16="http://schemas.microsoft.com/office/drawing/2014/main" id="{5FFADCD5-105B-4A58-BFF1-4CCFC3AC7367}"/>
              </a:ext>
            </a:extLst>
          </p:cNvPr>
          <p:cNvSpPr txBox="1">
            <a:spLocks/>
          </p:cNvSpPr>
          <p:nvPr/>
        </p:nvSpPr>
        <p:spPr>
          <a:xfrm>
            <a:off x="0" y="4179814"/>
            <a:ext cx="6979024" cy="376932"/>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r>
              <a:rPr lang="pt-BR" sz="1600" b="1">
                <a:solidFill>
                  <a:schemeClr val="tx2">
                    <a:lumMod val="75000"/>
                  </a:schemeClr>
                </a:solidFill>
                <a:latin typeface="Century Gothic" panose="020B0502020202020204" pitchFamily="34" charset="0"/>
              </a:rPr>
              <a:t>PROCESSOS QUE FUNCIONARAM MAL: </a:t>
            </a:r>
          </a:p>
        </p:txBody>
      </p:sp>
      <p:sp>
        <p:nvSpPr>
          <p:cNvPr id="21" name="Subtitle 2">
            <a:extLst>
              <a:ext uri="{FF2B5EF4-FFF2-40B4-BE49-F238E27FC236}">
                <a16:creationId xmlns:a16="http://schemas.microsoft.com/office/drawing/2014/main" id="{267816F1-008B-4A74-ABFC-804BB71BC26D}"/>
              </a:ext>
            </a:extLst>
          </p:cNvPr>
          <p:cNvSpPr txBox="1">
            <a:spLocks/>
          </p:cNvSpPr>
          <p:nvPr/>
        </p:nvSpPr>
        <p:spPr>
          <a:xfrm>
            <a:off x="0" y="2334579"/>
            <a:ext cx="6979024" cy="36680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600" b="1">
                <a:solidFill>
                  <a:schemeClr val="tx2">
                    <a:lumMod val="75000"/>
                  </a:schemeClr>
                </a:solidFill>
                <a:latin typeface="Century Gothic" panose="020B0502020202020204" pitchFamily="34" charset="0"/>
                <a:ea typeface="Montserrat Light" charset="0"/>
                <a:cs typeface="Montserrat Light" charset="0"/>
              </a:rPr>
              <a:t>RELACIONAMENTO COM CLIENTES:</a:t>
            </a:r>
          </a:p>
        </p:txBody>
      </p:sp>
      <p:sp>
        <p:nvSpPr>
          <p:cNvPr id="22" name="Subtitle 2">
            <a:extLst>
              <a:ext uri="{FF2B5EF4-FFF2-40B4-BE49-F238E27FC236}">
                <a16:creationId xmlns:a16="http://schemas.microsoft.com/office/drawing/2014/main" id="{65617F5A-E459-49C4-A6DA-EDA337FE7B4B}"/>
              </a:ext>
            </a:extLst>
          </p:cNvPr>
          <p:cNvSpPr txBox="1">
            <a:spLocks/>
          </p:cNvSpPr>
          <p:nvPr/>
        </p:nvSpPr>
        <p:spPr>
          <a:xfrm>
            <a:off x="0" y="415831"/>
            <a:ext cx="6979024" cy="36680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pt-BR" sz="1600" b="1">
                <a:solidFill>
                  <a:schemeClr val="tx2">
                    <a:lumMod val="75000"/>
                  </a:schemeClr>
                </a:solidFill>
                <a:latin typeface="Century Gothic" panose="020B0502020202020204" pitchFamily="34" charset="0"/>
              </a:rPr>
              <a:t>PONTOS FRACOS DA EQUIPE DE PROJETO:</a:t>
            </a:r>
          </a:p>
        </p:txBody>
      </p:sp>
    </p:spTree>
    <p:extLst>
      <p:ext uri="{BB962C8B-B14F-4D97-AF65-F5344CB8AC3E}">
        <p14:creationId xmlns:p14="http://schemas.microsoft.com/office/powerpoint/2010/main" val="379251969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Postmortem-Template_Powerpoint" id="{7311DD99-82AB-9943-A297-BA758AC8A205}" vid="{780E3C7B-C496-C744-B5E5-F25F2A3F41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IC-Project-Postmortem-Template_Powerpoint</Template>
  <TotalTime>32</TotalTime>
  <Words>547</Words>
  <Application>Microsoft Macintosh PowerPoint</Application>
  <PresentationFormat>Widescreen</PresentationFormat>
  <Paragraphs>212</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Brittany Johnston</cp:lastModifiedBy>
  <cp:revision>7</cp:revision>
  <dcterms:created xsi:type="dcterms:W3CDTF">2020-06-12T18:00:34Z</dcterms:created>
  <dcterms:modified xsi:type="dcterms:W3CDTF">2024-02-09T23:26:44Z</dcterms:modified>
</cp:coreProperties>
</file>