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3" r:id="rId3"/>
    <p:sldId id="368" r:id="rId4"/>
    <p:sldId id="406" r:id="rId5"/>
    <p:sldId id="401" r:id="rId6"/>
    <p:sldId id="408" r:id="rId7"/>
    <p:sldId id="409" r:id="rId8"/>
    <p:sldId id="410" r:id="rId9"/>
    <p:sldId id="411" r:id="rId10"/>
    <p:sldId id="412" r:id="rId11"/>
    <p:sldId id="413" r:id="rId12"/>
    <p:sldId id="400" r:id="rId13"/>
    <p:sldId id="39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B4D"/>
    <a:srgbClr val="D08A18"/>
    <a:srgbClr val="EDB201"/>
    <a:srgbClr val="EDF3F2"/>
    <a:srgbClr val="A4D0C9"/>
    <a:srgbClr val="003C43"/>
    <a:srgbClr val="00565E"/>
    <a:srgbClr val="007475"/>
    <a:srgbClr val="008081"/>
    <a:srgbClr val="22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6327"/>
  </p:normalViewPr>
  <p:slideViewPr>
    <p:cSldViewPr snapToGrid="0" snapToObjects="1">
      <p:cViewPr varScale="1">
        <p:scale>
          <a:sx n="112" d="100"/>
          <a:sy n="112" d="100"/>
        </p:scale>
        <p:origin x="1136"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11</a:t>
            </a:fld>
            <a:endParaRPr/>
          </a:p>
        </p:txBody>
      </p:sp>
    </p:spTree>
    <p:extLst>
      <p:ext uri="{BB962C8B-B14F-4D97-AF65-F5344CB8AC3E}">
        <p14:creationId xmlns:p14="http://schemas.microsoft.com/office/powerpoint/2010/main" val="2076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12</a:t>
            </a:fld>
            <a:endParaRPr/>
          </a:p>
        </p:txBody>
      </p:sp>
    </p:spTree>
    <p:extLst>
      <p:ext uri="{BB962C8B-B14F-4D97-AF65-F5344CB8AC3E}">
        <p14:creationId xmlns:p14="http://schemas.microsoft.com/office/powerpoint/2010/main" val="27365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163290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14</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081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5820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1424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398494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304132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8</a:t>
            </a:fld>
            <a:endParaRPr/>
          </a:p>
        </p:txBody>
      </p:sp>
    </p:spTree>
    <p:extLst>
      <p:ext uri="{BB962C8B-B14F-4D97-AF65-F5344CB8AC3E}">
        <p14:creationId xmlns:p14="http://schemas.microsoft.com/office/powerpoint/2010/main" val="225378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9</a:t>
            </a:fld>
            <a:endParaRPr/>
          </a:p>
        </p:txBody>
      </p:sp>
    </p:spTree>
    <p:extLst>
      <p:ext uri="{BB962C8B-B14F-4D97-AF65-F5344CB8AC3E}">
        <p14:creationId xmlns:p14="http://schemas.microsoft.com/office/powerpoint/2010/main" val="42609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25815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7829&amp;utm_language=PT&amp;utm_source=template-powerpoint&amp;utm_medium=content&amp;utm_campaign=ic-Process+Maturity+Model+Levels+Presentation-powerpoint-57829-pt&amp;lpa=ic+Process+Maturity+Model+Levels+Presentation+powerpoint+57829+p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martsheet.com/all-about-business-process-management-expert-insigh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4A7B2-0D94-3B04-9922-0B79E51E7419}"/>
              </a:ext>
            </a:extLst>
          </p:cNvPr>
          <p:cNvPicPr>
            <a:picLocks noChangeAspect="1"/>
          </p:cNvPicPr>
          <p:nvPr/>
        </p:nvPicPr>
        <p:blipFill>
          <a:blip r:embed="rId2"/>
          <a:stretch>
            <a:fillRect/>
          </a:stretch>
        </p:blipFill>
        <p:spPr>
          <a:xfrm>
            <a:off x="-1"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954107"/>
          </a:xfrm>
          <a:prstGeom prst="rect">
            <a:avLst/>
          </a:prstGeom>
          <a:noFill/>
        </p:spPr>
        <p:txBody>
          <a:bodyPr wrap="square" rtlCol="0">
            <a:spAutoFit/>
          </a:bodyPr>
          <a:lstStyle/>
          <a:p>
            <a:pPr rtl="0"/>
            <a:r>
              <a:rPr lang="pt-BR" sz="2800" b="1">
                <a:solidFill>
                  <a:schemeClr val="tx1">
                    <a:lumMod val="75000"/>
                    <a:lumOff val="25000"/>
                  </a:schemeClr>
                </a:solidFill>
                <a:latin typeface="Century Gothic" panose="020B0502020202020204" pitchFamily="34" charset="0"/>
              </a:rPr>
              <a:t>MODELO DE NÍVEIS DO MODELO DE MATURIDADE DO PROCESSO</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73945" y="3447236"/>
            <a:ext cx="7255580" cy="707886"/>
          </a:xfrm>
          <a:prstGeom prst="rect">
            <a:avLst/>
          </a:prstGeom>
          <a:noFill/>
        </p:spPr>
        <p:txBody>
          <a:bodyPr wrap="square" rtlCol="0">
            <a:spAutoFit/>
          </a:bodyPr>
          <a:lstStyle/>
          <a:p>
            <a:pPr rtl="0"/>
            <a:r>
              <a:rPr lang="pt-BR" sz="4000" dirty="0">
                <a:latin typeface="Century Gothic" panose="020B0502020202020204" pitchFamily="34" charset="0"/>
              </a:rPr>
              <a:t>[Subtítulo da discussão]</a:t>
            </a:r>
          </a:p>
        </p:txBody>
      </p:sp>
      <p:sp>
        <p:nvSpPr>
          <p:cNvPr id="12" name="TextBox 11">
            <a:extLst>
              <a:ext uri="{FF2B5EF4-FFF2-40B4-BE49-F238E27FC236}">
                <a16:creationId xmlns:a16="http://schemas.microsoft.com/office/drawing/2014/main" id="{E6138981-03C3-494F-8F6E-EB790F07F244}"/>
              </a:ext>
            </a:extLst>
          </p:cNvPr>
          <p:cNvSpPr txBox="1"/>
          <p:nvPr/>
        </p:nvSpPr>
        <p:spPr>
          <a:xfrm>
            <a:off x="373945" y="1784273"/>
            <a:ext cx="10563136" cy="1569660"/>
          </a:xfrm>
          <a:prstGeom prst="rect">
            <a:avLst/>
          </a:prstGeom>
          <a:noFill/>
        </p:spPr>
        <p:txBody>
          <a:bodyPr wrap="square" rtlCol="0">
            <a:spAutoFit/>
          </a:bodyPr>
          <a:lstStyle/>
          <a:p>
            <a:pPr rtl="0"/>
            <a:r>
              <a:rPr lang="pt-BR" sz="4800" dirty="0">
                <a:solidFill>
                  <a:schemeClr val="tx1">
                    <a:lumMod val="65000"/>
                    <a:lumOff val="35000"/>
                  </a:schemeClr>
                </a:solidFill>
                <a:latin typeface="Century Gothic" panose="020B0502020202020204" pitchFamily="34" charset="0"/>
              </a:rPr>
              <a:t>Introdução à maturidade do processo</a:t>
            </a: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991656"/>
            <a:ext cx="1295687" cy="338554"/>
          </a:xfrm>
          <a:prstGeom prst="rect">
            <a:avLst/>
          </a:prstGeom>
          <a:noFill/>
        </p:spPr>
        <p:txBody>
          <a:bodyPr wrap="square" rtlCol="0">
            <a:spAutoFit/>
          </a:bodyPr>
          <a:lstStyle/>
          <a:p>
            <a:pPr rtl="0"/>
            <a:r>
              <a:rPr lang="pt-BR" sz="1600">
                <a:solidFill>
                  <a:schemeClr val="tx1">
                    <a:lumMod val="65000"/>
                    <a:lumOff val="35000"/>
                  </a:schemeClr>
                </a:solidFill>
                <a:latin typeface="Century Gothic" panose="020B0502020202020204" pitchFamily="34" charset="0"/>
              </a:rPr>
              <a:t>00/00/0000</a:t>
            </a:r>
          </a:p>
        </p:txBody>
      </p:sp>
      <p:pic>
        <p:nvPicPr>
          <p:cNvPr id="3" name="Picture 2">
            <a:hlinkClick r:id="rId3"/>
            <a:extLst>
              <a:ext uri="{FF2B5EF4-FFF2-40B4-BE49-F238E27FC236}">
                <a16:creationId xmlns:a16="http://schemas.microsoft.com/office/drawing/2014/main" id="{BA0151C5-0B1A-3689-74AF-D540056204FB}"/>
              </a:ext>
            </a:extLst>
          </p:cNvPr>
          <p:cNvPicPr>
            <a:picLocks noChangeAspect="1"/>
          </p:cNvPicPr>
          <p:nvPr/>
        </p:nvPicPr>
        <p:blipFill>
          <a:blip r:embed="rId4"/>
          <a:stretch>
            <a:fillRect/>
          </a:stretch>
        </p:blipFill>
        <p:spPr>
          <a:xfrm>
            <a:off x="9082313" y="253847"/>
            <a:ext cx="2809240" cy="32891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B67C67-0F25-E8E8-3726-B258D9230E0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8</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pt-BR" sz="3200">
                <a:solidFill>
                  <a:srgbClr val="609188"/>
                </a:solidFill>
                <a:latin typeface="Century Gothic" panose="020B0502020202020204" pitchFamily="34" charset="0"/>
              </a:rPr>
              <a:t>Índice de desempenho do processo (PIP)</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4251544294"/>
              </p:ext>
            </p:extLst>
          </p:nvPr>
        </p:nvGraphicFramePr>
        <p:xfrm>
          <a:off x="480701" y="1573082"/>
          <a:ext cx="8634724" cy="2773354"/>
        </p:xfrm>
        <a:graphic>
          <a:graphicData uri="http://schemas.openxmlformats.org/drawingml/2006/table">
            <a:tbl>
              <a:tblPr>
                <a:noFill/>
              </a:tblPr>
              <a:tblGrid>
                <a:gridCol w="8634724">
                  <a:extLst>
                    <a:ext uri="{9D8B030D-6E8A-4147-A177-3AD203B41FA5}">
                      <a16:colId xmlns:a16="http://schemas.microsoft.com/office/drawing/2014/main" val="20000"/>
                    </a:ext>
                  </a:extLst>
                </a:gridCol>
              </a:tblGrid>
              <a:tr h="277335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1900" dirty="0">
                          <a:latin typeface="Century Gothic" panose="020B0502020202020204" pitchFamily="34" charset="0"/>
                        </a:rPr>
                        <a:t>Articulado pelos consultores Geary Rummler e Alan Brache </a:t>
                      </a:r>
                    </a:p>
                    <a:p>
                      <a:pPr marL="457200" marR="0" lvl="0" indent="-330200" algn="l" rtl="0">
                        <a:lnSpc>
                          <a:spcPct val="100000"/>
                        </a:lnSpc>
                        <a:spcBef>
                          <a:spcPts val="0"/>
                        </a:spcBef>
                        <a:spcAft>
                          <a:spcPts val="1400"/>
                        </a:spcAft>
                        <a:buClr>
                          <a:srgbClr val="4BA895"/>
                        </a:buClr>
                        <a:buSzPts val="1600"/>
                        <a:buFont typeface="Century Gothic"/>
                        <a:buChar char="●"/>
                      </a:pPr>
                      <a:r>
                        <a:rPr lang="pt-BR" sz="1900" dirty="0">
                          <a:latin typeface="Century Gothic" panose="020B0502020202020204" pitchFamily="34" charset="0"/>
                        </a:rPr>
                        <a:t>Usa uma avaliação simples de 10 perguntas</a:t>
                      </a:r>
                    </a:p>
                    <a:p>
                      <a:pPr marL="457200" marR="0" lvl="0" indent="-330200" algn="l" rtl="0">
                        <a:lnSpc>
                          <a:spcPct val="100000"/>
                        </a:lnSpc>
                        <a:spcBef>
                          <a:spcPts val="0"/>
                        </a:spcBef>
                        <a:spcAft>
                          <a:spcPts val="1400"/>
                        </a:spcAft>
                        <a:buClr>
                          <a:srgbClr val="4BA895"/>
                        </a:buClr>
                        <a:buSzPts val="1600"/>
                        <a:buFont typeface="Century Gothic"/>
                        <a:buChar char="●"/>
                      </a:pPr>
                      <a:r>
                        <a:rPr lang="pt-BR" sz="1900" dirty="0">
                          <a:latin typeface="Century Gothic" panose="020B0502020202020204" pitchFamily="34" charset="0"/>
                        </a:rPr>
                        <a:t>Atribui pontuações para iniciação do </a:t>
                      </a:r>
                      <a:br>
                        <a:rPr lang="pt-BR" sz="1900" dirty="0">
                          <a:latin typeface="Century Gothic" panose="020B0502020202020204" pitchFamily="34" charset="0"/>
                        </a:rPr>
                      </a:br>
                      <a:r>
                        <a:rPr lang="pt-BR" sz="1900" dirty="0">
                          <a:latin typeface="Century Gothic" panose="020B0502020202020204" pitchFamily="34" charset="0"/>
                        </a:rPr>
                        <a:t>gerenciamento de processos, evolução </a:t>
                      </a:r>
                      <a:br>
                        <a:rPr lang="pt-BR" sz="1900" dirty="0">
                          <a:latin typeface="Century Gothic" panose="020B0502020202020204" pitchFamily="34" charset="0"/>
                        </a:rPr>
                      </a:br>
                      <a:r>
                        <a:rPr lang="pt-BR" sz="1900" dirty="0">
                          <a:latin typeface="Century Gothic" panose="020B0502020202020204" pitchFamily="34" charset="0"/>
                        </a:rPr>
                        <a:t>do gerenciamento de processos </a:t>
                      </a:r>
                      <a:br>
                        <a:rPr lang="en-US" sz="1900" dirty="0">
                          <a:latin typeface="Century Gothic" panose="020B0502020202020204" pitchFamily="34" charset="0"/>
                        </a:rPr>
                      </a:br>
                      <a:r>
                        <a:rPr lang="pt-BR" sz="1900" dirty="0">
                          <a:latin typeface="Century Gothic" panose="020B0502020202020204" pitchFamily="34" charset="0"/>
                        </a:rPr>
                        <a:t>e domínio do gerenciamento </a:t>
                      </a:r>
                      <a:br>
                        <a:rPr lang="pt-BR" sz="1900" dirty="0">
                          <a:latin typeface="Century Gothic" panose="020B0502020202020204" pitchFamily="34" charset="0"/>
                        </a:rPr>
                      </a:br>
                      <a:r>
                        <a:rPr lang="pt-BR" sz="1900" dirty="0">
                          <a:latin typeface="Century Gothic" panose="020B0502020202020204" pitchFamily="34" charset="0"/>
                        </a:rPr>
                        <a:t>de processos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187E4AA4-9BEA-6F4B-920F-CD8AEA1C7331}"/>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a:solidFill>
                  <a:schemeClr val="bg1"/>
                </a:solidFill>
                <a:latin typeface="Century Gothic" panose="020B0502020202020204" pitchFamily="34" charset="0"/>
              </a:rPr>
              <a:t>PIP</a:t>
            </a:r>
          </a:p>
        </p:txBody>
      </p:sp>
    </p:spTree>
    <p:extLst>
      <p:ext uri="{BB962C8B-B14F-4D97-AF65-F5344CB8AC3E}">
        <p14:creationId xmlns:p14="http://schemas.microsoft.com/office/powerpoint/2010/main" val="19296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66DD1D5C-5CE9-B5FB-20B0-C1F82A754D28}"/>
              </a:ext>
            </a:extLst>
          </p:cNvPr>
          <p:cNvSpPr/>
          <p:nvPr/>
        </p:nvSpPr>
        <p:spPr>
          <a:xfrm>
            <a:off x="469625" y="3935266"/>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Ad hoc</a:t>
            </a:r>
          </a:p>
        </p:txBody>
      </p:sp>
      <p:sp>
        <p:nvSpPr>
          <p:cNvPr id="21" name="Round Diagonal Corner Rectangle 20">
            <a:extLst>
              <a:ext uri="{FF2B5EF4-FFF2-40B4-BE49-F238E27FC236}">
                <a16:creationId xmlns:a16="http://schemas.microsoft.com/office/drawing/2014/main" id="{ED329C1F-35F5-C6DF-BAEA-6ED795B5C451}"/>
              </a:ext>
            </a:extLst>
          </p:cNvPr>
          <p:cNvSpPr/>
          <p:nvPr/>
        </p:nvSpPr>
        <p:spPr>
          <a:xfrm>
            <a:off x="2773827" y="3423319"/>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Definido</a:t>
            </a:r>
          </a:p>
        </p:txBody>
      </p:sp>
      <p:sp>
        <p:nvSpPr>
          <p:cNvPr id="22" name="Round Diagonal Corner Rectangle 21">
            <a:extLst>
              <a:ext uri="{FF2B5EF4-FFF2-40B4-BE49-F238E27FC236}">
                <a16:creationId xmlns:a16="http://schemas.microsoft.com/office/drawing/2014/main" id="{FC90A4D0-3BF6-1ED6-A092-5F86A23A0D3A}"/>
              </a:ext>
            </a:extLst>
          </p:cNvPr>
          <p:cNvSpPr/>
          <p:nvPr/>
        </p:nvSpPr>
        <p:spPr>
          <a:xfrm>
            <a:off x="5078029" y="2911371"/>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Vinculado</a:t>
            </a:r>
          </a:p>
        </p:txBody>
      </p:sp>
      <p:sp>
        <p:nvSpPr>
          <p:cNvPr id="23" name="Round Diagonal Corner Rectangle 22">
            <a:extLst>
              <a:ext uri="{FF2B5EF4-FFF2-40B4-BE49-F238E27FC236}">
                <a16:creationId xmlns:a16="http://schemas.microsoft.com/office/drawing/2014/main" id="{85E03AEA-6ADA-6D6A-5796-150930701B62}"/>
              </a:ext>
            </a:extLst>
          </p:cNvPr>
          <p:cNvSpPr/>
          <p:nvPr/>
        </p:nvSpPr>
        <p:spPr>
          <a:xfrm>
            <a:off x="7382231" y="2399423"/>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Integrado</a:t>
            </a:r>
          </a:p>
        </p:txBody>
      </p:sp>
      <p:sp>
        <p:nvSpPr>
          <p:cNvPr id="24" name="Round Diagonal Corner Rectangle 23">
            <a:extLst>
              <a:ext uri="{FF2B5EF4-FFF2-40B4-BE49-F238E27FC236}">
                <a16:creationId xmlns:a16="http://schemas.microsoft.com/office/drawing/2014/main" id="{6D324E62-E076-C771-42BB-CC7A4A0555FD}"/>
              </a:ext>
            </a:extLst>
          </p:cNvPr>
          <p:cNvSpPr/>
          <p:nvPr/>
        </p:nvSpPr>
        <p:spPr>
          <a:xfrm>
            <a:off x="9686434" y="1887475"/>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Ampliado</a:t>
            </a:r>
          </a:p>
        </p:txBody>
      </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4028932030"/>
              </p:ext>
            </p:extLst>
          </p:nvPr>
        </p:nvGraphicFramePr>
        <p:xfrm>
          <a:off x="480700" y="1414799"/>
          <a:ext cx="6178517" cy="2067550"/>
        </p:xfrm>
        <a:graphic>
          <a:graphicData uri="http://schemas.openxmlformats.org/drawingml/2006/table">
            <a:tbl>
              <a:tblPr>
                <a:noFill/>
              </a:tblPr>
              <a:tblGrid>
                <a:gridCol w="6178517">
                  <a:extLst>
                    <a:ext uri="{9D8B030D-6E8A-4147-A177-3AD203B41FA5}">
                      <a16:colId xmlns:a16="http://schemas.microsoft.com/office/drawing/2014/main" val="20000"/>
                    </a:ext>
                  </a:extLst>
                </a:gridCol>
              </a:tblGrid>
              <a:tr h="202840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Atribui pontuações para iniciação do gerenciamento de processos, evolução do gerenciamento de processos e domínio do gerenciamento de processos </a:t>
                      </a:r>
                    </a:p>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Agora inclui cinco níveis: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099"/>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Ad hoc</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3828" y="3500152"/>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Definido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78030" y="2988204"/>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Vinculado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2232" y="2476256"/>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rtl="0"/>
            <a:r>
              <a:rPr lang="pt-BR" sz="2400">
                <a:solidFill>
                  <a:schemeClr val="bg1"/>
                </a:solidFill>
                <a:latin typeface="Century Gothic" panose="020B0502020202020204" pitchFamily="34" charset="0"/>
              </a:rPr>
              <a:t>Integrado</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8"/>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Ins="0" rtlCol="0" anchor="t" anchorCtr="0"/>
          <a:lstStyle/>
          <a:p>
            <a:pPr algn="ctr" rtl="0"/>
            <a:r>
              <a:rPr lang="pt-BR" sz="2400" dirty="0">
                <a:solidFill>
                  <a:schemeClr val="bg1"/>
                </a:solidFill>
                <a:latin typeface="Century Gothic" panose="020B0502020202020204" pitchFamily="34" charset="0"/>
              </a:rPr>
              <a:t>Ampliado</a:t>
            </a: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77258" y="5550387"/>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5649349"/>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1</a:t>
            </a: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1460" y="5038115"/>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146219"/>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2</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10814601" cy="1116710"/>
          </a:xfrm>
          <a:prstGeom prst="rect">
            <a:avLst/>
          </a:prstGeom>
          <a:noFill/>
        </p:spPr>
        <p:txBody>
          <a:bodyPr wrap="square" rtlCol="0">
            <a:spAutoFit/>
          </a:bodyPr>
          <a:lstStyle/>
          <a:p>
            <a:pPr rtl="0"/>
            <a:r>
              <a:rPr lang="pt-BR" sz="3200" dirty="0">
                <a:solidFill>
                  <a:srgbClr val="609188"/>
                </a:solidFill>
                <a:latin typeface="Century Gothic" panose="020B0502020202020204" pitchFamily="34" charset="0"/>
              </a:rPr>
              <a:t>Modelo de maturidade da orientação do processo de negócios de McCormack (BPOMM)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9</a:t>
            </a:r>
          </a:p>
        </p:txBody>
      </p:sp>
      <p:sp>
        <p:nvSpPr>
          <p:cNvPr id="12" name="Rectangle 11">
            <a:extLst>
              <a:ext uri="{FF2B5EF4-FFF2-40B4-BE49-F238E27FC236}">
                <a16:creationId xmlns:a16="http://schemas.microsoft.com/office/drawing/2014/main" id="{668CF45C-411A-F7AD-400B-C15A9B07A583}"/>
              </a:ext>
            </a:extLst>
          </p:cNvPr>
          <p:cNvSpPr/>
          <p:nvPr/>
        </p:nvSpPr>
        <p:spPr>
          <a:xfrm>
            <a:off x="7928658" y="5919517"/>
            <a:ext cx="4237942"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a:solidFill>
                  <a:srgbClr val="D08A18"/>
                </a:solidFill>
                <a:latin typeface="Century Gothic" panose="020B0502020202020204" pitchFamily="34" charset="0"/>
              </a:rPr>
              <a:t>BPOMM</a:t>
            </a: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85662" y="4525844"/>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4643089"/>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3</a:t>
            </a: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89864" y="4013573"/>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139959"/>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4</a:t>
            </a: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501302"/>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714027"/>
            <a:ext cx="1926100" cy="461665"/>
          </a:xfrm>
          <a:prstGeom prst="rect">
            <a:avLst/>
          </a:prstGeom>
          <a:noFill/>
        </p:spPr>
        <p:txBody>
          <a:bodyPr wrap="square" rtlCol="0">
            <a:spAutoFit/>
          </a:bodyPr>
          <a:lstStyle/>
          <a:p>
            <a:pPr algn="ctr" rtl="0">
              <a:spcAft>
                <a:spcPts val="1400"/>
              </a:spcAft>
              <a:buClr>
                <a:srgbClr val="DFF1E9"/>
              </a:buClr>
              <a:buSzPct val="125000"/>
            </a:pPr>
            <a:r>
              <a:rPr lang="pt-BR" sz="1200" dirty="0">
                <a:solidFill>
                  <a:schemeClr val="bg1"/>
                </a:solidFill>
                <a:latin typeface="Century Gothic" panose="020B0502020202020204" pitchFamily="34" charset="0"/>
              </a:rPr>
              <a:t>integração com </a:t>
            </a:r>
            <a:br>
              <a:rPr lang="en-US" sz="1200" dirty="0">
                <a:solidFill>
                  <a:schemeClr val="bg1"/>
                </a:solidFill>
                <a:latin typeface="Century Gothic" panose="020B0502020202020204" pitchFamily="34" charset="0"/>
              </a:rPr>
            </a:br>
            <a:r>
              <a:rPr lang="pt-BR" sz="1200" dirty="0">
                <a:solidFill>
                  <a:schemeClr val="bg1"/>
                </a:solidFill>
                <a:latin typeface="Century Gothic" panose="020B0502020202020204" pitchFamily="34" charset="0"/>
              </a:rPr>
              <a:t>a rede da cadeia de suprimentos</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3636829"/>
            <a:ext cx="383439"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50097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alpha val="60000"/>
              </a:srgbClr>
            </a:gs>
          </a:gsLst>
          <a:lin ang="27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pPr rtl="0"/>
            <a:r>
              <a:rPr lang="pt-BR">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1" y="2727677"/>
            <a:ext cx="4677509" cy="2390398"/>
          </a:xfrm>
          <a:prstGeom prst="rect">
            <a:avLst/>
          </a:prstGeom>
          <a:noFill/>
        </p:spPr>
        <p:txBody>
          <a:bodyPr wrap="square" rtlCol="0">
            <a:spAutoFit/>
          </a:bodyPr>
          <a:lstStyle/>
          <a:p>
            <a:pPr marL="285750" indent="-285750" rtl="0">
              <a:spcAft>
                <a:spcPts val="1400"/>
              </a:spcAft>
              <a:buClr>
                <a:srgbClr val="4BA895"/>
              </a:buClr>
              <a:buSzPct val="125000"/>
              <a:buFont typeface="Arial" panose="020B0604020202020204" pitchFamily="34" charset="0"/>
              <a:buChar char="•"/>
            </a:pPr>
            <a:r>
              <a:rPr lang="pt-BR" dirty="0">
                <a:latin typeface="Century Gothic" panose="020B0502020202020204" pitchFamily="34" charset="0"/>
              </a:rPr>
              <a:t>Lorem ipsum dolor sit amet, consectetur adipiscing elit, sed do eiusmod tempor incididunt ut labore et dolore magna aliqua.</a:t>
            </a:r>
          </a:p>
          <a:p>
            <a:pPr marL="285750" indent="-285750" rtl="0">
              <a:spcAft>
                <a:spcPts val="1400"/>
              </a:spcAft>
              <a:buClr>
                <a:srgbClr val="4BA895"/>
              </a:buClr>
              <a:buSzPct val="125000"/>
              <a:buFont typeface="Arial" panose="020B0604020202020204" pitchFamily="34" charset="0"/>
              <a:buChar char="•"/>
            </a:pPr>
            <a:r>
              <a:rPr lang="pt-BR" dirty="0">
                <a:latin typeface="Century Gothic" panose="020B0502020202020204" pitchFamily="34" charset="0"/>
              </a:rPr>
              <a:t>Nulla pharetra diam sit amet nisl.</a:t>
            </a:r>
          </a:p>
          <a:p>
            <a:pPr marL="285750" indent="-285750" rtl="0">
              <a:spcAft>
                <a:spcPts val="1400"/>
              </a:spcAft>
              <a:buClr>
                <a:srgbClr val="4BA895"/>
              </a:buClr>
              <a:buSzPct val="125000"/>
              <a:buFont typeface="Arial" panose="020B0604020202020204" pitchFamily="34" charset="0"/>
              <a:buChar char="•"/>
            </a:pPr>
            <a:r>
              <a:rPr lang="pt-BR" dirty="0">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2371162" cy="584775"/>
          </a:xfrm>
          <a:prstGeom prst="rect">
            <a:avLst/>
          </a:prstGeom>
          <a:noFill/>
        </p:spPr>
        <p:txBody>
          <a:bodyPr wrap="none" rtlCol="0">
            <a:spAutoFit/>
          </a:bodyPr>
          <a:lstStyle/>
          <a:p>
            <a:pPr rtl="0"/>
            <a:r>
              <a:rPr lang="pt-BR" sz="3200">
                <a:solidFill>
                  <a:srgbClr val="609188"/>
                </a:solidFill>
                <a:latin typeface="Century Gothic" panose="020B0502020202020204" pitchFamily="34" charset="0"/>
              </a:rPr>
              <a:t>Comentários</a:t>
            </a:r>
          </a:p>
        </p:txBody>
      </p:sp>
      <p:pic>
        <p:nvPicPr>
          <p:cNvPr id="2" name="Picture 1">
            <a:extLst>
              <a:ext uri="{FF2B5EF4-FFF2-40B4-BE49-F238E27FC236}">
                <a16:creationId xmlns:a16="http://schemas.microsoft.com/office/drawing/2014/main" id="{C0FC1994-8BD9-0213-E7A5-DDA8D41DC8CB}"/>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42476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205013"/>
            <a:ext cx="4645545"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©20XX. Todos os direitos reservados.</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pPr rtl="0"/>
            <a:r>
              <a:rPr lang="pt-BR" sz="140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7724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5146943-E750-8BDC-451B-85B842DA9EE0}"/>
              </a:ext>
            </a:extLst>
          </p:cNvPr>
          <p:cNvPicPr>
            <a:picLocks noChangeAspect="1"/>
          </p:cNvPicPr>
          <p:nvPr/>
        </p:nvPicPr>
        <p:blipFill>
          <a:blip r:embed="rId3"/>
          <a:stretch>
            <a:fillRect/>
          </a:stretch>
        </p:blipFill>
        <p:spPr>
          <a:xfrm>
            <a:off x="7533860" y="0"/>
            <a:ext cx="4658139"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pPr rtl="0"/>
            <a:r>
              <a:rPr lang="pt-BR" sz="3200">
                <a:solidFill>
                  <a:srgbClr val="609188"/>
                </a:solidFill>
                <a:latin typeface="Century Gothic" panose="020B0502020202020204" pitchFamily="34" charset="0"/>
              </a:rPr>
              <a:t>ÍNDICE</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3" y="1176975"/>
            <a:ext cx="3625978" cy="646331"/>
          </a:xfrm>
          <a:prstGeom prst="rect">
            <a:avLst/>
          </a:prstGeom>
          <a:noFill/>
        </p:spPr>
        <p:txBody>
          <a:bodyPr wrap="square" numCol="1" rtlCol="0">
            <a:spAutoFit/>
          </a:bodyPr>
          <a:lstStyle/>
          <a:p>
            <a:pPr rtl="0">
              <a:spcBef>
                <a:spcPts val="600"/>
              </a:spcBef>
              <a:spcAft>
                <a:spcPts val="400"/>
              </a:spcAft>
            </a:pPr>
            <a:r>
              <a:rPr lang="pt-BR" dirty="0">
                <a:solidFill>
                  <a:schemeClr val="tx1">
                    <a:lumMod val="75000"/>
                    <a:lumOff val="25000"/>
                  </a:schemeClr>
                </a:solidFill>
                <a:latin typeface="Century Gothic" panose="020B0502020202020204" pitchFamily="34" charset="0"/>
              </a:rPr>
              <a:t>O que é maturidade do processo?</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 name="TextBox 3">
            <a:extLst>
              <a:ext uri="{FF2B5EF4-FFF2-40B4-BE49-F238E27FC236}">
                <a16:creationId xmlns:a16="http://schemas.microsoft.com/office/drawing/2014/main" id="{78490601-24EB-C3C8-E77D-AE2E94D812D4}"/>
              </a:ext>
            </a:extLst>
          </p:cNvPr>
          <p:cNvSpPr txBox="1"/>
          <p:nvPr/>
        </p:nvSpPr>
        <p:spPr>
          <a:xfrm>
            <a:off x="1481802" y="2278026"/>
            <a:ext cx="3261647" cy="646331"/>
          </a:xfrm>
          <a:prstGeom prst="rect">
            <a:avLst/>
          </a:prstGeom>
          <a:noFill/>
        </p:spPr>
        <p:txBody>
          <a:bodyPr wrap="square" numCol="1" rtlCol="0">
            <a:spAutoFit/>
          </a:bodyPr>
          <a:lstStyle/>
          <a:p>
            <a:pPr rtl="0">
              <a:spcBef>
                <a:spcPts val="600"/>
              </a:spcBef>
              <a:spcAft>
                <a:spcPts val="400"/>
              </a:spcAft>
            </a:pPr>
            <a:r>
              <a:rPr lang="pt-BR" dirty="0">
                <a:solidFill>
                  <a:schemeClr val="tx1">
                    <a:lumMod val="75000"/>
                    <a:lumOff val="25000"/>
                  </a:schemeClr>
                </a:solidFill>
                <a:latin typeface="Century Gothic" panose="020B0502020202020204" pitchFamily="34" charset="0"/>
              </a:rPr>
              <a:t>O que são modelos de maturidade do processo?</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2879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3521317"/>
            <a:ext cx="3474720" cy="369332"/>
          </a:xfrm>
          <a:prstGeom prst="rect">
            <a:avLst/>
          </a:prstGeom>
          <a:noFill/>
        </p:spPr>
        <p:txBody>
          <a:bodyPr wrap="square" numCol="1" rtlCol="0">
            <a:spAutoFit/>
          </a:bodyPr>
          <a:lstStyle/>
          <a:p>
            <a:pPr rtl="0">
              <a:spcBef>
                <a:spcPts val="600"/>
              </a:spcBef>
              <a:spcAft>
                <a:spcPts val="400"/>
              </a:spcAft>
            </a:pPr>
            <a:r>
              <a:rPr lang="pt-BR">
                <a:solidFill>
                  <a:schemeClr val="tx1">
                    <a:lumMod val="75000"/>
                    <a:lumOff val="25000"/>
                  </a:schemeClr>
                </a:solidFill>
                <a:latin typeface="Century Gothic" panose="020B0502020202020204" pitchFamily="34" charset="0"/>
              </a:rPr>
              <a:t>CMM</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4622368"/>
            <a:ext cx="3474720" cy="369332"/>
          </a:xfrm>
          <a:prstGeom prst="rect">
            <a:avLst/>
          </a:prstGeom>
          <a:noFill/>
        </p:spPr>
        <p:txBody>
          <a:bodyPr wrap="square" numCol="1" rtlCol="0">
            <a:spAutoFit/>
          </a:bodyPr>
          <a:lstStyle/>
          <a:p>
            <a:pPr rtl="0">
              <a:spcBef>
                <a:spcPts val="600"/>
              </a:spcBef>
              <a:spcAft>
                <a:spcPts val="400"/>
              </a:spcAft>
            </a:pPr>
            <a:r>
              <a:rPr lang="pt-BR">
                <a:solidFill>
                  <a:schemeClr val="tx1">
                    <a:lumMod val="75000"/>
                    <a:lumOff val="25000"/>
                  </a:schemeClr>
                </a:solidFill>
                <a:latin typeface="Century Gothic" panose="020B0502020202020204" pitchFamily="34" charset="0"/>
              </a:rPr>
              <a:t>CMMI</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44876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TextBox 13">
            <a:extLst>
              <a:ext uri="{FF2B5EF4-FFF2-40B4-BE49-F238E27FC236}">
                <a16:creationId xmlns:a16="http://schemas.microsoft.com/office/drawing/2014/main" id="{8D08BB8A-9333-A9F3-86A5-676CE27D8BB7}"/>
              </a:ext>
            </a:extLst>
          </p:cNvPr>
          <p:cNvSpPr txBox="1"/>
          <p:nvPr/>
        </p:nvSpPr>
        <p:spPr>
          <a:xfrm>
            <a:off x="5752619" y="1319215"/>
            <a:ext cx="2286000" cy="369332"/>
          </a:xfrm>
          <a:prstGeom prst="rect">
            <a:avLst/>
          </a:prstGeom>
          <a:noFill/>
        </p:spPr>
        <p:txBody>
          <a:bodyPr wrap="square" numCol="1" rtlCol="0">
            <a:spAutoFit/>
          </a:bodyPr>
          <a:lstStyle/>
          <a:p>
            <a:pPr rtl="0">
              <a:spcBef>
                <a:spcPts val="600"/>
              </a:spcBef>
              <a:spcAft>
                <a:spcPts val="400"/>
              </a:spcAft>
            </a:pPr>
            <a:r>
              <a:rPr lang="pt-BR">
                <a:solidFill>
                  <a:schemeClr val="tx1">
                    <a:lumMod val="75000"/>
                    <a:lumOff val="25000"/>
                  </a:schemeClr>
                </a:solidFill>
                <a:latin typeface="Century Gothic" panose="020B0502020202020204" pitchFamily="34" charset="0"/>
              </a:rPr>
              <a:t>PBMM</a:t>
            </a:r>
          </a:p>
        </p:txBody>
      </p:sp>
      <p:sp>
        <p:nvSpPr>
          <p:cNvPr id="15" name="Rectangle 14">
            <a:extLst>
              <a:ext uri="{FF2B5EF4-FFF2-40B4-BE49-F238E27FC236}">
                <a16:creationId xmlns:a16="http://schemas.microsoft.com/office/drawing/2014/main" id="{79BDDCFD-B6AE-DEDF-8C73-1085D8552E6E}"/>
              </a:ext>
            </a:extLst>
          </p:cNvPr>
          <p:cNvSpPr/>
          <p:nvPr/>
        </p:nvSpPr>
        <p:spPr>
          <a:xfrm>
            <a:off x="4852758"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6" name="TextBox 15">
            <a:extLst>
              <a:ext uri="{FF2B5EF4-FFF2-40B4-BE49-F238E27FC236}">
                <a16:creationId xmlns:a16="http://schemas.microsoft.com/office/drawing/2014/main" id="{41EA8A41-0436-727C-AB59-A18F5503158F}"/>
              </a:ext>
            </a:extLst>
          </p:cNvPr>
          <p:cNvSpPr txBox="1"/>
          <p:nvPr/>
        </p:nvSpPr>
        <p:spPr>
          <a:xfrm>
            <a:off x="5752619" y="2420266"/>
            <a:ext cx="3255650" cy="369332"/>
          </a:xfrm>
          <a:prstGeom prst="rect">
            <a:avLst/>
          </a:prstGeom>
          <a:noFill/>
        </p:spPr>
        <p:txBody>
          <a:bodyPr wrap="square" numCol="1" rtlCol="0">
            <a:spAutoFit/>
          </a:bodyPr>
          <a:lstStyle/>
          <a:p>
            <a:pPr rtl="0">
              <a:spcBef>
                <a:spcPts val="600"/>
              </a:spcBef>
              <a:spcAft>
                <a:spcPts val="400"/>
              </a:spcAft>
            </a:pPr>
            <a:r>
              <a:rPr lang="pt-BR" dirty="0">
                <a:solidFill>
                  <a:schemeClr val="tx1">
                    <a:lumMod val="75000"/>
                    <a:lumOff val="25000"/>
                  </a:schemeClr>
                </a:solidFill>
                <a:latin typeface="Century Gothic" panose="020B0502020202020204" pitchFamily="34" charset="0"/>
              </a:rPr>
              <a:t>Sete princípios básicos</a:t>
            </a:r>
          </a:p>
        </p:txBody>
      </p:sp>
      <p:sp>
        <p:nvSpPr>
          <p:cNvPr id="17" name="Rectangle 16">
            <a:extLst>
              <a:ext uri="{FF2B5EF4-FFF2-40B4-BE49-F238E27FC236}">
                <a16:creationId xmlns:a16="http://schemas.microsoft.com/office/drawing/2014/main" id="{6F847102-02E5-848B-0465-BF7D31C236C3}"/>
              </a:ext>
            </a:extLst>
          </p:cNvPr>
          <p:cNvSpPr/>
          <p:nvPr/>
        </p:nvSpPr>
        <p:spPr>
          <a:xfrm>
            <a:off x="4852758" y="22855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TextBox 17">
            <a:extLst>
              <a:ext uri="{FF2B5EF4-FFF2-40B4-BE49-F238E27FC236}">
                <a16:creationId xmlns:a16="http://schemas.microsoft.com/office/drawing/2014/main" id="{79CA929E-4CAF-1777-E41C-D2B59C06B047}"/>
              </a:ext>
            </a:extLst>
          </p:cNvPr>
          <p:cNvSpPr txBox="1"/>
          <p:nvPr/>
        </p:nvSpPr>
        <p:spPr>
          <a:xfrm>
            <a:off x="5752619" y="3521317"/>
            <a:ext cx="2286000" cy="369332"/>
          </a:xfrm>
          <a:prstGeom prst="rect">
            <a:avLst/>
          </a:prstGeom>
          <a:noFill/>
        </p:spPr>
        <p:txBody>
          <a:bodyPr wrap="square" numCol="1" rtlCol="0">
            <a:spAutoFit/>
          </a:bodyPr>
          <a:lstStyle/>
          <a:p>
            <a:pPr rtl="0">
              <a:spcBef>
                <a:spcPts val="600"/>
              </a:spcBef>
              <a:spcAft>
                <a:spcPts val="400"/>
              </a:spcAft>
            </a:pPr>
            <a:r>
              <a:rPr lang="pt-BR">
                <a:solidFill>
                  <a:schemeClr val="tx1">
                    <a:lumMod val="75000"/>
                    <a:lumOff val="25000"/>
                  </a:schemeClr>
                </a:solidFill>
                <a:latin typeface="Century Gothic" panose="020B0502020202020204" pitchFamily="34" charset="0"/>
              </a:rPr>
              <a:t>PPI</a:t>
            </a:r>
          </a:p>
        </p:txBody>
      </p:sp>
      <p:sp>
        <p:nvSpPr>
          <p:cNvPr id="19" name="Rectangle 18">
            <a:extLst>
              <a:ext uri="{FF2B5EF4-FFF2-40B4-BE49-F238E27FC236}">
                <a16:creationId xmlns:a16="http://schemas.microsoft.com/office/drawing/2014/main" id="{A8146562-8EFE-584E-B622-1951BC9F1A76}"/>
              </a:ext>
            </a:extLst>
          </p:cNvPr>
          <p:cNvSpPr/>
          <p:nvPr/>
        </p:nvSpPr>
        <p:spPr>
          <a:xfrm>
            <a:off x="4852758"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2" name="Rectangle 21">
            <a:extLst>
              <a:ext uri="{FF2B5EF4-FFF2-40B4-BE49-F238E27FC236}">
                <a16:creationId xmlns:a16="http://schemas.microsoft.com/office/drawing/2014/main" id="{63FB523B-5579-CED0-D931-0094D915B4B9}"/>
              </a:ext>
            </a:extLst>
          </p:cNvPr>
          <p:cNvSpPr/>
          <p:nvPr/>
        </p:nvSpPr>
        <p:spPr>
          <a:xfrm>
            <a:off x="598866"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Rectangle 22">
            <a:extLst>
              <a:ext uri="{FF2B5EF4-FFF2-40B4-BE49-F238E27FC236}">
                <a16:creationId xmlns:a16="http://schemas.microsoft.com/office/drawing/2014/main" id="{B004B2AE-F358-C596-49B1-E23F46F7C8A9}"/>
              </a:ext>
            </a:extLst>
          </p:cNvPr>
          <p:cNvSpPr/>
          <p:nvPr/>
        </p:nvSpPr>
        <p:spPr>
          <a:xfrm>
            <a:off x="598866" y="29863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Rectangle 26">
            <a:extLst>
              <a:ext uri="{FF2B5EF4-FFF2-40B4-BE49-F238E27FC236}">
                <a16:creationId xmlns:a16="http://schemas.microsoft.com/office/drawing/2014/main" id="{2A4A23F9-2D3A-9C28-EB9B-6D776C8AE49A}"/>
              </a:ext>
            </a:extLst>
          </p:cNvPr>
          <p:cNvSpPr/>
          <p:nvPr/>
        </p:nvSpPr>
        <p:spPr>
          <a:xfrm>
            <a:off x="598866"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27">
            <a:extLst>
              <a:ext uri="{FF2B5EF4-FFF2-40B4-BE49-F238E27FC236}">
                <a16:creationId xmlns:a16="http://schemas.microsoft.com/office/drawing/2014/main" id="{FC117082-7642-2FBA-7AA5-924B0A459229}"/>
              </a:ext>
            </a:extLst>
          </p:cNvPr>
          <p:cNvSpPr/>
          <p:nvPr/>
        </p:nvSpPr>
        <p:spPr>
          <a:xfrm>
            <a:off x="598866" y="51773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Rectangle 28">
            <a:extLst>
              <a:ext uri="{FF2B5EF4-FFF2-40B4-BE49-F238E27FC236}">
                <a16:creationId xmlns:a16="http://schemas.microsoft.com/office/drawing/2014/main" id="{21C54A46-201D-9E42-451A-B131443F0A07}"/>
              </a:ext>
            </a:extLst>
          </p:cNvPr>
          <p:cNvSpPr/>
          <p:nvPr/>
        </p:nvSpPr>
        <p:spPr>
          <a:xfrm>
            <a:off x="4852758"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Rectangle 29">
            <a:extLst>
              <a:ext uri="{FF2B5EF4-FFF2-40B4-BE49-F238E27FC236}">
                <a16:creationId xmlns:a16="http://schemas.microsoft.com/office/drawing/2014/main" id="{D562742E-1870-97B9-16E5-68C01B9B2252}"/>
              </a:ext>
            </a:extLst>
          </p:cNvPr>
          <p:cNvSpPr/>
          <p:nvPr/>
        </p:nvSpPr>
        <p:spPr>
          <a:xfrm>
            <a:off x="4852758" y="29818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Rectangle 30">
            <a:extLst>
              <a:ext uri="{FF2B5EF4-FFF2-40B4-BE49-F238E27FC236}">
                <a16:creationId xmlns:a16="http://schemas.microsoft.com/office/drawing/2014/main" id="{EE802A19-0654-BC68-4368-B72455D6FA4A}"/>
              </a:ext>
            </a:extLst>
          </p:cNvPr>
          <p:cNvSpPr/>
          <p:nvPr/>
        </p:nvSpPr>
        <p:spPr>
          <a:xfrm>
            <a:off x="4852758"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Oval 31">
            <a:extLst>
              <a:ext uri="{FF2B5EF4-FFF2-40B4-BE49-F238E27FC236}">
                <a16:creationId xmlns:a16="http://schemas.microsoft.com/office/drawing/2014/main" id="{D470E8D7-4895-85F2-6AF9-A32235B3CA1C}"/>
              </a:ext>
            </a:extLst>
          </p:cNvPr>
          <p:cNvSpPr/>
          <p:nvPr/>
        </p:nvSpPr>
        <p:spPr>
          <a:xfrm>
            <a:off x="612118" y="11714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44746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4</a:t>
            </a:r>
          </a:p>
        </p:txBody>
      </p:sp>
      <p:sp>
        <p:nvSpPr>
          <p:cNvPr id="36" name="Oval 35">
            <a:extLst>
              <a:ext uri="{FF2B5EF4-FFF2-40B4-BE49-F238E27FC236}">
                <a16:creationId xmlns:a16="http://schemas.microsoft.com/office/drawing/2014/main" id="{F168A341-4969-2106-24E2-C8BEA572F799}"/>
              </a:ext>
            </a:extLst>
          </p:cNvPr>
          <p:cNvSpPr/>
          <p:nvPr/>
        </p:nvSpPr>
        <p:spPr>
          <a:xfrm>
            <a:off x="4856430" y="11714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6</a:t>
            </a:r>
          </a:p>
        </p:txBody>
      </p:sp>
      <p:sp>
        <p:nvSpPr>
          <p:cNvPr id="37" name="Oval 36">
            <a:extLst>
              <a:ext uri="{FF2B5EF4-FFF2-40B4-BE49-F238E27FC236}">
                <a16:creationId xmlns:a16="http://schemas.microsoft.com/office/drawing/2014/main" id="{97E7159A-0316-14D0-C2F0-1D1CD214CCC9}"/>
              </a:ext>
            </a:extLst>
          </p:cNvPr>
          <p:cNvSpPr/>
          <p:nvPr/>
        </p:nvSpPr>
        <p:spPr>
          <a:xfrm>
            <a:off x="4856430"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7</a:t>
            </a:r>
          </a:p>
        </p:txBody>
      </p:sp>
      <p:sp>
        <p:nvSpPr>
          <p:cNvPr id="39" name="Oval 38">
            <a:extLst>
              <a:ext uri="{FF2B5EF4-FFF2-40B4-BE49-F238E27FC236}">
                <a16:creationId xmlns:a16="http://schemas.microsoft.com/office/drawing/2014/main" id="{2BCE0483-1BFA-FA2B-8D4B-88AD04B0EEA1}"/>
              </a:ext>
            </a:extLst>
          </p:cNvPr>
          <p:cNvSpPr/>
          <p:nvPr/>
        </p:nvSpPr>
        <p:spPr>
          <a:xfrm>
            <a:off x="4856430"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8</a:t>
            </a:r>
          </a:p>
        </p:txBody>
      </p:sp>
      <p:sp>
        <p:nvSpPr>
          <p:cNvPr id="7" name="TextBox 6">
            <a:extLst>
              <a:ext uri="{FF2B5EF4-FFF2-40B4-BE49-F238E27FC236}">
                <a16:creationId xmlns:a16="http://schemas.microsoft.com/office/drawing/2014/main" id="{EEB99350-FC70-0C8A-0A55-4E46B053F141}"/>
              </a:ext>
            </a:extLst>
          </p:cNvPr>
          <p:cNvSpPr txBox="1"/>
          <p:nvPr/>
        </p:nvSpPr>
        <p:spPr>
          <a:xfrm>
            <a:off x="1481803" y="5720236"/>
            <a:ext cx="3474720" cy="369332"/>
          </a:xfrm>
          <a:prstGeom prst="rect">
            <a:avLst/>
          </a:prstGeom>
          <a:noFill/>
        </p:spPr>
        <p:txBody>
          <a:bodyPr wrap="square" numCol="1" rtlCol="0">
            <a:spAutoFit/>
          </a:bodyPr>
          <a:lstStyle/>
          <a:p>
            <a:pPr rtl="0">
              <a:spcBef>
                <a:spcPts val="600"/>
              </a:spcBef>
              <a:spcAft>
                <a:spcPts val="400"/>
              </a:spcAft>
            </a:pPr>
            <a:r>
              <a:rPr lang="pt-BR">
                <a:solidFill>
                  <a:schemeClr val="tx1">
                    <a:lumMod val="75000"/>
                    <a:lumOff val="25000"/>
                  </a:schemeClr>
                </a:solidFill>
                <a:latin typeface="Century Gothic" panose="020B0502020202020204" pitchFamily="34" charset="0"/>
              </a:rPr>
              <a:t>PEMM</a:t>
            </a:r>
          </a:p>
        </p:txBody>
      </p:sp>
      <p:sp>
        <p:nvSpPr>
          <p:cNvPr id="9" name="Rectangle 8">
            <a:extLst>
              <a:ext uri="{FF2B5EF4-FFF2-40B4-BE49-F238E27FC236}">
                <a16:creationId xmlns:a16="http://schemas.microsoft.com/office/drawing/2014/main" id="{84675D79-BF5E-AF3F-5230-14078722E116}"/>
              </a:ext>
            </a:extLst>
          </p:cNvPr>
          <p:cNvSpPr/>
          <p:nvPr/>
        </p:nvSpPr>
        <p:spPr>
          <a:xfrm>
            <a:off x="598866" y="558552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TextBox 19">
            <a:extLst>
              <a:ext uri="{FF2B5EF4-FFF2-40B4-BE49-F238E27FC236}">
                <a16:creationId xmlns:a16="http://schemas.microsoft.com/office/drawing/2014/main" id="{248DBB75-B3D9-E335-6D11-5ADDFF6552B5}"/>
              </a:ext>
            </a:extLst>
          </p:cNvPr>
          <p:cNvSpPr txBox="1"/>
          <p:nvPr/>
        </p:nvSpPr>
        <p:spPr>
          <a:xfrm>
            <a:off x="5752620" y="4466785"/>
            <a:ext cx="2286000" cy="923330"/>
          </a:xfrm>
          <a:prstGeom prst="rect">
            <a:avLst/>
          </a:prstGeom>
          <a:noFill/>
        </p:spPr>
        <p:txBody>
          <a:bodyPr wrap="square" numCol="1" rtlCol="0">
            <a:spAutoFit/>
          </a:bodyPr>
          <a:lstStyle/>
          <a:p>
            <a:pPr rtl="0">
              <a:spcBef>
                <a:spcPts val="600"/>
              </a:spcBef>
              <a:spcAft>
                <a:spcPts val="400"/>
              </a:spcAft>
            </a:pPr>
            <a:r>
              <a:rPr lang="pt-BR" dirty="0">
                <a:solidFill>
                  <a:schemeClr val="tx1">
                    <a:lumMod val="75000"/>
                    <a:lumOff val="25000"/>
                  </a:schemeClr>
                </a:solidFill>
                <a:latin typeface="Century Gothic" panose="020B0502020202020204" pitchFamily="34" charset="0"/>
              </a:rPr>
              <a:t>Modelo de maturidade BPO de McCormack</a:t>
            </a:r>
          </a:p>
        </p:txBody>
      </p:sp>
      <p:sp>
        <p:nvSpPr>
          <p:cNvPr id="21" name="Rectangle 20">
            <a:extLst>
              <a:ext uri="{FF2B5EF4-FFF2-40B4-BE49-F238E27FC236}">
                <a16:creationId xmlns:a16="http://schemas.microsoft.com/office/drawing/2014/main" id="{90E0AAE4-896B-F687-95F5-8FBCF2B86432}"/>
              </a:ext>
            </a:extLst>
          </p:cNvPr>
          <p:cNvSpPr/>
          <p:nvPr/>
        </p:nvSpPr>
        <p:spPr>
          <a:xfrm>
            <a:off x="4852758" y="448447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Rectangle 24">
            <a:extLst>
              <a:ext uri="{FF2B5EF4-FFF2-40B4-BE49-F238E27FC236}">
                <a16:creationId xmlns:a16="http://schemas.microsoft.com/office/drawing/2014/main" id="{5658B5F0-4A09-6DDE-756A-612F54B103C0}"/>
              </a:ext>
            </a:extLst>
          </p:cNvPr>
          <p:cNvSpPr/>
          <p:nvPr/>
        </p:nvSpPr>
        <p:spPr>
          <a:xfrm>
            <a:off x="598866" y="627519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Rectangle 25">
            <a:extLst>
              <a:ext uri="{FF2B5EF4-FFF2-40B4-BE49-F238E27FC236}">
                <a16:creationId xmlns:a16="http://schemas.microsoft.com/office/drawing/2014/main" id="{DEFEAEBF-A705-B360-C3B2-63B1E6D641A2}"/>
              </a:ext>
            </a:extLst>
          </p:cNvPr>
          <p:cNvSpPr/>
          <p:nvPr/>
        </p:nvSpPr>
        <p:spPr>
          <a:xfrm>
            <a:off x="4852758" y="516394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a:extLst>
              <a:ext uri="{FF2B5EF4-FFF2-40B4-BE49-F238E27FC236}">
                <a16:creationId xmlns:a16="http://schemas.microsoft.com/office/drawing/2014/main" id="{059B090F-0AF4-9F4E-E9E0-774D58C60B5B}"/>
              </a:ext>
            </a:extLst>
          </p:cNvPr>
          <p:cNvSpPr/>
          <p:nvPr/>
        </p:nvSpPr>
        <p:spPr>
          <a:xfrm>
            <a:off x="585614" y="557248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5</a:t>
            </a:r>
          </a:p>
        </p:txBody>
      </p:sp>
      <p:sp>
        <p:nvSpPr>
          <p:cNvPr id="43" name="Oval 42">
            <a:extLst>
              <a:ext uri="{FF2B5EF4-FFF2-40B4-BE49-F238E27FC236}">
                <a16:creationId xmlns:a16="http://schemas.microsoft.com/office/drawing/2014/main" id="{94D1FBE3-9196-D9C8-7CE7-F39D1CD53880}"/>
              </a:ext>
            </a:extLst>
          </p:cNvPr>
          <p:cNvSpPr/>
          <p:nvPr/>
        </p:nvSpPr>
        <p:spPr>
          <a:xfrm>
            <a:off x="4856430" y="447143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3200">
                <a:latin typeface="Century Gothic" panose="020B0502020202020204" pitchFamily="34" charset="0"/>
              </a:rPr>
              <a:t>9</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3129169" cy="1569660"/>
          </a:xfrm>
          <a:prstGeom prst="rect">
            <a:avLst/>
          </a:prstGeom>
          <a:noFill/>
        </p:spPr>
        <p:txBody>
          <a:bodyPr wrap="square" rtlCol="0">
            <a:spAutoFit/>
          </a:bodyPr>
          <a:lstStyle/>
          <a:p>
            <a:pPr rtl="0"/>
            <a:r>
              <a:rPr lang="pt-BR" sz="3200">
                <a:solidFill>
                  <a:srgbClr val="609188"/>
                </a:solidFill>
                <a:latin typeface="Century Gothic" panose="020B0502020202020204" pitchFamily="34" charset="0"/>
              </a:rPr>
              <a:t>O que é maturidade do processo?</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1</a:t>
            </a:r>
          </a:p>
        </p:txBody>
      </p:sp>
      <p:sp>
        <p:nvSpPr>
          <p:cNvPr id="15" name="Rectangle 14">
            <a:extLst>
              <a:ext uri="{FF2B5EF4-FFF2-40B4-BE49-F238E27FC236}">
                <a16:creationId xmlns:a16="http://schemas.microsoft.com/office/drawing/2014/main" id="{888529C4-3E53-2456-1F45-24474673612C}"/>
              </a:ext>
            </a:extLst>
          </p:cNvPr>
          <p:cNvSpPr/>
          <p:nvPr/>
        </p:nvSpPr>
        <p:spPr>
          <a:xfrm>
            <a:off x="5956852" y="540787"/>
            <a:ext cx="5448299" cy="5195329"/>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61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4765323"/>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481064" y="1027135"/>
            <a:ext cx="4649006" cy="4493538"/>
          </a:xfrm>
          <a:prstGeom prst="rect">
            <a:avLst/>
          </a:prstGeom>
          <a:noFill/>
        </p:spPr>
        <p:txBody>
          <a:bodyPr wrap="square" rtlCol="0">
            <a:spAutoFit/>
          </a:bodyPr>
          <a:lstStyle/>
          <a:p>
            <a:r>
              <a:rPr lang="pt-BR" sz="2200" dirty="0">
                <a:solidFill>
                  <a:schemeClr val="bg1"/>
                </a:solidFill>
                <a:latin typeface="Century Gothic" panose="020B0502020202020204" pitchFamily="34" charset="0"/>
              </a:rPr>
              <a:t>       A definição de maturidade do processo é a capacidade de uma empresa de documentar e gerenciar seus processos de negócios. A maturidade também prevê a competência de uma empresa para melhorar continuamente seus processos. A maturidade e as métricas são uma maneira de acompanhar o gerenciamento de processos.</a:t>
            </a:r>
          </a:p>
          <a:p>
            <a:endParaRPr lang="en-US" sz="22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D682FFA8-7202-6638-1C87-DE015C5A02B1}"/>
              </a:ext>
            </a:extLst>
          </p:cNvPr>
          <p:cNvSpPr/>
          <p:nvPr/>
        </p:nvSpPr>
        <p:spPr>
          <a:xfrm>
            <a:off x="5956851" y="5695475"/>
            <a:ext cx="5448298" cy="292387"/>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gs>
          </a:gsLst>
          <a:lin ang="27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5EBF4-098B-FEB9-D4AE-6C9D3A5D1C4D}"/>
              </a:ext>
            </a:extLst>
          </p:cNvPr>
          <p:cNvPicPr>
            <a:picLocks noChangeAspect="1"/>
          </p:cNvPicPr>
          <p:nvPr/>
        </p:nvPicPr>
        <p:blipFill>
          <a:blip r:embed="rId3"/>
          <a:stretch>
            <a:fillRect/>
          </a:stretch>
        </p:blipFill>
        <p:spPr>
          <a:xfrm>
            <a:off x="-3672" y="0"/>
            <a:ext cx="12192000" cy="6858000"/>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7146508" cy="584775"/>
          </a:xfrm>
          <a:prstGeom prst="rect">
            <a:avLst/>
          </a:prstGeom>
          <a:noFill/>
        </p:spPr>
        <p:txBody>
          <a:bodyPr wrap="none" rtlCol="0">
            <a:spAutoFit/>
          </a:bodyPr>
          <a:lstStyle/>
          <a:p>
            <a:pPr rtl="0"/>
            <a:r>
              <a:rPr lang="pt-BR" sz="3200">
                <a:solidFill>
                  <a:srgbClr val="609188"/>
                </a:solidFill>
                <a:latin typeface="Century Gothic" panose="020B0502020202020204" pitchFamily="34" charset="0"/>
              </a:rPr>
              <a:t>O que são modelos de maturidade do processo?</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2</a:t>
            </a:r>
          </a:p>
        </p:txBody>
      </p:sp>
      <p:graphicFrame>
        <p:nvGraphicFramePr>
          <p:cNvPr id="6" name="Google Shape;246;p17">
            <a:extLst>
              <a:ext uri="{FF2B5EF4-FFF2-40B4-BE49-F238E27FC236}">
                <a16:creationId xmlns:a16="http://schemas.microsoft.com/office/drawing/2014/main" id="{29FD7C12-F068-B4C3-93EF-660D045762A7}"/>
              </a:ext>
            </a:extLst>
          </p:cNvPr>
          <p:cNvGraphicFramePr/>
          <p:nvPr>
            <p:extLst>
              <p:ext uri="{D42A27DB-BD31-4B8C-83A1-F6EECF244321}">
                <p14:modId xmlns:p14="http://schemas.microsoft.com/office/powerpoint/2010/main" val="147893261"/>
              </p:ext>
            </p:extLst>
          </p:nvPr>
        </p:nvGraphicFramePr>
        <p:xfrm>
          <a:off x="480700" y="1187432"/>
          <a:ext cx="6973396" cy="6196955"/>
        </p:xfrm>
        <a:graphic>
          <a:graphicData uri="http://schemas.openxmlformats.org/drawingml/2006/table">
            <a:tbl>
              <a:tblPr>
                <a:noFill/>
              </a:tblPr>
              <a:tblGrid>
                <a:gridCol w="6973396">
                  <a:extLst>
                    <a:ext uri="{9D8B030D-6E8A-4147-A177-3AD203B41FA5}">
                      <a16:colId xmlns:a16="http://schemas.microsoft.com/office/drawing/2014/main" val="20000"/>
                    </a:ext>
                  </a:extLst>
                </a:gridCol>
              </a:tblGrid>
              <a:tr h="5143084">
                <a:tc>
                  <a:txBody>
                    <a:bodyPr/>
                    <a:lstStyle/>
                    <a:p>
                      <a:pPr marL="457200" marR="0" lvl="0" indent="-330200" algn="l" rtl="0">
                        <a:lnSpc>
                          <a:spcPct val="2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Avaliar o nível de gerenciamento de processos das empresas</a:t>
                      </a:r>
                    </a:p>
                    <a:p>
                      <a:pPr marL="457200" marR="0" lvl="0" indent="-336550" algn="l" rtl="0">
                        <a:lnSpc>
                          <a:spcPct val="200000"/>
                        </a:lnSpc>
                        <a:spcBef>
                          <a:spcPts val="0"/>
                        </a:spcBef>
                        <a:spcAft>
                          <a:spcPts val="1400"/>
                        </a:spcAft>
                        <a:buClr>
                          <a:srgbClr val="4BA895"/>
                        </a:buClr>
                        <a:buSzPts val="1700"/>
                        <a:buChar char="●"/>
                      </a:pPr>
                      <a:r>
                        <a:rPr lang="pt-BR" sz="2000" dirty="0">
                          <a:latin typeface="Century Gothic" panose="020B0502020202020204" pitchFamily="34" charset="0"/>
                        </a:rPr>
                        <a:t>Marque a maturidade em níveis sucessivos</a:t>
                      </a:r>
                    </a:p>
                    <a:p>
                      <a:pPr marL="914400" lvl="1" indent="-355600" algn="l" rtl="0">
                        <a:lnSpc>
                          <a:spcPct val="150000"/>
                        </a:lnSpc>
                        <a:spcBef>
                          <a:spcPts val="0"/>
                        </a:spcBef>
                        <a:spcAft>
                          <a:spcPts val="1400"/>
                        </a:spcAft>
                        <a:buClr>
                          <a:srgbClr val="4BA895"/>
                        </a:buClr>
                        <a:buSzPts val="2000"/>
                        <a:buChar char="○"/>
                      </a:pPr>
                      <a:r>
                        <a:rPr lang="pt-BR" sz="1800" dirty="0">
                          <a:latin typeface="Century Gothic" panose="020B0502020202020204" pitchFamily="34" charset="0"/>
                        </a:rPr>
                        <a:t>Baixa maturidade indica menos controle e repetitividade na execução e produção </a:t>
                      </a:r>
                      <a:br>
                        <a:rPr lang="az" sz="1800" dirty="0">
                          <a:latin typeface="Century Gothic" panose="020B0502020202020204" pitchFamily="34" charset="0"/>
                        </a:rPr>
                      </a:br>
                      <a:r>
                        <a:rPr lang="pt-BR" sz="1800" dirty="0">
                          <a:latin typeface="Century Gothic" panose="020B0502020202020204" pitchFamily="34" charset="0"/>
                        </a:rPr>
                        <a:t>e silos funcionais</a:t>
                      </a:r>
                    </a:p>
                    <a:p>
                      <a:pPr marL="914400" lvl="1" indent="-355600" algn="l" rtl="0">
                        <a:lnSpc>
                          <a:spcPct val="150000"/>
                        </a:lnSpc>
                        <a:spcBef>
                          <a:spcPts val="0"/>
                        </a:spcBef>
                        <a:spcAft>
                          <a:spcPts val="1400"/>
                        </a:spcAft>
                        <a:buClr>
                          <a:srgbClr val="4BA895"/>
                        </a:buClr>
                        <a:buSzPts val="2000"/>
                        <a:buChar char="○"/>
                      </a:pPr>
                      <a:r>
                        <a:rPr lang="pt-BR" sz="1800" dirty="0">
                          <a:latin typeface="Century Gothic" panose="020B0502020202020204" pitchFamily="34" charset="0"/>
                        </a:rPr>
                        <a:t>Alta maturidade mostra mais </a:t>
                      </a:r>
                      <a:br>
                        <a:rPr lang="pt-BR" sz="1800" dirty="0">
                          <a:latin typeface="Century Gothic" panose="020B0502020202020204" pitchFamily="34" charset="0"/>
                        </a:rPr>
                      </a:br>
                      <a:r>
                        <a:rPr lang="pt-BR" sz="1800" dirty="0">
                          <a:latin typeface="Century Gothic" panose="020B0502020202020204" pitchFamily="34" charset="0"/>
                        </a:rPr>
                        <a:t>controle, repetitividade e </a:t>
                      </a:r>
                      <a:br>
                        <a:rPr lang="pt-BR" sz="1800" dirty="0">
                          <a:latin typeface="Century Gothic" panose="020B0502020202020204" pitchFamily="34" charset="0"/>
                        </a:rPr>
                      </a:br>
                      <a:r>
                        <a:rPr lang="pt-BR" sz="1800" dirty="0">
                          <a:latin typeface="Century Gothic" panose="020B0502020202020204" pitchFamily="34" charset="0"/>
                        </a:rPr>
                        <a:t>qualidade e forte cooperação </a:t>
                      </a:r>
                      <a:br>
                        <a:rPr lang="en-US" sz="1800" dirty="0">
                          <a:latin typeface="Century Gothic" panose="020B0502020202020204" pitchFamily="34" charset="0"/>
                        </a:rPr>
                      </a:br>
                      <a:r>
                        <a:rPr lang="pt-BR" sz="1800" dirty="0">
                          <a:latin typeface="Century Gothic" panose="020B0502020202020204" pitchFamily="34" charset="0"/>
                        </a:rPr>
                        <a:t>entre as equipes</a:t>
                      </a:r>
                    </a:p>
                    <a:p>
                      <a:pPr marL="457200" marR="0" lvl="0" indent="-304800" algn="l" rtl="0">
                        <a:lnSpc>
                          <a:spcPct val="200000"/>
                        </a:lnSpc>
                        <a:spcBef>
                          <a:spcPts val="0"/>
                        </a:spcBef>
                        <a:spcAft>
                          <a:spcPts val="800"/>
                        </a:spcAft>
                        <a:buClr>
                          <a:srgbClr val="4BA895"/>
                        </a:buClr>
                        <a:buSzPts val="1200"/>
                        <a:buChar char="●"/>
                      </a:pP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73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100"/>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2400">
                <a:solidFill>
                  <a:schemeClr val="bg1"/>
                </a:solidFill>
                <a:latin typeface="Century Gothic" panose="020B0502020202020204" pitchFamily="34" charset="0"/>
              </a:rPr>
              <a:t>Inicial</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00153"/>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2400" dirty="0">
                <a:solidFill>
                  <a:schemeClr val="bg1"/>
                </a:solidFill>
                <a:latin typeface="Century Gothic" panose="020B0502020202020204" pitchFamily="34" charset="0"/>
              </a:rPr>
              <a:t>Repetível</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2988205"/>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2400">
                <a:solidFill>
                  <a:schemeClr val="bg1"/>
                </a:solidFill>
                <a:latin typeface="Century Gothic" panose="020B0502020202020204" pitchFamily="34" charset="0"/>
              </a:rPr>
              <a:t>Definido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47625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2400" dirty="0">
                <a:solidFill>
                  <a:schemeClr val="bg1"/>
                </a:solidFill>
                <a:latin typeface="Century Gothic" panose="020B0502020202020204" pitchFamily="34" charset="0"/>
              </a:rPr>
              <a:t>Gerenciado</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9"/>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2400">
                <a:solidFill>
                  <a:schemeClr val="bg1"/>
                </a:solidFill>
                <a:latin typeface="Century Gothic" panose="020B0502020202020204" pitchFamily="34" charset="0"/>
              </a:rPr>
              <a:t>Otimizado</a:t>
            </a:r>
          </a:p>
        </p:txBody>
      </p:sp>
      <p:grpSp>
        <p:nvGrpSpPr>
          <p:cNvPr id="80" name="Group 79">
            <a:extLst>
              <a:ext uri="{FF2B5EF4-FFF2-40B4-BE49-F238E27FC236}">
                <a16:creationId xmlns:a16="http://schemas.microsoft.com/office/drawing/2014/main" id="{2F8EA32D-D570-D17C-E458-91357395BF79}"/>
              </a:ext>
            </a:extLst>
          </p:cNvPr>
          <p:cNvGrpSpPr/>
          <p:nvPr/>
        </p:nvGrpSpPr>
        <p:grpSpPr>
          <a:xfrm>
            <a:off x="480212" y="4476245"/>
            <a:ext cx="2071384" cy="2133355"/>
            <a:chOff x="480212" y="4476245"/>
            <a:chExt cx="2071384" cy="2133355"/>
          </a:xfrm>
        </p:grpSpPr>
        <p:grpSp>
          <p:nvGrpSpPr>
            <p:cNvPr id="30" name="Group 29">
              <a:extLst>
                <a:ext uri="{FF2B5EF4-FFF2-40B4-BE49-F238E27FC236}">
                  <a16:creationId xmlns:a16="http://schemas.microsoft.com/office/drawing/2014/main" id="{D88226BA-882D-E41C-A753-2062CB8DCA9B}"/>
                </a:ext>
              </a:extLst>
            </p:cNvPr>
            <p:cNvGrpSpPr/>
            <p:nvPr/>
          </p:nvGrpSpPr>
          <p:grpSpPr>
            <a:xfrm>
              <a:off x="480212" y="4476245"/>
              <a:ext cx="2071384" cy="2093157"/>
              <a:chOff x="622063" y="4476245"/>
              <a:chExt cx="2253291" cy="2093157"/>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1015663"/>
            </a:xfrm>
            <a:prstGeom prst="rect">
              <a:avLst/>
            </a:prstGeom>
            <a:noFill/>
          </p:spPr>
          <p:txBody>
            <a:bodyPr wrap="square" rtlCol="0">
              <a:spAutoFit/>
            </a:bodyPr>
            <a:lstStyle/>
            <a:p>
              <a:pPr>
                <a:spcAft>
                  <a:spcPts val="1400"/>
                </a:spcAft>
                <a:buClr>
                  <a:srgbClr val="DFF1E9"/>
                </a:buClr>
                <a:buSzPct val="125000"/>
              </a:pPr>
              <a:r>
                <a:rPr lang="pt-BR" sz="1500" dirty="0">
                  <a:solidFill>
                    <a:schemeClr val="bg1"/>
                  </a:solidFill>
                  <a:latin typeface="Century Gothic" panose="020B0502020202020204" pitchFamily="34" charset="0"/>
                </a:rPr>
                <a:t>poucos processos documentados e repetíveis; foco no esforço individual</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a:r>
                <a:rPr lang="pt-BR" sz="2800">
                  <a:solidFill>
                    <a:schemeClr val="tx1">
                      <a:lumMod val="50000"/>
                      <a:lumOff val="50000"/>
                    </a:schemeClr>
                  </a:solidFill>
                  <a:latin typeface="Century Gothic" panose="020B0502020202020204" pitchFamily="34" charset="0"/>
                </a:rPr>
                <a:t>1</a:t>
              </a:r>
            </a:p>
          </p:txBody>
        </p:sp>
      </p:grpSp>
      <p:grpSp>
        <p:nvGrpSpPr>
          <p:cNvPr id="81" name="Group 80">
            <a:extLst>
              <a:ext uri="{FF2B5EF4-FFF2-40B4-BE49-F238E27FC236}">
                <a16:creationId xmlns:a16="http://schemas.microsoft.com/office/drawing/2014/main" id="{A39E2B36-EF6C-B5A7-099D-0E3B8E423C88}"/>
              </a:ext>
            </a:extLst>
          </p:cNvPr>
          <p:cNvGrpSpPr/>
          <p:nvPr/>
        </p:nvGrpSpPr>
        <p:grpSpPr>
          <a:xfrm>
            <a:off x="2781767" y="3973115"/>
            <a:ext cx="2071384" cy="2133355"/>
            <a:chOff x="2781767" y="3973115"/>
            <a:chExt cx="2071384" cy="2133355"/>
          </a:xfrm>
        </p:grpSpPr>
        <p:grpSp>
          <p:nvGrpSpPr>
            <p:cNvPr id="53" name="Group 52">
              <a:extLst>
                <a:ext uri="{FF2B5EF4-FFF2-40B4-BE49-F238E27FC236}">
                  <a16:creationId xmlns:a16="http://schemas.microsoft.com/office/drawing/2014/main" id="{782816EA-3610-8B89-68F2-F0775CFAA83D}"/>
                </a:ext>
              </a:extLst>
            </p:cNvPr>
            <p:cNvGrpSpPr/>
            <p:nvPr/>
          </p:nvGrpSpPr>
          <p:grpSpPr>
            <a:xfrm>
              <a:off x="2781767" y="3973115"/>
              <a:ext cx="2071384" cy="2093157"/>
              <a:chOff x="622063" y="4476245"/>
              <a:chExt cx="2253291" cy="2093157"/>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a:r>
                <a:rPr lang="pt-BR"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84830"/>
            </a:xfrm>
            <a:prstGeom prst="rect">
              <a:avLst/>
            </a:prstGeom>
            <a:noFill/>
          </p:spPr>
          <p:txBody>
            <a:bodyPr wrap="square" rtlCol="0">
              <a:spAutoFit/>
            </a:bodyPr>
            <a:lstStyle/>
            <a:p>
              <a:pPr>
                <a:spcAft>
                  <a:spcPts val="1400"/>
                </a:spcAft>
                <a:buClr>
                  <a:srgbClr val="DFF1E9"/>
                </a:buClr>
                <a:buSzPct val="125000"/>
              </a:pPr>
              <a:r>
                <a:rPr lang="pt-BR" sz="1500" dirty="0">
                  <a:solidFill>
                    <a:schemeClr val="bg1"/>
                  </a:solidFill>
                  <a:latin typeface="Century Gothic" panose="020B0502020202020204" pitchFamily="34" charset="0"/>
                </a:rPr>
                <a:t>processos documentados e repetíveis</a:t>
              </a:r>
            </a:p>
          </p:txBody>
        </p:sp>
      </p:gr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2796787744"/>
              </p:ext>
            </p:extLst>
          </p:nvPr>
        </p:nvGraphicFramePr>
        <p:xfrm>
          <a:off x="480700" y="1189423"/>
          <a:ext cx="7098819" cy="2245350"/>
        </p:xfrm>
        <a:graphic>
          <a:graphicData uri="http://schemas.openxmlformats.org/drawingml/2006/table">
            <a:tbl>
              <a:tblPr>
                <a:noFill/>
              </a:tblPr>
              <a:tblGrid>
                <a:gridCol w="7098819">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Concentra-se na melhoria dos processos de desenvolvimento de software</a:t>
                      </a:r>
                    </a:p>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Um dos modelos originais de maturidade da década de 1980</a:t>
                      </a:r>
                    </a:p>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Tem cinco níveis: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862776" cy="584775"/>
          </a:xfrm>
          <a:prstGeom prst="rect">
            <a:avLst/>
          </a:prstGeom>
          <a:noFill/>
        </p:spPr>
        <p:txBody>
          <a:bodyPr wrap="none" rtlCol="0">
            <a:spAutoFit/>
          </a:bodyPr>
          <a:lstStyle/>
          <a:p>
            <a:pPr rtl="0"/>
            <a:r>
              <a:rPr lang="pt-BR" sz="3200">
                <a:solidFill>
                  <a:srgbClr val="609188"/>
                </a:solidFill>
                <a:latin typeface="Century Gothic" panose="020B0502020202020204" pitchFamily="34" charset="0"/>
              </a:rPr>
              <a:t>Modelo de maturidade de capacidade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3</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a:solidFill>
                  <a:srgbClr val="169C7F"/>
                </a:solidFill>
                <a:latin typeface="Century Gothic" panose="020B0502020202020204" pitchFamily="34" charset="0"/>
              </a:rPr>
              <a:t>CMM</a:t>
            </a:r>
          </a:p>
        </p:txBody>
      </p:sp>
      <p:grpSp>
        <p:nvGrpSpPr>
          <p:cNvPr id="82" name="Group 81">
            <a:extLst>
              <a:ext uri="{FF2B5EF4-FFF2-40B4-BE49-F238E27FC236}">
                <a16:creationId xmlns:a16="http://schemas.microsoft.com/office/drawing/2014/main" id="{E5FCA924-AD54-6900-02C4-A333CECD2AA7}"/>
              </a:ext>
            </a:extLst>
          </p:cNvPr>
          <p:cNvGrpSpPr/>
          <p:nvPr/>
        </p:nvGrpSpPr>
        <p:grpSpPr>
          <a:xfrm>
            <a:off x="5083322" y="3469985"/>
            <a:ext cx="2071384" cy="2133355"/>
            <a:chOff x="5083322" y="3469985"/>
            <a:chExt cx="2071384" cy="2133355"/>
          </a:xfrm>
        </p:grpSpPr>
        <p:grpSp>
          <p:nvGrpSpPr>
            <p:cNvPr id="60" name="Group 59">
              <a:extLst>
                <a:ext uri="{FF2B5EF4-FFF2-40B4-BE49-F238E27FC236}">
                  <a16:creationId xmlns:a16="http://schemas.microsoft.com/office/drawing/2014/main" id="{10517FD9-147A-ECD0-000A-091EE3C6E064}"/>
                </a:ext>
              </a:extLst>
            </p:cNvPr>
            <p:cNvGrpSpPr/>
            <p:nvPr/>
          </p:nvGrpSpPr>
          <p:grpSpPr>
            <a:xfrm>
              <a:off x="5083322" y="3469985"/>
              <a:ext cx="2071384" cy="2093157"/>
              <a:chOff x="622063" y="4476245"/>
              <a:chExt cx="2253291" cy="2093157"/>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246495"/>
            </a:xfrm>
            <a:prstGeom prst="rect">
              <a:avLst/>
            </a:prstGeom>
            <a:noFill/>
          </p:spPr>
          <p:txBody>
            <a:bodyPr wrap="square" rtlCol="0">
              <a:spAutoFit/>
            </a:bodyPr>
            <a:lstStyle/>
            <a:p>
              <a:pPr>
                <a:spcAft>
                  <a:spcPts val="1400"/>
                </a:spcAft>
                <a:buClr>
                  <a:srgbClr val="DFF1E9"/>
                </a:buClr>
                <a:buSzPct val="125000"/>
              </a:pPr>
              <a:r>
                <a:rPr lang="pt-BR" sz="1500" dirty="0">
                  <a:solidFill>
                    <a:schemeClr val="bg1"/>
                  </a:solidFill>
                  <a:latin typeface="Century Gothic" panose="020B0502020202020204" pitchFamily="34" charset="0"/>
                </a:rPr>
                <a:t>processos padronizados em toda a organização e documentados</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a:r>
                <a:rPr lang="pt-BR" sz="2800">
                  <a:solidFill>
                    <a:schemeClr val="tx1">
                      <a:lumMod val="50000"/>
                      <a:lumOff val="50000"/>
                    </a:schemeClr>
                  </a:solidFill>
                  <a:latin typeface="Century Gothic" panose="020B0502020202020204" pitchFamily="34" charset="0"/>
                </a:rPr>
                <a:t>3</a:t>
              </a:r>
            </a:p>
          </p:txBody>
        </p:sp>
      </p:grpSp>
      <p:grpSp>
        <p:nvGrpSpPr>
          <p:cNvPr id="83" name="Group 82">
            <a:extLst>
              <a:ext uri="{FF2B5EF4-FFF2-40B4-BE49-F238E27FC236}">
                <a16:creationId xmlns:a16="http://schemas.microsoft.com/office/drawing/2014/main" id="{C4F628C8-16A7-53A6-3FB0-EE806A166FD4}"/>
              </a:ext>
            </a:extLst>
          </p:cNvPr>
          <p:cNvGrpSpPr/>
          <p:nvPr/>
        </p:nvGrpSpPr>
        <p:grpSpPr>
          <a:xfrm>
            <a:off x="7384878" y="2966855"/>
            <a:ext cx="2071384" cy="2133355"/>
            <a:chOff x="7384878" y="2966855"/>
            <a:chExt cx="2071384" cy="2133355"/>
          </a:xfrm>
        </p:grpSpPr>
        <p:grpSp>
          <p:nvGrpSpPr>
            <p:cNvPr id="67" name="Group 66">
              <a:extLst>
                <a:ext uri="{FF2B5EF4-FFF2-40B4-BE49-F238E27FC236}">
                  <a16:creationId xmlns:a16="http://schemas.microsoft.com/office/drawing/2014/main" id="{4765017D-456D-C14B-C68B-DCD751284281}"/>
                </a:ext>
              </a:extLst>
            </p:cNvPr>
            <p:cNvGrpSpPr/>
            <p:nvPr/>
          </p:nvGrpSpPr>
          <p:grpSpPr>
            <a:xfrm>
              <a:off x="7384878" y="2966855"/>
              <a:ext cx="2071384" cy="2093157"/>
              <a:chOff x="622063" y="4476245"/>
              <a:chExt cx="2253291" cy="2093157"/>
            </a:xfrm>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8" name="TextBox 67">
              <a:extLst>
                <a:ext uri="{FF2B5EF4-FFF2-40B4-BE49-F238E27FC236}">
                  <a16:creationId xmlns:a16="http://schemas.microsoft.com/office/drawing/2014/main" id="{5C7E9CC2-0C9C-C331-B13D-25E70715BB2B}"/>
                </a:ext>
              </a:extLst>
            </p:cNvPr>
            <p:cNvSpPr txBox="1"/>
            <p:nvPr/>
          </p:nvSpPr>
          <p:spPr>
            <a:xfrm>
              <a:off x="7459247" y="3155074"/>
              <a:ext cx="1926100" cy="784830"/>
            </a:xfrm>
            <a:prstGeom prst="rect">
              <a:avLst/>
            </a:prstGeom>
            <a:noFill/>
          </p:spPr>
          <p:txBody>
            <a:bodyPr wrap="square" rtlCol="0">
              <a:spAutoFit/>
            </a:bodyPr>
            <a:lstStyle/>
            <a:p>
              <a:pPr>
                <a:spcAft>
                  <a:spcPts val="1400"/>
                </a:spcAft>
                <a:buClr>
                  <a:srgbClr val="DFF1E9"/>
                </a:buClr>
                <a:buSzPct val="125000"/>
              </a:pPr>
              <a:r>
                <a:rPr lang="pt-BR" sz="1500" dirty="0">
                  <a:solidFill>
                    <a:schemeClr val="bg1"/>
                  </a:solidFill>
                  <a:latin typeface="Century Gothic" panose="020B0502020202020204" pitchFamily="34" charset="0"/>
                </a:rPr>
                <a:t>processos medidos e analisados</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a:r>
                <a:rPr lang="pt-BR" sz="2800">
                  <a:solidFill>
                    <a:schemeClr val="tx1">
                      <a:lumMod val="50000"/>
                      <a:lumOff val="50000"/>
                    </a:schemeClr>
                  </a:solidFill>
                  <a:latin typeface="Century Gothic" panose="020B0502020202020204" pitchFamily="34" charset="0"/>
                </a:rPr>
                <a:t>4</a:t>
              </a:r>
            </a:p>
          </p:txBody>
        </p:sp>
      </p:grpSp>
      <p:grpSp>
        <p:nvGrpSpPr>
          <p:cNvPr id="84" name="Group 83">
            <a:extLst>
              <a:ext uri="{FF2B5EF4-FFF2-40B4-BE49-F238E27FC236}">
                <a16:creationId xmlns:a16="http://schemas.microsoft.com/office/drawing/2014/main" id="{A3568435-739F-FAFA-A0FF-D9BA0AC78FB1}"/>
              </a:ext>
            </a:extLst>
          </p:cNvPr>
          <p:cNvGrpSpPr/>
          <p:nvPr/>
        </p:nvGrpSpPr>
        <p:grpSpPr>
          <a:xfrm>
            <a:off x="9686435" y="2463725"/>
            <a:ext cx="2071384" cy="2133355"/>
            <a:chOff x="9686435" y="2463725"/>
            <a:chExt cx="2071384" cy="2133355"/>
          </a:xfrm>
        </p:grpSpPr>
        <p:grpSp>
          <p:nvGrpSpPr>
            <p:cNvPr id="74" name="Group 73">
              <a:extLst>
                <a:ext uri="{FF2B5EF4-FFF2-40B4-BE49-F238E27FC236}">
                  <a16:creationId xmlns:a16="http://schemas.microsoft.com/office/drawing/2014/main" id="{612A0504-3F12-B3E7-B703-8A4E224F750E}"/>
                </a:ext>
              </a:extLst>
            </p:cNvPr>
            <p:cNvGrpSpPr/>
            <p:nvPr/>
          </p:nvGrpSpPr>
          <p:grpSpPr>
            <a:xfrm>
              <a:off x="9686435" y="2463725"/>
              <a:ext cx="2071384" cy="2093157"/>
              <a:chOff x="622063" y="4476245"/>
              <a:chExt cx="2253291" cy="2093157"/>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91016" cy="1246495"/>
            </a:xfrm>
            <a:prstGeom prst="rect">
              <a:avLst/>
            </a:prstGeom>
            <a:noFill/>
          </p:spPr>
          <p:txBody>
            <a:bodyPr wrap="square" rtlCol="0">
              <a:spAutoFit/>
            </a:bodyPr>
            <a:lstStyle/>
            <a:p>
              <a:pPr>
                <a:spcAft>
                  <a:spcPts val="1400"/>
                </a:spcAft>
                <a:buClr>
                  <a:srgbClr val="DFF1E9"/>
                </a:buClr>
                <a:buSzPct val="125000"/>
              </a:pPr>
              <a:r>
                <a:rPr lang="pt-BR" sz="1500" dirty="0">
                  <a:solidFill>
                    <a:schemeClr val="bg1"/>
                  </a:solidFill>
                  <a:latin typeface="Century Gothic" panose="020B0502020202020204" pitchFamily="34" charset="0"/>
                </a:rPr>
                <a:t>constante melhoria do processo, feedback básico de controle e inovação</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a:r>
                <a:rPr lang="pt-BR" sz="2800">
                  <a:solidFill>
                    <a:schemeClr val="tx1">
                      <a:lumMod val="50000"/>
                      <a:lumOff val="50000"/>
                    </a:schemeClr>
                  </a:solidFill>
                  <a:latin typeface="Century Gothic" panose="020B0502020202020204" pitchFamily="34" charset="0"/>
                </a:rPr>
                <a:t>5</a:t>
              </a:r>
            </a:p>
          </p:txBody>
        </p:sp>
      </p:grpSp>
    </p:spTree>
    <p:extLst>
      <p:ext uri="{BB962C8B-B14F-4D97-AF65-F5344CB8AC3E}">
        <p14:creationId xmlns:p14="http://schemas.microsoft.com/office/powerpoint/2010/main" val="6195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448141101"/>
              </p:ext>
            </p:extLst>
          </p:nvPr>
        </p:nvGraphicFramePr>
        <p:xfrm>
          <a:off x="480700" y="151089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Desenvolvido a partir do CMM para aplicar medições consistentes entre funções em uma organização</a:t>
                      </a:r>
                    </a:p>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Tem cinco níveis: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dirty="0">
                <a:solidFill>
                  <a:schemeClr val="bg1"/>
                </a:solidFill>
                <a:latin typeface="Century Gothic" panose="020B0502020202020204" pitchFamily="34" charset="0"/>
              </a:rPr>
              <a:t>Inicial</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dirty="0">
                <a:solidFill>
                  <a:schemeClr val="bg1"/>
                </a:solidFill>
                <a:latin typeface="Century Gothic" panose="020B0502020202020204" pitchFamily="34" charset="0"/>
              </a:rPr>
              <a:t>Gerenciado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dirty="0">
                <a:solidFill>
                  <a:schemeClr val="bg1"/>
                </a:solidFill>
                <a:latin typeface="Century Gothic" panose="020B0502020202020204" pitchFamily="34" charset="0"/>
              </a:rPr>
              <a:t>Definido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dirty="0">
                <a:solidFill>
                  <a:schemeClr val="bg1"/>
                </a:solidFill>
                <a:latin typeface="Century Gothic" panose="020B0502020202020204" pitchFamily="34" charset="0"/>
              </a:rPr>
              <a:t>Gerenciado quantitativamente</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dirty="0">
                <a:solidFill>
                  <a:schemeClr val="bg1"/>
                </a:solidFill>
                <a:latin typeface="Century Gothic" panose="020B0502020202020204" pitchFamily="34" charset="0"/>
              </a:rPr>
              <a:t>Otimização</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646331"/>
          </a:xfrm>
          <a:prstGeom prst="rect">
            <a:avLst/>
          </a:prstGeom>
          <a:noFill/>
        </p:spPr>
        <p:txBody>
          <a:bodyPr wrap="square" rtlCol="0">
            <a:spAutoFit/>
          </a:bodyPr>
          <a:lstStyle/>
          <a:p>
            <a:pPr>
              <a:spcAft>
                <a:spcPts val="1400"/>
              </a:spcAft>
              <a:buClr>
                <a:srgbClr val="DFF1E9"/>
              </a:buClr>
              <a:buSzPct val="125000"/>
            </a:pPr>
            <a:r>
              <a:rPr lang="pt-BR" sz="1200" dirty="0">
                <a:solidFill>
                  <a:schemeClr val="bg1"/>
                </a:solidFill>
                <a:latin typeface="Century Gothic" panose="020B0502020202020204" pitchFamily="34" charset="0"/>
              </a:rPr>
              <a:t>processos imprevisíveis, mal controlados e reativos</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830997"/>
          </a:xfrm>
          <a:prstGeom prst="rect">
            <a:avLst/>
          </a:prstGeom>
          <a:noFill/>
        </p:spPr>
        <p:txBody>
          <a:bodyPr wrap="square" rtlCol="0">
            <a:spAutoFit/>
          </a:bodyPr>
          <a:lstStyle/>
          <a:p>
            <a:pPr>
              <a:spcAft>
                <a:spcPts val="1400"/>
              </a:spcAft>
              <a:buClr>
                <a:srgbClr val="DFF1E9"/>
              </a:buClr>
              <a:buSzPct val="125000"/>
            </a:pPr>
            <a:r>
              <a:rPr lang="pt-BR" sz="1200" dirty="0">
                <a:solidFill>
                  <a:schemeClr val="bg1"/>
                </a:solidFill>
                <a:latin typeface="Century Gothic" panose="020B0502020202020204" pitchFamily="34" charset="0"/>
              </a:rPr>
              <a:t>processos caracterizados para projetos e geralmente reativos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8674169" cy="1077218"/>
          </a:xfrm>
          <a:prstGeom prst="rect">
            <a:avLst/>
          </a:prstGeom>
          <a:noFill/>
        </p:spPr>
        <p:txBody>
          <a:bodyPr wrap="none" rtlCol="0">
            <a:spAutoFit/>
          </a:bodyPr>
          <a:lstStyle/>
          <a:p>
            <a:pPr rtl="0"/>
            <a:r>
              <a:rPr lang="pt-BR" sz="3200" dirty="0">
                <a:solidFill>
                  <a:srgbClr val="609188"/>
                </a:solidFill>
                <a:latin typeface="Century Gothic" panose="020B0502020202020204" pitchFamily="34" charset="0"/>
              </a:rPr>
              <a:t>Integração do modelo de maturidade de </a:t>
            </a:r>
            <a:br>
              <a:rPr lang="pt-BR" sz="3200" dirty="0">
                <a:solidFill>
                  <a:srgbClr val="609188"/>
                </a:solidFill>
                <a:latin typeface="Century Gothic" panose="020B0502020202020204" pitchFamily="34" charset="0"/>
              </a:rPr>
            </a:br>
            <a:r>
              <a:rPr lang="pt-BR" sz="3200" dirty="0">
                <a:solidFill>
                  <a:srgbClr val="609188"/>
                </a:solidFill>
                <a:latin typeface="Century Gothic" panose="020B0502020202020204" pitchFamily="34" charset="0"/>
              </a:rPr>
              <a:t>capacidade (CMMI)</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4</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a:solidFill>
                  <a:schemeClr val="accent2">
                    <a:lumMod val="75000"/>
                  </a:schemeClr>
                </a:solidFill>
                <a:latin typeface="Century Gothic" panose="020B0502020202020204" pitchFamily="34" charset="0"/>
              </a:rPr>
              <a:t>CMMI</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2066308" cy="646331"/>
          </a:xfrm>
          <a:prstGeom prst="rect">
            <a:avLst/>
          </a:prstGeom>
          <a:noFill/>
        </p:spPr>
        <p:txBody>
          <a:bodyPr wrap="square" rtlCol="0">
            <a:spAutoFit/>
          </a:bodyPr>
          <a:lstStyle/>
          <a:p>
            <a:pPr>
              <a:spcAft>
                <a:spcPts val="1400"/>
              </a:spcAft>
              <a:buClr>
                <a:srgbClr val="DFF1E9"/>
              </a:buClr>
              <a:buSzPct val="125000"/>
            </a:pPr>
            <a:r>
              <a:rPr lang="pt-BR" sz="1200" dirty="0">
                <a:solidFill>
                  <a:schemeClr val="bg1"/>
                </a:solidFill>
                <a:latin typeface="Century Gothic" panose="020B0502020202020204" pitchFamily="34" charset="0"/>
              </a:rPr>
              <a:t>processos caracterizados para a organização e proativos</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523220"/>
          </a:xfrm>
          <a:prstGeom prst="rect">
            <a:avLst/>
          </a:prstGeom>
          <a:noFill/>
        </p:spPr>
        <p:txBody>
          <a:bodyPr wrap="square" rtlCol="0">
            <a:spAutoFit/>
          </a:bodyPr>
          <a:lstStyle/>
          <a:p>
            <a:pPr>
              <a:spcAft>
                <a:spcPts val="1400"/>
              </a:spcAft>
              <a:buClr>
                <a:srgbClr val="DFF1E9"/>
              </a:buClr>
              <a:buSzPct val="125000"/>
            </a:pPr>
            <a:r>
              <a:rPr lang="pt-BR" sz="1400" dirty="0">
                <a:solidFill>
                  <a:schemeClr val="bg1"/>
                </a:solidFill>
                <a:latin typeface="Century Gothic" panose="020B0502020202020204" pitchFamily="34" charset="0"/>
              </a:rPr>
              <a:t>processos medidos </a:t>
            </a:r>
            <a:br>
              <a:rPr lang="en-US" sz="1400" dirty="0">
                <a:solidFill>
                  <a:schemeClr val="bg1"/>
                </a:solidFill>
                <a:latin typeface="Century Gothic" panose="020B0502020202020204" pitchFamily="34" charset="0"/>
              </a:rPr>
            </a:br>
            <a:r>
              <a:rPr lang="pt-BR" sz="1400" dirty="0">
                <a:solidFill>
                  <a:schemeClr val="bg1"/>
                </a:solidFill>
                <a:latin typeface="Century Gothic" panose="020B0502020202020204" pitchFamily="34" charset="0"/>
              </a:rPr>
              <a:t>e controlados</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523220"/>
          </a:xfrm>
          <a:prstGeom prst="rect">
            <a:avLst/>
          </a:prstGeom>
          <a:noFill/>
        </p:spPr>
        <p:txBody>
          <a:bodyPr wrap="square" rtlCol="0">
            <a:spAutoFit/>
          </a:bodyPr>
          <a:lstStyle/>
          <a:p>
            <a:pPr>
              <a:spcAft>
                <a:spcPts val="1400"/>
              </a:spcAft>
              <a:buClr>
                <a:srgbClr val="DFF1E9"/>
              </a:buClr>
              <a:buSzPct val="125000"/>
            </a:pPr>
            <a:r>
              <a:rPr lang="pt-BR" sz="1400">
                <a:solidFill>
                  <a:schemeClr val="bg1"/>
                </a:solidFill>
                <a:latin typeface="Century Gothic" panose="020B0502020202020204" pitchFamily="34" charset="0"/>
              </a:rPr>
              <a:t>foco na melhoria de processos</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76748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54097840"/>
              </p:ext>
            </p:extLst>
          </p:nvPr>
        </p:nvGraphicFramePr>
        <p:xfrm>
          <a:off x="480700" y="1403740"/>
          <a:ext cx="8709599" cy="1762750"/>
        </p:xfrm>
        <a:graphic>
          <a:graphicData uri="http://schemas.openxmlformats.org/drawingml/2006/table">
            <a:tbl>
              <a:tblPr>
                <a:noFill/>
              </a:tblPr>
              <a:tblGrid>
                <a:gridCol w="8709599">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Descrito pela primeira vez pelo Dr. Michael Hammer da Harvard Business School em um artigo de 2007 na Harvard Business Review</a:t>
                      </a:r>
                    </a:p>
                    <a:p>
                      <a:pPr marL="457200" marR="0" lvl="0" indent="-330200" algn="l" rtl="0">
                        <a:lnSpc>
                          <a:spcPct val="100000"/>
                        </a:lnSpc>
                        <a:spcBef>
                          <a:spcPts val="0"/>
                        </a:spcBef>
                        <a:spcAft>
                          <a:spcPts val="1400"/>
                        </a:spcAft>
                        <a:buClr>
                          <a:srgbClr val="4BA895"/>
                        </a:buClr>
                        <a:buSzPts val="1600"/>
                        <a:buFont typeface="Century Gothic"/>
                        <a:buChar char="●"/>
                      </a:pPr>
                      <a:r>
                        <a:rPr lang="pt-BR" sz="2000" dirty="0">
                          <a:latin typeface="Century Gothic" panose="020B0502020202020204" pitchFamily="34" charset="0"/>
                        </a:rPr>
                        <a:t>Tem cinco níveis:</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a:solidFill>
                  <a:schemeClr val="bg1"/>
                </a:solidFill>
                <a:latin typeface="Century Gothic" panose="020B0502020202020204" pitchFamily="34" charset="0"/>
              </a:rPr>
              <a:t>Inicial</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a:solidFill>
                  <a:schemeClr val="bg1"/>
                </a:solidFill>
                <a:latin typeface="Century Gothic" panose="020B0502020202020204" pitchFamily="34" charset="0"/>
              </a:rPr>
              <a:t>Gerenciado</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a:solidFill>
                  <a:schemeClr val="bg1"/>
                </a:solidFill>
                <a:latin typeface="Century Gothic" panose="020B0502020202020204" pitchFamily="34" charset="0"/>
              </a:rPr>
              <a:t>Definido</a:t>
            </a: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dirty="0">
                <a:solidFill>
                  <a:schemeClr val="bg1"/>
                </a:solidFill>
                <a:latin typeface="Century Gothic" panose="020B0502020202020204" pitchFamily="34" charset="0"/>
              </a:rPr>
              <a:t>Gerenciado quantitativamente</a:t>
            </a: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rtl="0"/>
            <a:r>
              <a:rPr lang="pt-BR" sz="1600">
                <a:solidFill>
                  <a:schemeClr val="bg1"/>
                </a:solidFill>
                <a:latin typeface="Century Gothic" panose="020B0502020202020204" pitchFamily="34" charset="0"/>
              </a:rPr>
              <a:t>Otimização</a:t>
            </a: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784830"/>
          </a:xfrm>
          <a:prstGeom prst="rect">
            <a:avLst/>
          </a:prstGeom>
          <a:noFill/>
        </p:spPr>
        <p:txBody>
          <a:bodyPr wrap="square" rtlCol="0">
            <a:spAutoFit/>
          </a:bodyPr>
          <a:lstStyle/>
          <a:p>
            <a:pPr rtl="0">
              <a:spcAft>
                <a:spcPts val="1400"/>
              </a:spcAft>
              <a:buClr>
                <a:srgbClr val="DFF1E9"/>
              </a:buClr>
              <a:buSzPct val="125000"/>
            </a:pPr>
            <a:r>
              <a:rPr lang="pt-BR" sz="1500">
                <a:solidFill>
                  <a:schemeClr val="bg1"/>
                </a:solidFill>
                <a:latin typeface="Century Gothic" panose="020B0502020202020204" pitchFamily="34" charset="0"/>
              </a:rPr>
              <a:t>falta de processo, o controle vem de indivíduos</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600164"/>
          </a:xfrm>
          <a:prstGeom prst="rect">
            <a:avLst/>
          </a:prstGeom>
          <a:noFill/>
        </p:spPr>
        <p:txBody>
          <a:bodyPr wrap="square" rtlCol="0">
            <a:spAutoFit/>
          </a:bodyPr>
          <a:lstStyle/>
          <a:p>
            <a:pPr rtl="0">
              <a:spcAft>
                <a:spcPts val="1400"/>
              </a:spcAft>
              <a:buClr>
                <a:srgbClr val="DFF1E9"/>
              </a:buClr>
              <a:buSzPct val="125000"/>
            </a:pPr>
            <a:r>
              <a:rPr lang="pt-BR" sz="1100">
                <a:solidFill>
                  <a:schemeClr val="bg1"/>
                </a:solidFill>
                <a:latin typeface="Century Gothic" panose="020B0502020202020204" pitchFamily="34" charset="0"/>
              </a:rPr>
              <a:t>processos estabelecidos, mas apenas para projetos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8465779" cy="1077218"/>
          </a:xfrm>
          <a:prstGeom prst="rect">
            <a:avLst/>
          </a:prstGeom>
          <a:noFill/>
        </p:spPr>
        <p:txBody>
          <a:bodyPr wrap="none" rtlCol="0">
            <a:spAutoFit/>
          </a:bodyPr>
          <a:lstStyle/>
          <a:p>
            <a:pPr rtl="0"/>
            <a:r>
              <a:rPr lang="pt-BR" sz="3200" dirty="0">
                <a:solidFill>
                  <a:srgbClr val="609188"/>
                </a:solidFill>
                <a:latin typeface="Century Gothic" panose="020B0502020202020204" pitchFamily="34" charset="0"/>
              </a:rPr>
              <a:t>Modelo de maturidade empresarial e de </a:t>
            </a:r>
            <a:br>
              <a:rPr lang="pt-BR" sz="3200" dirty="0">
                <a:solidFill>
                  <a:srgbClr val="609188"/>
                </a:solidFill>
                <a:latin typeface="Century Gothic" panose="020B0502020202020204" pitchFamily="34" charset="0"/>
              </a:rPr>
            </a:br>
            <a:r>
              <a:rPr lang="pt-BR" sz="3200" dirty="0">
                <a:solidFill>
                  <a:srgbClr val="609188"/>
                </a:solidFill>
                <a:latin typeface="Century Gothic" panose="020B0502020202020204" pitchFamily="34" charset="0"/>
              </a:rPr>
              <a:t>processos (PEMM)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5</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a:solidFill>
                  <a:srgbClr val="0070C0"/>
                </a:solidFill>
                <a:latin typeface="Century Gothic" panose="020B0502020202020204" pitchFamily="34" charset="0"/>
              </a:rPr>
              <a:t>PEMM</a:t>
            </a: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430887"/>
          </a:xfrm>
          <a:prstGeom prst="rect">
            <a:avLst/>
          </a:prstGeom>
          <a:noFill/>
        </p:spPr>
        <p:txBody>
          <a:bodyPr wrap="square" rtlCol="0">
            <a:spAutoFit/>
          </a:bodyPr>
          <a:lstStyle/>
          <a:p>
            <a:pPr rtl="0">
              <a:spcAft>
                <a:spcPts val="1400"/>
              </a:spcAft>
              <a:buClr>
                <a:srgbClr val="DFF1E9"/>
              </a:buClr>
              <a:buSzPct val="125000"/>
            </a:pPr>
            <a:r>
              <a:rPr lang="pt-BR" sz="1100">
                <a:solidFill>
                  <a:schemeClr val="bg1"/>
                </a:solidFill>
                <a:latin typeface="Century Gothic" panose="020B0502020202020204" pitchFamily="34" charset="0"/>
              </a:rPr>
              <a:t>processos estabelecidos em toda a organização</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261610"/>
          </a:xfrm>
          <a:prstGeom prst="rect">
            <a:avLst/>
          </a:prstGeom>
          <a:noFill/>
        </p:spPr>
        <p:txBody>
          <a:bodyPr wrap="square" rtlCol="0">
            <a:spAutoFit/>
          </a:bodyPr>
          <a:lstStyle/>
          <a:p>
            <a:pPr rtl="0">
              <a:spcAft>
                <a:spcPts val="1400"/>
              </a:spcAft>
              <a:buClr>
                <a:srgbClr val="DFF1E9"/>
              </a:buClr>
              <a:buSzPct val="125000"/>
            </a:pPr>
            <a:r>
              <a:rPr lang="pt-BR" sz="1100" dirty="0">
                <a:solidFill>
                  <a:schemeClr val="bg1"/>
                </a:solidFill>
                <a:latin typeface="Century Gothic" panose="020B0502020202020204" pitchFamily="34" charset="0"/>
              </a:rPr>
              <a:t>processos medidos</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600164"/>
          </a:xfrm>
          <a:prstGeom prst="rect">
            <a:avLst/>
          </a:prstGeom>
          <a:noFill/>
        </p:spPr>
        <p:txBody>
          <a:bodyPr wrap="square" rtlCol="0">
            <a:spAutoFit/>
          </a:bodyPr>
          <a:lstStyle/>
          <a:p>
            <a:pPr rtl="0">
              <a:spcAft>
                <a:spcPts val="1400"/>
              </a:spcAft>
              <a:buClr>
                <a:srgbClr val="DFF1E9"/>
              </a:buClr>
              <a:buSzPct val="125000"/>
            </a:pPr>
            <a:r>
              <a:rPr lang="pt-BR" sz="1100">
                <a:solidFill>
                  <a:schemeClr val="bg1"/>
                </a:solidFill>
                <a:latin typeface="Century Gothic" panose="020B0502020202020204" pitchFamily="34" charset="0"/>
              </a:rPr>
              <a:t>processos continuamente melhorados</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rtl="0"/>
            <a:r>
              <a:rPr lang="pt-BR" sz="280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2476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6</a:t>
            </a: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16142" y="0"/>
            <a:ext cx="4575857" cy="6863785"/>
          </a:xfrm>
          <a:prstGeom prst="rect">
            <a:avLst/>
          </a:prstGeom>
        </p:spPr>
      </p:pic>
      <p:sp>
        <p:nvSpPr>
          <p:cNvPr id="4" name="Rectangle 3">
            <a:extLst>
              <a:ext uri="{FF2B5EF4-FFF2-40B4-BE49-F238E27FC236}">
                <a16:creationId xmlns:a16="http://schemas.microsoft.com/office/drawing/2014/main" id="{8ACC14FB-070A-D3D3-2C2C-BD170FB7D0C8}"/>
              </a:ext>
            </a:extLst>
          </p:cNvPr>
          <p:cNvSpPr/>
          <p:nvPr/>
        </p:nvSpPr>
        <p:spPr>
          <a:xfrm>
            <a:off x="9014096" y="5919517"/>
            <a:ext cx="3152504" cy="8569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rPr>
              <a:t>BPMM</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pPr rtl="0"/>
            <a:r>
              <a:rPr lang="pt-BR" sz="3200">
                <a:solidFill>
                  <a:srgbClr val="609188"/>
                </a:solidFill>
                <a:latin typeface="Century Gothic" panose="020B0502020202020204" pitchFamily="34" charset="0"/>
              </a:rPr>
              <a:t>Modelo de maturidade de processos de negócios (BPMM)</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3464915130"/>
              </p:ext>
            </p:extLst>
          </p:nvPr>
        </p:nvGraphicFramePr>
        <p:xfrm>
          <a:off x="480701" y="1671324"/>
          <a:ext cx="6707178" cy="4625303"/>
        </p:xfrm>
        <a:graphic>
          <a:graphicData uri="http://schemas.openxmlformats.org/drawingml/2006/table">
            <a:tbl>
              <a:tblPr>
                <a:noFill/>
              </a:tblPr>
              <a:tblGrid>
                <a:gridCol w="6707178">
                  <a:extLst>
                    <a:ext uri="{9D8B030D-6E8A-4147-A177-3AD203B41FA5}">
                      <a16:colId xmlns:a16="http://schemas.microsoft.com/office/drawing/2014/main" val="20000"/>
                    </a:ext>
                  </a:extLst>
                </a:gridCol>
              </a:tblGrid>
              <a:tr h="4625303">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Encontre obstáculos e etapas de adição não valiosas nos fluxos de trabalho e promova consistência e repetitividade no </a:t>
                      </a:r>
                      <a:r>
                        <a:rPr lang="pt-BR" sz="2000">
                          <a:latin typeface="Century Gothic" panose="020B0502020202020204" pitchFamily="34" charset="0"/>
                          <a:hlinkClick r:id="rId4"/>
                        </a:rPr>
                        <a:t>gerenciamento de processos comerciais</a:t>
                      </a:r>
                      <a:r>
                        <a:rPr lang="pt-BR" sz="2000">
                          <a:latin typeface="Century Gothic" panose="020B0502020202020204" pitchFamily="34" charset="0"/>
                        </a:rPr>
                        <a:t>.</a:t>
                      </a:r>
                    </a:p>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Um consultor treinado é recomendado para realizar avaliações</a:t>
                      </a:r>
                    </a:p>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Muitas perguntas envolvem meses de esforço</a:t>
                      </a:r>
                    </a:p>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Oferece certificação</a:t>
                      </a:r>
                    </a:p>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Pode sobrecarregar e ser caro</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2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608C6-3F6B-5A99-603A-7FB457394ECE}"/>
              </a:ext>
            </a:extLst>
          </p:cNvPr>
          <p:cNvPicPr>
            <a:picLocks noChangeAspect="1"/>
          </p:cNvPicPr>
          <p:nvPr/>
        </p:nvPicPr>
        <p:blipFill>
          <a:blip r:embed="rId3"/>
          <a:stretch>
            <a:fillRect/>
          </a:stretch>
        </p:blipFill>
        <p:spPr>
          <a:xfrm>
            <a:off x="-1" y="0"/>
            <a:ext cx="12191999" cy="6858000"/>
          </a:xfrm>
          <a:prstGeom prst="rect">
            <a:avLst/>
          </a:prstGeom>
        </p:spPr>
      </p:pic>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566915156"/>
              </p:ext>
            </p:extLst>
          </p:nvPr>
        </p:nvGraphicFramePr>
        <p:xfrm>
          <a:off x="480700" y="95342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Rege o gerenciamento de processos</a:t>
                      </a:r>
                    </a:p>
                    <a:p>
                      <a:pPr marL="457200" marR="0" lvl="0" indent="-330200" algn="l" rtl="0">
                        <a:lnSpc>
                          <a:spcPct val="100000"/>
                        </a:lnSpc>
                        <a:spcBef>
                          <a:spcPts val="0"/>
                        </a:spcBef>
                        <a:spcAft>
                          <a:spcPts val="1400"/>
                        </a:spcAft>
                        <a:buClr>
                          <a:srgbClr val="4BA895"/>
                        </a:buClr>
                        <a:buSzPts val="1600"/>
                        <a:buFont typeface="Century Gothic"/>
                        <a:buChar char="●"/>
                      </a:pPr>
                      <a:r>
                        <a:rPr lang="pt-BR" sz="2000">
                          <a:latin typeface="Century Gothic" panose="020B0502020202020204" pitchFamily="34" charset="0"/>
                        </a:rPr>
                        <a:t>Os sete princípios básicos são:</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7763664" cy="584775"/>
          </a:xfrm>
          <a:prstGeom prst="rect">
            <a:avLst/>
          </a:prstGeom>
          <a:noFill/>
        </p:spPr>
        <p:txBody>
          <a:bodyPr wrap="none" rtlCol="0">
            <a:spAutoFit/>
          </a:bodyPr>
          <a:lstStyle/>
          <a:p>
            <a:pPr rtl="0"/>
            <a:r>
              <a:rPr lang="pt-BR" sz="3200">
                <a:solidFill>
                  <a:srgbClr val="609188"/>
                </a:solidFill>
                <a:latin typeface="Century Gothic" panose="020B0502020202020204" pitchFamily="34" charset="0"/>
              </a:rPr>
              <a:t>Sete princípios de gerenciamento de processos</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4000">
                <a:latin typeface="Century Gothic" panose="020B0502020202020204" pitchFamily="34" charset="0"/>
              </a:rPr>
              <a:t>7</a:t>
            </a:r>
          </a:p>
        </p:txBody>
      </p:sp>
      <p:sp>
        <p:nvSpPr>
          <p:cNvPr id="12" name="Rectangle 11">
            <a:extLst>
              <a:ext uri="{FF2B5EF4-FFF2-40B4-BE49-F238E27FC236}">
                <a16:creationId xmlns:a16="http://schemas.microsoft.com/office/drawing/2014/main" id="{668CF45C-411A-F7AD-400B-C15A9B07A583}"/>
              </a:ext>
            </a:extLst>
          </p:cNvPr>
          <p:cNvSpPr/>
          <p:nvPr/>
        </p:nvSpPr>
        <p:spPr>
          <a:xfrm>
            <a:off x="2200275" y="5919517"/>
            <a:ext cx="9966325"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6600" dirty="0">
                <a:solidFill>
                  <a:schemeClr val="bg1"/>
                </a:solidFill>
                <a:latin typeface="Century Gothic" panose="020B0502020202020204" pitchFamily="34" charset="0"/>
              </a:rPr>
              <a:t>Sete princípios básicos</a:t>
            </a:r>
          </a:p>
        </p:txBody>
      </p:sp>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159961"/>
            <a:ext cx="1600200" cy="3108960"/>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pt-BR" sz="1400" dirty="0">
                <a:solidFill>
                  <a:schemeClr val="bg1"/>
                </a:solidFill>
                <a:latin typeface="Century Gothic" panose="020B0502020202020204" pitchFamily="34" charset="0"/>
              </a:rPr>
              <a:t>alinhamento estratégico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2896935"/>
            <a:ext cx="1371600" cy="1456809"/>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Entenda o que é importante para sua empresa e alinhe processos para apoiar isso.</a:t>
            </a:r>
          </a:p>
          <a:p>
            <a:pPr>
              <a:spcAft>
                <a:spcPts val="1400"/>
              </a:spcAft>
              <a:buClr>
                <a:srgbClr val="DFF1E9"/>
              </a:buClr>
              <a:buSzPct val="125000"/>
            </a:pPr>
            <a:endParaRPr lang="en-US" sz="1100" dirty="0">
              <a:latin typeface="Century Gothic" panose="020B0502020202020204" pitchFamily="34" charset="0"/>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159961"/>
            <a:ext cx="1600200" cy="3200400"/>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endParaRPr lang="en-US" sz="900" dirty="0">
              <a:solidFill>
                <a:schemeClr val="bg1"/>
              </a:solidFill>
              <a:latin typeface="Century Gothic" panose="020B0502020202020204" pitchFamily="34" charset="0"/>
            </a:endParaRPr>
          </a:p>
          <a:p>
            <a:pPr rtl="0"/>
            <a:r>
              <a:rPr lang="pt-BR" sz="1400">
                <a:solidFill>
                  <a:schemeClr val="bg1"/>
                </a:solidFill>
                <a:latin typeface="Century Gothic" panose="020B0502020202020204" pitchFamily="34" charset="0"/>
              </a:rPr>
              <a:t>governança</a:t>
            </a: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2896935"/>
            <a:ext cx="1429122" cy="938719"/>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Alguém deve ser sempre responsável </a:t>
            </a:r>
            <a:br>
              <a:rPr lang="en-US" sz="1100" dirty="0">
                <a:latin typeface="Century Gothic" panose="020B0502020202020204" pitchFamily="34" charset="0"/>
              </a:rPr>
            </a:br>
            <a:r>
              <a:rPr lang="pt-BR" sz="1100">
                <a:latin typeface="Century Gothic" panose="020B0502020202020204" pitchFamily="34" charset="0"/>
              </a:rPr>
              <a:t>pelos processos.</a:t>
            </a: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159961"/>
            <a:ext cx="1600200" cy="3291840"/>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pt-BR" sz="1400">
                <a:solidFill>
                  <a:schemeClr val="bg1"/>
                </a:solidFill>
                <a:latin typeface="Century Gothic" panose="020B0502020202020204" pitchFamily="34" charset="0"/>
              </a:rPr>
              <a:t>modelos de processos</a:t>
            </a: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2896935"/>
            <a:ext cx="1344167" cy="938719"/>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Forneça uma estrutura para pesquisar </a:t>
            </a:r>
            <a:br>
              <a:rPr lang="en-US" sz="1100" dirty="0">
                <a:latin typeface="Century Gothic" panose="020B0502020202020204" pitchFamily="34" charset="0"/>
              </a:rPr>
            </a:br>
            <a:r>
              <a:rPr lang="pt-BR" sz="1100">
                <a:latin typeface="Century Gothic" panose="020B0502020202020204" pitchFamily="34" charset="0"/>
              </a:rPr>
              <a:t>e escrever processos.</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159961"/>
            <a:ext cx="1600200" cy="3383280"/>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pt-BR" sz="1400" dirty="0">
                <a:solidFill>
                  <a:schemeClr val="bg1"/>
                </a:solidFill>
                <a:latin typeface="Century Gothic" panose="020B0502020202020204" pitchFamily="34" charset="0"/>
              </a:rPr>
              <a:t>gerenciamento de mudanças</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2784995"/>
            <a:ext cx="1463040" cy="25603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2896935"/>
            <a:ext cx="1463040" cy="2123658"/>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A mudança não é fácil. O gerenciamento de mudanças inclui abordagens de comunicação, treinamento e engajamento para obter a visão e o apoio das pessoas que usam os processos.</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159961"/>
            <a:ext cx="1600200" cy="3291840"/>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pt-BR" sz="1400">
                <a:solidFill>
                  <a:schemeClr val="bg1"/>
                </a:solidFill>
                <a:latin typeface="Century Gothic" panose="020B0502020202020204" pitchFamily="34" charset="0"/>
              </a:rPr>
              <a:t>desempenho do processo</a:t>
            </a: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2896935"/>
            <a:ext cx="1371600" cy="1107996"/>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Enfatiza o progresso do processo e não as pessoas através de pontos e medidas de controle.</a:t>
            </a: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159961"/>
            <a:ext cx="1600200" cy="3200400"/>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pt-BR" sz="1400">
                <a:solidFill>
                  <a:schemeClr val="bg1"/>
                </a:solidFill>
                <a:latin typeface="Century Gothic" panose="020B0502020202020204" pitchFamily="34" charset="0"/>
              </a:rPr>
              <a:t>melhoria de processos</a:t>
            </a: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5" y="2896935"/>
            <a:ext cx="1371600" cy="1107996"/>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A melhoria do processo apoia a revisão e atualização do processo para entender o que deve ser atualizado.</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159961"/>
            <a:ext cx="1600200" cy="3108960"/>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pPr rtl="0"/>
            <a:r>
              <a:rPr lang="pt-BR" sz="1400">
                <a:solidFill>
                  <a:schemeClr val="bg1"/>
                </a:solidFill>
                <a:latin typeface="Century Gothic" panose="020B0502020202020204" pitchFamily="34" charset="0"/>
              </a:rPr>
              <a:t>ferramentas e tecnologia</a:t>
            </a: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9" y="2896935"/>
            <a:ext cx="1371600" cy="1107996"/>
          </a:xfrm>
          <a:prstGeom prst="rect">
            <a:avLst/>
          </a:prstGeom>
          <a:noFill/>
        </p:spPr>
        <p:txBody>
          <a:bodyPr wrap="square" rtlCol="0">
            <a:spAutoFit/>
          </a:bodyPr>
          <a:lstStyle/>
          <a:p>
            <a:pPr rtl="0">
              <a:spcAft>
                <a:spcPts val="1400"/>
              </a:spcAft>
              <a:buClr>
                <a:srgbClr val="DFF1E9"/>
              </a:buClr>
              <a:buSzPct val="125000"/>
            </a:pPr>
            <a:r>
              <a:rPr lang="pt-BR" sz="1100">
                <a:latin typeface="Century Gothic" panose="020B0502020202020204" pitchFamily="34" charset="0"/>
              </a:rPr>
              <a:t>As ferramentas e o princípio da tecnologia enfatizam a importância de ter uma tecnologia que se encaixe no processo.</a:t>
            </a:r>
          </a:p>
        </p:txBody>
      </p:sp>
    </p:spTree>
    <p:extLst>
      <p:ext uri="{BB962C8B-B14F-4D97-AF65-F5344CB8AC3E}">
        <p14:creationId xmlns:p14="http://schemas.microsoft.com/office/powerpoint/2010/main" val="38206026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6336</TotalTime>
  <Words>958</Words>
  <Application>Microsoft Macintosh PowerPoint</Application>
  <PresentationFormat>Widescreen</PresentationFormat>
  <Paragraphs>178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59</cp:revision>
  <dcterms:created xsi:type="dcterms:W3CDTF">2022-08-25T00:12:53Z</dcterms:created>
  <dcterms:modified xsi:type="dcterms:W3CDTF">2024-02-08T18:00:35Z</dcterms:modified>
</cp:coreProperties>
</file>