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408" r:id="rId2"/>
    <p:sldId id="353" r:id="rId3"/>
    <p:sldId id="354" r:id="rId4"/>
    <p:sldId id="409" r:id="rId5"/>
    <p:sldId id="410" r:id="rId6"/>
    <p:sldId id="411" r:id="rId7"/>
    <p:sldId id="412" r:id="rId8"/>
    <p:sldId id="414" r:id="rId9"/>
    <p:sldId id="413" r:id="rId10"/>
    <p:sldId id="338" r:id="rId11"/>
    <p:sldId id="4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EDA1A1-CFA3-47E8-AAC9-DCE72D1A7DCB}" v="3" dt="2023-09-24T18:01:27.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58" d="100"/>
          <a:sy n="158" d="100"/>
        </p:scale>
        <p:origin x="1276" y="2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1EDA1A1-CFA3-47E8-AAC9-DCE72D1A7DCB}"/>
    <pc:docChg chg="modSld">
      <pc:chgData name="Bess Dunlevy" userId="dd4b9a8537dbe9d0" providerId="LiveId" clId="{91EDA1A1-CFA3-47E8-AAC9-DCE72D1A7DCB}" dt="2023-09-24T18:01:27.906" v="69"/>
      <pc:docMkLst>
        <pc:docMk/>
      </pc:docMkLst>
      <pc:sldChg chg="setBg">
        <pc:chgData name="Bess Dunlevy" userId="dd4b9a8537dbe9d0" providerId="LiveId" clId="{91EDA1A1-CFA3-47E8-AAC9-DCE72D1A7DCB}" dt="2023-09-24T18:01:27.906" v="69"/>
        <pc:sldMkLst>
          <pc:docMk/>
          <pc:sldMk cId="2882744607" sldId="338"/>
        </pc:sldMkLst>
      </pc:sldChg>
      <pc:sldChg chg="modSp mod setBg">
        <pc:chgData name="Bess Dunlevy" userId="dd4b9a8537dbe9d0" providerId="LiveId" clId="{91EDA1A1-CFA3-47E8-AAC9-DCE72D1A7DCB}" dt="2023-09-24T18:01:27.906" v="69"/>
        <pc:sldMkLst>
          <pc:docMk/>
          <pc:sldMk cId="1179924037" sldId="353"/>
        </pc:sldMkLst>
        <pc:spChg chg="mod">
          <ac:chgData name="Bess Dunlevy" userId="dd4b9a8537dbe9d0" providerId="LiveId" clId="{91EDA1A1-CFA3-47E8-AAC9-DCE72D1A7DCB}" dt="2023-09-24T18:00:25.142" v="66" actId="20577"/>
          <ac:spMkLst>
            <pc:docMk/>
            <pc:sldMk cId="1179924037" sldId="353"/>
            <ac:spMk id="9" creationId="{CB9D49A6-86F7-B744-828A-D7C1D9D15D8C}"/>
          </ac:spMkLst>
        </pc:spChg>
      </pc:sldChg>
      <pc:sldChg chg="setBg">
        <pc:chgData name="Bess Dunlevy" userId="dd4b9a8537dbe9d0" providerId="LiveId" clId="{91EDA1A1-CFA3-47E8-AAC9-DCE72D1A7DCB}" dt="2023-09-24T18:01:27.906" v="69"/>
        <pc:sldMkLst>
          <pc:docMk/>
          <pc:sldMk cId="3634812223" sldId="354"/>
        </pc:sldMkLst>
      </pc:sldChg>
      <pc:sldChg chg="modSp mod setBg">
        <pc:chgData name="Bess Dunlevy" userId="dd4b9a8537dbe9d0" providerId="LiveId" clId="{91EDA1A1-CFA3-47E8-AAC9-DCE72D1A7DCB}" dt="2023-09-24T18:01:10.063" v="68"/>
        <pc:sldMkLst>
          <pc:docMk/>
          <pc:sldMk cId="2079832875" sldId="408"/>
        </pc:sldMkLst>
        <pc:spChg chg="mod">
          <ac:chgData name="Bess Dunlevy" userId="dd4b9a8537dbe9d0" providerId="LiveId" clId="{91EDA1A1-CFA3-47E8-AAC9-DCE72D1A7DCB}" dt="2023-09-24T18:00:16.187" v="64" actId="1076"/>
          <ac:spMkLst>
            <pc:docMk/>
            <pc:sldMk cId="2079832875" sldId="408"/>
            <ac:spMk id="4" creationId="{533963B4-4E0A-77DE-5C4C-C56FE205B941}"/>
          </ac:spMkLst>
        </pc:spChg>
        <pc:spChg chg="mod">
          <ac:chgData name="Bess Dunlevy" userId="dd4b9a8537dbe9d0" providerId="LiveId" clId="{91EDA1A1-CFA3-47E8-AAC9-DCE72D1A7DCB}" dt="2023-09-24T18:00:19.145" v="65" actId="20577"/>
          <ac:spMkLst>
            <pc:docMk/>
            <pc:sldMk cId="2079832875" sldId="408"/>
            <ac:spMk id="9" creationId="{CB9D49A6-86F7-B744-828A-D7C1D9D15D8C}"/>
          </ac:spMkLst>
        </pc:spChg>
      </pc:sldChg>
      <pc:sldChg chg="setBg">
        <pc:chgData name="Bess Dunlevy" userId="dd4b9a8537dbe9d0" providerId="LiveId" clId="{91EDA1A1-CFA3-47E8-AAC9-DCE72D1A7DCB}" dt="2023-09-24T18:01:27.906" v="69"/>
        <pc:sldMkLst>
          <pc:docMk/>
          <pc:sldMk cId="3507051280" sldId="409"/>
        </pc:sldMkLst>
      </pc:sldChg>
      <pc:sldChg chg="setBg">
        <pc:chgData name="Bess Dunlevy" userId="dd4b9a8537dbe9d0" providerId="LiveId" clId="{91EDA1A1-CFA3-47E8-AAC9-DCE72D1A7DCB}" dt="2023-09-24T18:01:27.906" v="69"/>
        <pc:sldMkLst>
          <pc:docMk/>
          <pc:sldMk cId="986114593" sldId="410"/>
        </pc:sldMkLst>
      </pc:sldChg>
      <pc:sldChg chg="setBg">
        <pc:chgData name="Bess Dunlevy" userId="dd4b9a8537dbe9d0" providerId="LiveId" clId="{91EDA1A1-CFA3-47E8-AAC9-DCE72D1A7DCB}" dt="2023-09-24T18:01:27.906" v="69"/>
        <pc:sldMkLst>
          <pc:docMk/>
          <pc:sldMk cId="2510856216" sldId="411"/>
        </pc:sldMkLst>
      </pc:sldChg>
      <pc:sldChg chg="setBg">
        <pc:chgData name="Bess Dunlevy" userId="dd4b9a8537dbe9d0" providerId="LiveId" clId="{91EDA1A1-CFA3-47E8-AAC9-DCE72D1A7DCB}" dt="2023-09-24T18:01:27.906" v="69"/>
        <pc:sldMkLst>
          <pc:docMk/>
          <pc:sldMk cId="3282589506" sldId="412"/>
        </pc:sldMkLst>
      </pc:sldChg>
      <pc:sldChg chg="setBg">
        <pc:chgData name="Bess Dunlevy" userId="dd4b9a8537dbe9d0" providerId="LiveId" clId="{91EDA1A1-CFA3-47E8-AAC9-DCE72D1A7DCB}" dt="2023-09-24T18:01:27.906" v="69"/>
        <pc:sldMkLst>
          <pc:docMk/>
          <pc:sldMk cId="2303516070" sldId="413"/>
        </pc:sldMkLst>
      </pc:sldChg>
      <pc:sldChg chg="setBg">
        <pc:chgData name="Bess Dunlevy" userId="dd4b9a8537dbe9d0" providerId="LiveId" clId="{91EDA1A1-CFA3-47E8-AAC9-DCE72D1A7DCB}" dt="2023-09-24T18:01:27.906" v="69"/>
        <pc:sldMkLst>
          <pc:docMk/>
          <pc:sldMk cId="1453029406" sldId="414"/>
        </pc:sldMkLst>
      </pc:sldChg>
      <pc:sldChg chg="setBg">
        <pc:chgData name="Bess Dunlevy" userId="dd4b9a8537dbe9d0" providerId="LiveId" clId="{91EDA1A1-CFA3-47E8-AAC9-DCE72D1A7DCB}" dt="2023-09-24T18:01:27.906" v="69"/>
        <pc:sldMkLst>
          <pc:docMk/>
          <pc:sldMk cId="1518768116" sldId="4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429377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5897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181012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0031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pt.smartsheet.com/try-it?trp=1183905" TargetMode="External"/><Relationship Id="rId9" Type="http://schemas.openxmlformats.org/officeDocument/2006/relationships/image" Target="../media/image6.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MODELO DE STATUS DO PROJETO</a:t>
            </a: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rcRect/>
          <a:stretch/>
        </p:blipFill>
        <p:spPr>
          <a:xfrm>
            <a:off x="8847560" y="291588"/>
            <a:ext cx="2946417" cy="58602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88116" y="272791"/>
            <a:ext cx="5456297" cy="830997"/>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BÁSICO DE STATUS DE PROJETO EM POWERPOINT</a:t>
            </a:r>
          </a:p>
        </p:txBody>
      </p:sp>
      <p:sp>
        <p:nvSpPr>
          <p:cNvPr id="11" name="TextBox 10">
            <a:extLst>
              <a:ext uri="{FF2B5EF4-FFF2-40B4-BE49-F238E27FC236}">
                <a16:creationId xmlns:a16="http://schemas.microsoft.com/office/drawing/2014/main" id="{517457DF-4369-553F-C39B-527FABAF7F72}"/>
              </a:ext>
            </a:extLst>
          </p:cNvPr>
          <p:cNvSpPr txBox="1"/>
          <p:nvPr/>
        </p:nvSpPr>
        <p:spPr>
          <a:xfrm>
            <a:off x="221258" y="2469149"/>
            <a:ext cx="11221474" cy="1015663"/>
          </a:xfrm>
          <a:prstGeom prst="rect">
            <a:avLst/>
          </a:prstGeom>
          <a:noFill/>
        </p:spPr>
        <p:txBody>
          <a:bodyPr wrap="square" rtlCol="0">
            <a:spAutoFit/>
          </a:bodyPr>
          <a:lstStyle/>
          <a:p>
            <a:pPr rtl="0"/>
            <a:r>
              <a:rPr lang="pt-BR" sz="6000">
                <a:solidFill>
                  <a:schemeClr val="accent5">
                    <a:lumMod val="75000"/>
                  </a:schemeClr>
                </a:solidFill>
                <a:latin typeface="Century Gothic" panose="020B0502020202020204" pitchFamily="34" charset="0"/>
              </a:rPr>
              <a:t>NOME DO PROJETO</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949441833"/>
              </p:ext>
            </p:extLst>
          </p:nvPr>
        </p:nvGraphicFramePr>
        <p:xfrm>
          <a:off x="221258" y="3799392"/>
          <a:ext cx="11070972" cy="2180992"/>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rtl="0" fontAlgn="ctr"/>
                      <a:r>
                        <a:rPr lang="pt-BR" sz="900" b="0" i="0" u="none" strike="noStrike">
                          <a:solidFill>
                            <a:srgbClr val="000000"/>
                          </a:solidFill>
                          <a:effectLst/>
                          <a:latin typeface="Century Gothic" panose="020B0502020202020204" pitchFamily="34" charset="0"/>
                        </a:rPr>
                        <a:t>GERENTE DE PROJETOS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Nome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rtl="0" fontAlgn="ctr"/>
                      <a:r>
                        <a:rPr lang="pt-BR" sz="900" b="0" i="0" u="none" strike="noStrike">
                          <a:solidFill>
                            <a:srgbClr val="000000"/>
                          </a:solidFill>
                          <a:effectLst/>
                          <a:latin typeface="Century Gothic" panose="020B0502020202020204" pitchFamily="34" charset="0"/>
                        </a:rPr>
                        <a:t>PERÍODO ABRANGIDO</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Nome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CÓDIGO DO PROJETO</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Código</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DATA DE ENTRADA DO STATUS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a:solidFill>
                            <a:schemeClr val="accent5">
                              <a:lumMod val="75000"/>
                            </a:schemeClr>
                          </a:solidFill>
                          <a:effectLst/>
                          <a:latin typeface="Century Gothic" panose="020B0502020202020204" pitchFamily="34" charset="0"/>
                        </a:rPr>
                        <a:t>DD/MM/AA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rtl="0" fontAlgn="ctr"/>
                      <a:r>
                        <a:rPr lang="pt-BR" sz="900" b="0" i="0" u="none" strike="noStrike">
                          <a:solidFill>
                            <a:srgbClr val="000000"/>
                          </a:solidFill>
                          <a:effectLst/>
                          <a:latin typeface="Century Gothic" panose="020B0502020202020204" pitchFamily="34" charset="0"/>
                        </a:rPr>
                        <a:t>DATA PREVISTA DE CONCLUSÃO</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a:solidFill>
                            <a:schemeClr val="accent5">
                              <a:lumMod val="75000"/>
                            </a:schemeClr>
                          </a:solidFill>
                          <a:effectLst/>
                          <a:latin typeface="Century Gothic" panose="020B0502020202020204" pitchFamily="34" charset="0"/>
                        </a:rPr>
                        <a:t>DD/MM/AA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02156543"/>
                  </a:ext>
                </a:extLst>
              </a:tr>
            </a:tbl>
          </a:graphicData>
        </a:graphic>
      </p:graphicFrame>
      <p:grpSp>
        <p:nvGrpSpPr>
          <p:cNvPr id="16" name="Group 15">
            <a:extLst>
              <a:ext uri="{FF2B5EF4-FFF2-40B4-BE49-F238E27FC236}">
                <a16:creationId xmlns:a16="http://schemas.microsoft.com/office/drawing/2014/main" id="{DF38D61A-B763-8CB6-9EC8-EB7FB842B1F5}"/>
              </a:ext>
            </a:extLst>
          </p:cNvPr>
          <p:cNvGrpSpPr/>
          <p:nvPr/>
        </p:nvGrpSpPr>
        <p:grpSpPr>
          <a:xfrm>
            <a:off x="367747" y="1639581"/>
            <a:ext cx="599819" cy="599819"/>
            <a:chOff x="8339779" y="346394"/>
            <a:chExt cx="684363" cy="684363"/>
          </a:xfrm>
        </p:grpSpPr>
        <p:pic>
          <p:nvPicPr>
            <p:cNvPr id="18" name="Graphic 17" descr="Speedometer Low outline">
              <a:extLst>
                <a:ext uri="{FF2B5EF4-FFF2-40B4-BE49-F238E27FC236}">
                  <a16:creationId xmlns:a16="http://schemas.microsoft.com/office/drawing/2014/main" id="{59910CA2-3B98-45CE-FD8B-ECE6446B17C3}"/>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8442557" y="361951"/>
              <a:ext cx="472532" cy="472533"/>
            </a:xfrm>
            <a:prstGeom prst="rect">
              <a:avLst/>
            </a:prstGeom>
          </p:spPr>
        </p:pic>
        <p:sp>
          <p:nvSpPr>
            <p:cNvPr id="19" name="Oval 18">
              <a:extLst>
                <a:ext uri="{FF2B5EF4-FFF2-40B4-BE49-F238E27FC236}">
                  <a16:creationId xmlns:a16="http://schemas.microsoft.com/office/drawing/2014/main" id="{62103A70-EDA6-0037-83E2-F1387B4633A9}"/>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A4C3007-6B83-0141-05C1-8EE065A7D8A9}"/>
              </a:ext>
            </a:extLst>
          </p:cNvPr>
          <p:cNvGrpSpPr/>
          <p:nvPr/>
        </p:nvGrpSpPr>
        <p:grpSpPr>
          <a:xfrm>
            <a:off x="2216446" y="1639581"/>
            <a:ext cx="599819" cy="599819"/>
            <a:chOff x="8862200" y="209758"/>
            <a:chExt cx="599819" cy="599819"/>
          </a:xfrm>
        </p:grpSpPr>
        <p:sp>
          <p:nvSpPr>
            <p:cNvPr id="24" name="Oval 23">
              <a:extLst>
                <a:ext uri="{FF2B5EF4-FFF2-40B4-BE49-F238E27FC236}">
                  <a16:creationId xmlns:a16="http://schemas.microsoft.com/office/drawing/2014/main" id="{E0039004-B698-893D-BF33-1ECEDA720613}"/>
                </a:ext>
              </a:extLst>
            </p:cNvPr>
            <p:cNvSpPr/>
            <p:nvPr/>
          </p:nvSpPr>
          <p:spPr>
            <a:xfrm>
              <a:off x="8862200" y="209758"/>
              <a:ext cx="599819" cy="5998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Gauge outline">
              <a:extLst>
                <a:ext uri="{FF2B5EF4-FFF2-40B4-BE49-F238E27FC236}">
                  <a16:creationId xmlns:a16="http://schemas.microsoft.com/office/drawing/2014/main" id="{283E99CE-B07B-8F56-AE0B-47815897367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956658" y="246483"/>
              <a:ext cx="393655" cy="393655"/>
            </a:xfrm>
            <a:prstGeom prst="rect">
              <a:avLst/>
            </a:prstGeom>
          </p:spPr>
        </p:pic>
      </p:grpSp>
      <p:grpSp>
        <p:nvGrpSpPr>
          <p:cNvPr id="26" name="Group 25">
            <a:extLst>
              <a:ext uri="{FF2B5EF4-FFF2-40B4-BE49-F238E27FC236}">
                <a16:creationId xmlns:a16="http://schemas.microsoft.com/office/drawing/2014/main" id="{172CFFBD-9C85-2D1A-E418-91BE216A850A}"/>
              </a:ext>
            </a:extLst>
          </p:cNvPr>
          <p:cNvGrpSpPr/>
          <p:nvPr/>
        </p:nvGrpSpPr>
        <p:grpSpPr>
          <a:xfrm>
            <a:off x="1269489" y="1613712"/>
            <a:ext cx="599819" cy="599819"/>
            <a:chOff x="8862202" y="913132"/>
            <a:chExt cx="599819" cy="599819"/>
          </a:xfrm>
        </p:grpSpPr>
        <p:sp>
          <p:nvSpPr>
            <p:cNvPr id="30" name="Oval 29">
              <a:extLst>
                <a:ext uri="{FF2B5EF4-FFF2-40B4-BE49-F238E27FC236}">
                  <a16:creationId xmlns:a16="http://schemas.microsoft.com/office/drawing/2014/main" id="{8AE79EB5-58D1-D007-6E23-A8365E2A82D1}"/>
                </a:ext>
              </a:extLst>
            </p:cNvPr>
            <p:cNvSpPr/>
            <p:nvPr/>
          </p:nvSpPr>
          <p:spPr>
            <a:xfrm>
              <a:off x="8862202" y="913132"/>
              <a:ext cx="599819" cy="59981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Speedometer Middle outline">
              <a:extLst>
                <a:ext uri="{FF2B5EF4-FFF2-40B4-BE49-F238E27FC236}">
                  <a16:creationId xmlns:a16="http://schemas.microsoft.com/office/drawing/2014/main" id="{04DC4E9A-0C97-B1F9-1935-5660C8EF6C37}"/>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a:solidFill>
            <a:srgbClr val="ECF8C2"/>
          </a:solidFill>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1</a:t>
              </a:r>
            </a:p>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2</a:t>
              </a:r>
            </a:p>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a:solidFill>
            <a:schemeClr val="accent5">
              <a:lumMod val="20000"/>
              <a:lumOff val="80000"/>
            </a:schemeClr>
          </a:solidFill>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3</a:t>
              </a:r>
            </a:p>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4</a:t>
              </a:r>
            </a:p>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a:solidFill>
            <a:schemeClr val="accent5">
              <a:lumMod val="20000"/>
              <a:lumOff val="80000"/>
            </a:schemeClr>
          </a:solidFill>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grpFill/>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5</a:t>
              </a:r>
            </a:p>
            <a:p>
              <a:pPr marL="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rtl="0">
                <a:spcBef>
                  <a:spcPts val="0"/>
                </a:spcBef>
                <a:spcAft>
                  <a:spcPts val="0"/>
                </a:spcAft>
              </a:pPr>
              <a:r>
                <a:rPr lang="pt-BR" sz="10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POSIÇÃO ATUAL DO CRONOGRAMA</a:t>
              </a:r>
            </a:p>
            <a:p>
              <a:pPr marL="0" marR="0" rtl="0">
                <a:spcBef>
                  <a:spcPts val="0"/>
                </a:spcBef>
                <a:spcAft>
                  <a:spcPts val="0"/>
                </a:spcAft>
              </a:pPr>
              <a:r>
                <a:rPr lang="pt-BR" sz="11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a:solidFill>
            <a:schemeClr val="accent2">
              <a:lumMod val="40000"/>
              <a:lumOff val="60000"/>
            </a:schemeClr>
          </a:solidFill>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OBSTÁCULO 1</a:t>
              </a:r>
            </a:p>
            <a:p>
              <a:pPr marL="5715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a:solidFill>
            <a:schemeClr val="accent2">
              <a:lumMod val="40000"/>
              <a:lumOff val="60000"/>
            </a:schemeClr>
          </a:solidFill>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OBSTÁCULO 2</a:t>
              </a:r>
            </a:p>
            <a:p>
              <a:pPr marL="114300" marR="0" rtl="0">
                <a:spcBef>
                  <a:spcPts val="0"/>
                </a:spcBef>
                <a:spcAft>
                  <a:spcPts val="0"/>
                </a:spcAft>
              </a:pPr>
              <a:r>
                <a:rPr lang="pt-BR"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rtl="0">
              <a:spcBef>
                <a:spcPts val="0"/>
              </a:spcBef>
              <a:spcAft>
                <a:spcPts val="0"/>
              </a:spcAft>
            </a:pPr>
            <a:r>
              <a:rPr lang="pt-BR"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DATA DE INÍCIO PROJETADA</a:t>
            </a:r>
          </a:p>
          <a:p>
            <a:pPr marL="0" marR="0" rtl="0">
              <a:spcBef>
                <a:spcPts val="0"/>
              </a:spcBef>
              <a:spcAft>
                <a:spcPts val="0"/>
              </a:spcAft>
            </a:pPr>
            <a:r>
              <a:rPr lang="pt-BR"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p>
        </p:txBody>
      </p:sp>
      <p:sp>
        <p:nvSpPr>
          <p:cNvPr id="18" name="TextBox 33">
            <a:extLst>
              <a:ext uri="{FF2B5EF4-FFF2-40B4-BE49-F238E27FC236}">
                <a16:creationId xmlns:a16="http://schemas.microsoft.com/office/drawing/2014/main" id="{00000000-0008-0000-0000-000022000000}"/>
              </a:ext>
            </a:extLst>
          </p:cNvPr>
          <p:cNvSpPr txBox="1"/>
          <p:nvPr/>
        </p:nvSpPr>
        <p:spPr>
          <a:xfrm>
            <a:off x="9261856" y="3025192"/>
            <a:ext cx="1427291"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rtl="0">
              <a:spcBef>
                <a:spcPts val="0"/>
              </a:spcBef>
              <a:spcAft>
                <a:spcPts val="0"/>
              </a:spcAft>
            </a:pPr>
            <a:r>
              <a:rPr lang="pt-BR"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DATA DE TÉRMINO PROJETADA</a:t>
            </a:r>
          </a:p>
          <a:p>
            <a:pPr marL="0" marR="0" algn="r" rtl="0">
              <a:spcBef>
                <a:spcPts val="0"/>
              </a:spcBef>
              <a:spcAft>
                <a:spcPts val="0"/>
              </a:spcAft>
            </a:pPr>
            <a:r>
              <a:rPr lang="pt-BR"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p>
        </p:txBody>
      </p:sp>
      <p:sp>
        <p:nvSpPr>
          <p:cNvPr id="2" name="Rectangle 7">
            <a:extLst>
              <a:ext uri="{FF2B5EF4-FFF2-40B4-BE49-F238E27FC236}">
                <a16:creationId xmlns:a16="http://schemas.microsoft.com/office/drawing/2014/main" id="{14934AF5-EB3F-1119-D70B-7385FF34F6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2A4D1F3-6441-C296-531B-257E29AFA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D880D28-FE68-0B75-AB9C-12172F000F8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LINHA DO TEMPO DO PROJETO</a:t>
            </a: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6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MODELO DE STATUS DO PROJETO</a:t>
            </a:r>
            <a:r>
              <a:rPr lang="pt-BR">
                <a:solidFill>
                  <a:schemeClr val="bg1"/>
                </a:solidFill>
                <a:latin typeface="Century Gothic" panose="020B0502020202020204" pitchFamily="34" charset="0"/>
                <a:cs typeface="Arial" charset="0"/>
              </a:rPr>
              <a:t> </a:t>
            </a:r>
            <a:r>
              <a:rPr lang="pt-BR">
                <a:solidFill>
                  <a:schemeClr val="bg1"/>
                </a:solidFill>
                <a:latin typeface="Century Gothic" panose="020B0502020202020204" pitchFamily="34" charset="0"/>
              </a:rPr>
              <a:t>| ÍNDICE</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4257418" cy="646331"/>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RELATÓRIO DE STATUS </a:t>
            </a:r>
            <a:br>
              <a:rPr lang="pt-BR" dirty="0">
                <a:latin typeface="Century Gothic" panose="020B0502020202020204" pitchFamily="34" charset="0"/>
                <a:ea typeface="Montserrat Bold" charset="0"/>
                <a:cs typeface="Montserrat Bold" charset="0"/>
              </a:rPr>
            </a:br>
            <a:r>
              <a:rPr lang="pt-BR" dirty="0">
                <a:latin typeface="Century Gothic" panose="020B0502020202020204" pitchFamily="34" charset="0"/>
                <a:ea typeface="Montserrat Bold" charset="0"/>
                <a:cs typeface="Montserrat Bold" charset="0"/>
              </a:rPr>
              <a:t>DO PROJETO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COMPONENTES DO PROJETO</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TRABALHO REALIZADO</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3137534" cy="646331"/>
          </a:xfrm>
          <a:prstGeom prst="rect">
            <a:avLst/>
          </a:prstGeom>
          <a:noFill/>
        </p:spPr>
        <p:txBody>
          <a:bodyPr wrap="square" rtlCol="0" anchor="ctr" anchorCtr="0">
            <a:spAutoFit/>
          </a:bodyPr>
          <a:lstStyle/>
          <a:p>
            <a:pPr rtl="0"/>
            <a:r>
              <a:rPr lang="pt-BR" dirty="0">
                <a:latin typeface="Century Gothic" panose="020B0502020202020204" pitchFamily="34" charset="0"/>
                <a:ea typeface="Montserrat Bold" charset="0"/>
                <a:cs typeface="Montserrat Bold" charset="0"/>
              </a:rPr>
              <a:t>DESTAQUES E PRINCIPAIS APRENDIZADOS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3995127"/>
            <a:ext cx="2499402" cy="646331"/>
          </a:xfrm>
          <a:prstGeom prst="rect">
            <a:avLst/>
          </a:prstGeom>
          <a:noFill/>
        </p:spPr>
        <p:txBody>
          <a:bodyPr wrap="none" rtlCol="0" anchor="ctr" anchorCtr="0">
            <a:spAutoFit/>
          </a:bodyPr>
          <a:lstStyle/>
          <a:p>
            <a:pPr rtl="0"/>
            <a:r>
              <a:rPr lang="pt-BR" dirty="0">
                <a:latin typeface="Century Gothic" panose="020B0502020202020204" pitchFamily="34" charset="0"/>
                <a:ea typeface="Montserrat Bold" charset="0"/>
                <a:cs typeface="Montserrat Bold" charset="0"/>
              </a:rPr>
              <a:t>CRONOGRAMA DO </a:t>
            </a:r>
            <a:br>
              <a:rPr lang="pt-BR" dirty="0">
                <a:latin typeface="Century Gothic" panose="020B0502020202020204" pitchFamily="34" charset="0"/>
                <a:ea typeface="Montserrat Bold" charset="0"/>
                <a:cs typeface="Montserrat Bold" charset="0"/>
              </a:rPr>
            </a:br>
            <a:r>
              <a:rPr lang="pt-BR" dirty="0">
                <a:latin typeface="Century Gothic" panose="020B0502020202020204" pitchFamily="34" charset="0"/>
                <a:ea typeface="Montserrat Bold" charset="0"/>
                <a:cs typeface="Montserrat Bold" charset="0"/>
              </a:rPr>
              <a:t>PROJETO (SEMANAL)</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RISCOS E OBSTÁCULOS</a:t>
            </a:r>
          </a:p>
        </p:txBody>
      </p:sp>
      <p:sp>
        <p:nvSpPr>
          <p:cNvPr id="8" name="TextBox 7">
            <a:hlinkClick r:id="rId7" action="ppaction://hlinksldjump"/>
            <a:extLst>
              <a:ext uri="{FF2B5EF4-FFF2-40B4-BE49-F238E27FC236}">
                <a16:creationId xmlns:a16="http://schemas.microsoft.com/office/drawing/2014/main" id="{AE2F8BAE-3767-9650-FDB7-B8E9B9892313}"/>
              </a:ext>
            </a:extLst>
          </p:cNvPr>
          <p:cNvSpPr txBox="1"/>
          <p:nvPr/>
        </p:nvSpPr>
        <p:spPr>
          <a:xfrm>
            <a:off x="8363223" y="891291"/>
            <a:ext cx="526106" cy="1010533"/>
          </a:xfrm>
          <a:prstGeom prst="rect">
            <a:avLst/>
          </a:prstGeom>
          <a:noFill/>
        </p:spPr>
        <p:txBody>
          <a:bodyPr wrap="none" tIns="320040" rtlCol="0">
            <a:spAutoFit/>
          </a:bodyPr>
          <a:lstStyle/>
          <a:p>
            <a:pPr algn="r" rtl="0">
              <a:lnSpc>
                <a:spcPts val="5000"/>
              </a:lnSpc>
            </a:pPr>
            <a:r>
              <a:rPr lang="pt-BR" sz="480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10" name="TextBox 9">
            <a:extLst>
              <a:ext uri="{FF2B5EF4-FFF2-40B4-BE49-F238E27FC236}">
                <a16:creationId xmlns:a16="http://schemas.microsoft.com/office/drawing/2014/main" id="{0C63A608-567A-F53F-CF08-E69B4929DDDA}"/>
              </a:ext>
            </a:extLst>
          </p:cNvPr>
          <p:cNvSpPr txBox="1"/>
          <p:nvPr/>
        </p:nvSpPr>
        <p:spPr>
          <a:xfrm>
            <a:off x="8995033" y="1235102"/>
            <a:ext cx="2741390" cy="646331"/>
          </a:xfrm>
          <a:prstGeom prst="rect">
            <a:avLst/>
          </a:prstGeom>
          <a:noFill/>
        </p:spPr>
        <p:txBody>
          <a:bodyPr wrap="square" rtlCol="0" anchor="ctr" anchorCtr="0">
            <a:spAutoFit/>
          </a:bodyPr>
          <a:lstStyle/>
          <a:p>
            <a:pPr rtl="0"/>
            <a:r>
              <a:rPr lang="pt-BR">
                <a:latin typeface="Century Gothic" panose="020B0502020202020204" pitchFamily="34" charset="0"/>
                <a:ea typeface="Montserrat Bold" charset="0"/>
                <a:cs typeface="Montserrat Bold" charset="0"/>
              </a:rPr>
              <a:t>LINHA DO TEMPO DO PROJETO (MARCOS)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150495"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1. RELATÓRIO DE STATUS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RELATÓRIO DE STATUS DO PROJETO</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118849939"/>
              </p:ext>
            </p:extLst>
          </p:nvPr>
        </p:nvGraphicFramePr>
        <p:xfrm>
          <a:off x="457802" y="700540"/>
          <a:ext cx="11276392" cy="4685647"/>
        </p:xfrm>
        <a:graphic>
          <a:graphicData uri="http://schemas.openxmlformats.org/drawingml/2006/table">
            <a:tbl>
              <a:tblPr firstRow="1" bandRow="1">
                <a:tableStyleId>{5C22544A-7EE6-4342-B048-85BDC9FD1C3A}</a:tableStyleId>
              </a:tblPr>
              <a:tblGrid>
                <a:gridCol w="3139413">
                  <a:extLst>
                    <a:ext uri="{9D8B030D-6E8A-4147-A177-3AD203B41FA5}">
                      <a16:colId xmlns:a16="http://schemas.microsoft.com/office/drawing/2014/main" val="3528287004"/>
                    </a:ext>
                  </a:extLst>
                </a:gridCol>
                <a:gridCol w="8136979">
                  <a:extLst>
                    <a:ext uri="{9D8B030D-6E8A-4147-A177-3AD203B41FA5}">
                      <a16:colId xmlns:a16="http://schemas.microsoft.com/office/drawing/2014/main" val="1284637964"/>
                    </a:ext>
                  </a:extLst>
                </a:gridCol>
              </a:tblGrid>
              <a:tr h="972985">
                <a:tc>
                  <a:txBody>
                    <a:bodyPr/>
                    <a:lstStyle/>
                    <a:p>
                      <a:pPr algn="ctr" rtl="0"/>
                      <a:r>
                        <a:rPr lang="pt-BR" b="0">
                          <a:solidFill>
                            <a:schemeClr val="tx1">
                              <a:lumMod val="65000"/>
                              <a:lumOff val="35000"/>
                            </a:schemeClr>
                          </a:solidFill>
                          <a:latin typeface="Century Gothic" panose="020B0502020202020204" pitchFamily="34" charset="0"/>
                        </a:rPr>
                        <a:t>STATUS GERAL DO PROJETO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1265"/>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0">
                          <a:solidFill>
                            <a:schemeClr val="tx1">
                              <a:lumMod val="65000"/>
                              <a:lumOff val="35000"/>
                            </a:schemeClr>
                          </a:solidFill>
                          <a:latin typeface="Century Gothic" panose="020B0502020202020204" pitchFamily="34" charset="0"/>
                        </a:rPr>
                        <a:t>RESUMO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i="1">
                          <a:solidFill>
                            <a:schemeClr val="tx1">
                              <a:lumMod val="65000"/>
                              <a:lumOff val="35000"/>
                            </a:schemeClr>
                          </a:solidFill>
                          <a:latin typeface="Century Gothic" panose="020B0502020202020204" pitchFamily="34" charset="0"/>
                        </a:rPr>
                        <a:t>Insira informações aqui sobre o status geral e os destaques: "Recuperou o tempo perdido do período passado", "A QA começou dois dias antes do previsto", "Atraso em alguns feedbacks do cliente, mas mínimo."</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0">
                          <a:solidFill>
                            <a:schemeClr val="tx1">
                              <a:lumMod val="65000"/>
                              <a:lumOff val="35000"/>
                            </a:schemeClr>
                          </a:solidFill>
                          <a:latin typeface="Century Gothic" panose="020B0502020202020204" pitchFamily="34" charset="0"/>
                        </a:rPr>
                        <a:t>MARCOS</a:t>
                      </a:r>
                    </a:p>
                    <a:p>
                      <a:pPr algn="ctr"/>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i="1">
                          <a:solidFill>
                            <a:schemeClr val="tx1">
                              <a:lumMod val="65000"/>
                              <a:lumOff val="35000"/>
                            </a:schemeClr>
                          </a:solidFill>
                          <a:latin typeface="Century Gothic" panose="020B0502020202020204" pitchFamily="34" charset="0"/>
                        </a:rPr>
                        <a:t>Insira os marcos do projeto aqui.</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465772" y="5604451"/>
            <a:ext cx="1701993" cy="599819"/>
            <a:chOff x="8339779" y="346394"/>
            <a:chExt cx="1941887"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1148071" cy="323165"/>
            </a:xfrm>
            <a:prstGeom prst="rect">
              <a:avLst/>
            </a:prstGeom>
            <a:noFill/>
          </p:spPr>
          <p:txBody>
            <a:bodyPr wrap="none" rtlCol="0">
              <a:spAutoFit/>
            </a:bodyPr>
            <a:lstStyle/>
            <a:p>
              <a:pPr rtl="0"/>
              <a:r>
                <a:rPr lang="pt-BR" sz="1500" b="1">
                  <a:solidFill>
                    <a:schemeClr val="accent6"/>
                  </a:solidFill>
                  <a:latin typeface="Century Gothic" panose="020B0502020202020204" pitchFamily="34" charset="0"/>
                </a:rPr>
                <a:t>NO PRAZO</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Arrow: Straight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5468726" y="5644864"/>
            <a:ext cx="3073574" cy="599819"/>
            <a:chOff x="8862203" y="209758"/>
            <a:chExt cx="3073574"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3" y="209758"/>
              <a:ext cx="3073574" cy="599819"/>
              <a:chOff x="8339779" y="346394"/>
              <a:chExt cx="3506790"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2822427" cy="368715"/>
              </a:xfrm>
              <a:prstGeom prst="rect">
                <a:avLst/>
              </a:prstGeom>
              <a:noFill/>
            </p:spPr>
            <p:txBody>
              <a:bodyPr wrap="none" rtlCol="0">
                <a:spAutoFit/>
              </a:bodyPr>
              <a:lstStyle/>
              <a:p>
                <a:pPr rtl="0"/>
                <a:r>
                  <a:rPr lang="pt-BR" sz="1500" b="1" dirty="0">
                    <a:solidFill>
                      <a:srgbClr val="FF0000"/>
                    </a:solidFill>
                    <a:latin typeface="Century Gothic" panose="020B0502020202020204" pitchFamily="34" charset="0"/>
                  </a:rPr>
                  <a:t>OBSTÁCULO/EXCEDENTE</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2744070" cy="272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Stop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73911" y="315208"/>
              <a:ext cx="368060" cy="368060"/>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8640253" y="5653290"/>
            <a:ext cx="3217313" cy="599819"/>
            <a:chOff x="8862203" y="913132"/>
            <a:chExt cx="3217313"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3" y="913132"/>
              <a:ext cx="3217313" cy="599819"/>
              <a:chOff x="8339779" y="346394"/>
              <a:chExt cx="3670789"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2913874" cy="368715"/>
              </a:xfrm>
              <a:prstGeom prst="rect">
                <a:avLst/>
              </a:prstGeom>
              <a:noFill/>
            </p:spPr>
            <p:txBody>
              <a:bodyPr wrap="none" rtlCol="0">
                <a:spAutoFit/>
              </a:bodyPr>
              <a:lstStyle/>
              <a:p>
                <a:pPr rtl="0"/>
                <a:r>
                  <a:rPr lang="pt-BR" sz="1500" b="1" dirty="0">
                    <a:solidFill>
                      <a:schemeClr val="accent2"/>
                    </a:solidFill>
                    <a:latin typeface="Century Gothic" panose="020B0502020202020204" pitchFamily="34" charset="0"/>
                  </a:rPr>
                  <a:t>POSSÍVEIS RISCOS/ATRASOS</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3035313" cy="3017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Warning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659" y="985338"/>
              <a:ext cx="368060" cy="368060"/>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691929" cy="507831"/>
          </a:xfrm>
          <a:prstGeom prst="rect">
            <a:avLst/>
          </a:prstGeom>
          <a:noFill/>
        </p:spPr>
        <p:txBody>
          <a:bodyPr wrap="square" rtlCol="0">
            <a:spAutoFit/>
          </a:bodyPr>
          <a:lstStyle/>
          <a:p>
            <a:pPr algn="r" rtl="0"/>
            <a:r>
              <a:rPr lang="pt-BR" sz="900" i="1" dirty="0">
                <a:solidFill>
                  <a:schemeClr val="tx1">
                    <a:lumMod val="65000"/>
                    <a:lumOff val="35000"/>
                  </a:schemeClr>
                </a:solidFill>
                <a:latin typeface="Century Gothic" panose="020B0502020202020204" pitchFamily="34" charset="0"/>
              </a:rPr>
              <a:t>Escolha um ícone à direita para refletir o STATUS GERAL DO PROJETO. Arraste o ícone e coloque-o na célula superior direita.</a:t>
            </a:r>
          </a:p>
        </p:txBody>
      </p:sp>
      <p:grpSp>
        <p:nvGrpSpPr>
          <p:cNvPr id="40" name="Group 39">
            <a:extLst>
              <a:ext uri="{FF2B5EF4-FFF2-40B4-BE49-F238E27FC236}">
                <a16:creationId xmlns:a16="http://schemas.microsoft.com/office/drawing/2014/main" id="{912B46FA-7737-4BDF-D32C-0D3B720D482A}"/>
              </a:ext>
            </a:extLst>
          </p:cNvPr>
          <p:cNvGrpSpPr/>
          <p:nvPr/>
        </p:nvGrpSpPr>
        <p:grpSpPr>
          <a:xfrm>
            <a:off x="3878441" y="875109"/>
            <a:ext cx="1701993" cy="599819"/>
            <a:chOff x="8339779" y="346394"/>
            <a:chExt cx="1941887" cy="684363"/>
          </a:xfrm>
        </p:grpSpPr>
        <p:sp>
          <p:nvSpPr>
            <p:cNvPr id="41" name="TextBox 40">
              <a:extLst>
                <a:ext uri="{FF2B5EF4-FFF2-40B4-BE49-F238E27FC236}">
                  <a16:creationId xmlns:a16="http://schemas.microsoft.com/office/drawing/2014/main" id="{C0B71C4C-154B-A39C-431F-1A58D4114E90}"/>
                </a:ext>
              </a:extLst>
            </p:cNvPr>
            <p:cNvSpPr txBox="1"/>
            <p:nvPr/>
          </p:nvSpPr>
          <p:spPr>
            <a:xfrm>
              <a:off x="9024142" y="502980"/>
              <a:ext cx="1148071" cy="323165"/>
            </a:xfrm>
            <a:prstGeom prst="rect">
              <a:avLst/>
            </a:prstGeom>
            <a:noFill/>
          </p:spPr>
          <p:txBody>
            <a:bodyPr wrap="none" rtlCol="0">
              <a:spAutoFit/>
            </a:bodyPr>
            <a:lstStyle/>
            <a:p>
              <a:pPr rtl="0"/>
              <a:r>
                <a:rPr lang="pt-BR" sz="1500" b="1">
                  <a:solidFill>
                    <a:schemeClr val="accent6"/>
                  </a:solidFill>
                  <a:latin typeface="Century Gothic" panose="020B0502020202020204" pitchFamily="34" charset="0"/>
                </a:rPr>
                <a:t>NO PRAZO</a:t>
              </a:r>
            </a:p>
          </p:txBody>
        </p:sp>
        <p:grpSp>
          <p:nvGrpSpPr>
            <p:cNvPr id="42" name="Group 41">
              <a:extLst>
                <a:ext uri="{FF2B5EF4-FFF2-40B4-BE49-F238E27FC236}">
                  <a16:creationId xmlns:a16="http://schemas.microsoft.com/office/drawing/2014/main" id="{02AB2D9F-BEEE-957A-E97A-2D8B4D5EE641}"/>
                </a:ext>
              </a:extLst>
            </p:cNvPr>
            <p:cNvGrpSpPr/>
            <p:nvPr/>
          </p:nvGrpSpPr>
          <p:grpSpPr>
            <a:xfrm>
              <a:off x="8339779" y="346394"/>
              <a:ext cx="684363" cy="684363"/>
              <a:chOff x="8339779" y="346394"/>
              <a:chExt cx="684363" cy="684363"/>
            </a:xfrm>
          </p:grpSpPr>
          <p:pic>
            <p:nvPicPr>
              <p:cNvPr id="44" name="Graphic 43" descr="Arrow: Straight outline">
                <a:extLst>
                  <a:ext uri="{FF2B5EF4-FFF2-40B4-BE49-F238E27FC236}">
                    <a16:creationId xmlns:a16="http://schemas.microsoft.com/office/drawing/2014/main" id="{F205278C-300D-CF59-DB56-FFBC0AE78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45" name="Oval 44">
                <a:extLst>
                  <a:ext uri="{FF2B5EF4-FFF2-40B4-BE49-F238E27FC236}">
                    <a16:creationId xmlns:a16="http://schemas.microsoft.com/office/drawing/2014/main" id="{16C5AAFA-5B19-7A07-4813-AC32B3A6812B}"/>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B5A616D2-9862-ECA9-A0C3-12C0E83AB764}"/>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099199"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2. COMPONENTES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COMPONENTES DO PROJETO</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005251897"/>
              </p:ext>
            </p:extLst>
          </p:nvPr>
        </p:nvGraphicFramePr>
        <p:xfrm>
          <a:off x="457802" y="700540"/>
          <a:ext cx="11276391" cy="4259648"/>
        </p:xfrm>
        <a:graphic>
          <a:graphicData uri="http://schemas.openxmlformats.org/drawingml/2006/table">
            <a:tbl>
              <a:tblPr firstRow="1" bandRow="1">
                <a:tableStyleId>{5C22544A-7EE6-4342-B048-85BDC9FD1C3A}</a:tableStyleId>
              </a:tblPr>
              <a:tblGrid>
                <a:gridCol w="1428148">
                  <a:extLst>
                    <a:ext uri="{9D8B030D-6E8A-4147-A177-3AD203B41FA5}">
                      <a16:colId xmlns:a16="http://schemas.microsoft.com/office/drawing/2014/main" val="3528287004"/>
                    </a:ext>
                  </a:extLst>
                </a:gridCol>
                <a:gridCol w="3187293">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rtl="0"/>
                      <a:r>
                        <a:rPr lang="pt-BR" sz="1200" b="0">
                          <a:solidFill>
                            <a:schemeClr val="tx1">
                              <a:lumMod val="65000"/>
                              <a:lumOff val="35000"/>
                            </a:schemeClr>
                          </a:solidFill>
                          <a:latin typeface="Century Gothic" panose="020B0502020202020204" pitchFamily="34" charset="0"/>
                        </a:rPr>
                        <a:t>COMPONENTES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PROPRIETÁRIO/EQUIPE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NOTAS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905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1">
                          <a:solidFill>
                            <a:schemeClr val="tx1">
                              <a:lumMod val="65000"/>
                              <a:lumOff val="35000"/>
                            </a:schemeClr>
                          </a:solidFill>
                          <a:latin typeface="Century Gothic" panose="020B0502020202020204" pitchFamily="34" charset="0"/>
                        </a:rPr>
                        <a:t>ORÇAMENTO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888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1">
                          <a:solidFill>
                            <a:schemeClr val="tx1">
                              <a:lumMod val="65000"/>
                              <a:lumOff val="35000"/>
                            </a:schemeClr>
                          </a:solidFill>
                          <a:latin typeface="Century Gothic" panose="020B0502020202020204" pitchFamily="34" charset="0"/>
                        </a:rPr>
                        <a:t>RECURSOS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845388">
                <a:tc>
                  <a:txBody>
                    <a:bodyPr/>
                    <a:lstStyle/>
                    <a:p>
                      <a:pPr algn="l" rtl="0"/>
                      <a:r>
                        <a:rPr lang="pt-BR" sz="1000" b="1">
                          <a:solidFill>
                            <a:schemeClr val="tx1">
                              <a:lumMod val="65000"/>
                              <a:lumOff val="35000"/>
                            </a:schemeClr>
                          </a:solidFill>
                          <a:latin typeface="Century Gothic" panose="020B0502020202020204" pitchFamily="34" charset="0"/>
                        </a:rPr>
                        <a:t>LINHA DO TEMPO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l" rtl="0"/>
                      <a:r>
                        <a:rPr lang="pt-BR" sz="1000" b="1">
                          <a:solidFill>
                            <a:schemeClr val="tx1">
                              <a:lumMod val="65000"/>
                              <a:lumOff val="35000"/>
                            </a:schemeClr>
                          </a:solidFill>
                          <a:latin typeface="Century Gothic" panose="020B0502020202020204" pitchFamily="34" charset="0"/>
                        </a:rPr>
                        <a:t>ESCOPO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083169" y="5618043"/>
            <a:ext cx="1471371" cy="599819"/>
            <a:chOff x="8339779" y="346394"/>
            <a:chExt cx="1678758"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909351" cy="368715"/>
            </a:xfrm>
            <a:prstGeom prst="rect">
              <a:avLst/>
            </a:prstGeom>
            <a:noFill/>
          </p:spPr>
          <p:txBody>
            <a:bodyPr wrap="none" rtlCol="0">
              <a:spAutoFit/>
            </a:bodyPr>
            <a:lstStyle/>
            <a:p>
              <a:pPr rtl="0"/>
              <a:r>
                <a:rPr lang="pt-BR" sz="1500" b="1">
                  <a:solidFill>
                    <a:schemeClr val="accent6"/>
                  </a:solidFill>
                  <a:latin typeface="Century Gothic" panose="020B0502020202020204" pitchFamily="34" charset="0"/>
                </a:rPr>
                <a:t>ABAIXO</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Speedometer Low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4" y="845851"/>
              <a:ext cx="1043283"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4931868" y="5618043"/>
            <a:ext cx="1471370" cy="599819"/>
            <a:chOff x="8862201" y="209758"/>
            <a:chExt cx="1471370"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1" y="209758"/>
              <a:ext cx="1471370" cy="599819"/>
              <a:chOff x="8339779" y="346394"/>
              <a:chExt cx="1678758"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790470" cy="368715"/>
              </a:xfrm>
              <a:prstGeom prst="rect">
                <a:avLst/>
              </a:prstGeom>
              <a:noFill/>
            </p:spPr>
            <p:txBody>
              <a:bodyPr wrap="none" rtlCol="0">
                <a:spAutoFit/>
              </a:bodyPr>
              <a:lstStyle/>
              <a:p>
                <a:pPr rtl="0"/>
                <a:r>
                  <a:rPr lang="pt-BR" sz="1500" b="1">
                    <a:solidFill>
                      <a:srgbClr val="FF0000"/>
                    </a:solidFill>
                    <a:latin typeface="Century Gothic" panose="020B0502020202020204" pitchFamily="34" charset="0"/>
                  </a:rPr>
                  <a:t>ACIMA</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3" y="845851"/>
                <a:ext cx="104328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Gauge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6667764" y="5592174"/>
            <a:ext cx="1654251" cy="599819"/>
            <a:chOff x="8862208" y="913132"/>
            <a:chExt cx="1654251"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8" y="913132"/>
              <a:ext cx="1654251" cy="599819"/>
              <a:chOff x="8339779" y="346394"/>
              <a:chExt cx="1887414"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558193" cy="368715"/>
              </a:xfrm>
              <a:prstGeom prst="rect">
                <a:avLst/>
              </a:prstGeom>
              <a:noFill/>
            </p:spPr>
            <p:txBody>
              <a:bodyPr wrap="none" rtlCol="0">
                <a:spAutoFit/>
              </a:bodyPr>
              <a:lstStyle/>
              <a:p>
                <a:pPr rtl="0"/>
                <a:r>
                  <a:rPr lang="pt-BR" sz="1500" b="1">
                    <a:solidFill>
                      <a:schemeClr val="accent2"/>
                    </a:solidFill>
                    <a:latin typeface="Century Gothic" panose="020B0502020202020204" pitchFamily="34" charset="0"/>
                  </a:rPr>
                  <a:t>CORRETO</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4" y="845851"/>
                <a:ext cx="125193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Speedometer Middle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646331"/>
          </a:xfrm>
          <a:prstGeom prst="rect">
            <a:avLst/>
          </a:prstGeom>
          <a:noFill/>
        </p:spPr>
        <p:txBody>
          <a:bodyPr wrap="square" rtlCol="0">
            <a:spAutoFit/>
          </a:bodyPr>
          <a:lstStyle/>
          <a:p>
            <a:pPr algn="r" rtl="0"/>
            <a:r>
              <a:rPr lang="pt-BR" sz="900" i="1">
                <a:solidFill>
                  <a:schemeClr val="tx1">
                    <a:lumMod val="65000"/>
                    <a:lumOff val="35000"/>
                  </a:schemeClr>
                </a:solidFill>
                <a:latin typeface="Century Gothic" panose="020B0502020202020204" pitchFamily="34" charset="0"/>
              </a:rPr>
              <a:t>Escolha um ícone à direita para refletir o STATUS de cada componente. Arraste o ícone e coloque-o em cada célula da coluna Status.</a:t>
            </a:r>
          </a:p>
        </p:txBody>
      </p:sp>
      <p:grpSp>
        <p:nvGrpSpPr>
          <p:cNvPr id="17" name="Group 16">
            <a:extLst>
              <a:ext uri="{FF2B5EF4-FFF2-40B4-BE49-F238E27FC236}">
                <a16:creationId xmlns:a16="http://schemas.microsoft.com/office/drawing/2014/main" id="{7AB7E10E-AE60-9B8E-7E26-3800D228A127}"/>
              </a:ext>
            </a:extLst>
          </p:cNvPr>
          <p:cNvGrpSpPr/>
          <p:nvPr/>
        </p:nvGrpSpPr>
        <p:grpSpPr>
          <a:xfrm>
            <a:off x="2781725" y="1381395"/>
            <a:ext cx="1635712" cy="599819"/>
            <a:chOff x="8862204" y="913132"/>
            <a:chExt cx="1635712" cy="599819"/>
          </a:xfrm>
        </p:grpSpPr>
        <p:grpSp>
          <p:nvGrpSpPr>
            <p:cNvPr id="18" name="Group 17">
              <a:extLst>
                <a:ext uri="{FF2B5EF4-FFF2-40B4-BE49-F238E27FC236}">
                  <a16:creationId xmlns:a16="http://schemas.microsoft.com/office/drawing/2014/main" id="{DC8A82DE-41CC-7BF9-63FD-0FC7366796A6}"/>
                </a:ext>
              </a:extLst>
            </p:cNvPr>
            <p:cNvGrpSpPr/>
            <p:nvPr/>
          </p:nvGrpSpPr>
          <p:grpSpPr>
            <a:xfrm>
              <a:off x="8862204" y="913132"/>
              <a:ext cx="1635712" cy="599819"/>
              <a:chOff x="8339779" y="346394"/>
              <a:chExt cx="1866263" cy="684363"/>
            </a:xfrm>
          </p:grpSpPr>
          <p:sp>
            <p:nvSpPr>
              <p:cNvPr id="21" name="TextBox 20">
                <a:extLst>
                  <a:ext uri="{FF2B5EF4-FFF2-40B4-BE49-F238E27FC236}">
                    <a16:creationId xmlns:a16="http://schemas.microsoft.com/office/drawing/2014/main" id="{8EE33841-0A39-41D8-EA0D-295F12BC686E}"/>
                  </a:ext>
                </a:extLst>
              </p:cNvPr>
              <p:cNvSpPr txBox="1"/>
              <p:nvPr/>
            </p:nvSpPr>
            <p:spPr>
              <a:xfrm>
                <a:off x="9024142" y="502980"/>
                <a:ext cx="558193" cy="368715"/>
              </a:xfrm>
              <a:prstGeom prst="rect">
                <a:avLst/>
              </a:prstGeom>
              <a:noFill/>
            </p:spPr>
            <p:txBody>
              <a:bodyPr wrap="none" rtlCol="0">
                <a:spAutoFit/>
              </a:bodyPr>
              <a:lstStyle/>
              <a:p>
                <a:pPr rtl="0"/>
                <a:r>
                  <a:rPr lang="pt-BR" sz="1500" b="1">
                    <a:solidFill>
                      <a:schemeClr val="accent2"/>
                    </a:solidFill>
                    <a:latin typeface="Century Gothic" panose="020B0502020202020204" pitchFamily="34" charset="0"/>
                  </a:rPr>
                  <a:t>CORRETO</a:t>
                </a:r>
              </a:p>
            </p:txBody>
          </p:sp>
          <p:sp>
            <p:nvSpPr>
              <p:cNvPr id="23" name="Oval 22">
                <a:extLst>
                  <a:ext uri="{FF2B5EF4-FFF2-40B4-BE49-F238E27FC236}">
                    <a16:creationId xmlns:a16="http://schemas.microsoft.com/office/drawing/2014/main" id="{E12DDEAC-010E-59C6-EBA4-DD247B71EBFC}"/>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142383-AA3A-3D28-2EB2-FCCD3C0D6BAE}"/>
                  </a:ext>
                </a:extLst>
              </p:cNvPr>
              <p:cNvCxnSpPr>
                <a:cxnSpLocks/>
              </p:cNvCxnSpPr>
              <p:nvPr/>
            </p:nvCxnSpPr>
            <p:spPr>
              <a:xfrm flipV="1">
                <a:off x="8975255" y="843604"/>
                <a:ext cx="1230787" cy="224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9" name="Graphic 18" descr="Speedometer Middle outline">
              <a:extLst>
                <a:ext uri="{FF2B5EF4-FFF2-40B4-BE49-F238E27FC236}">
                  <a16:creationId xmlns:a16="http://schemas.microsoft.com/office/drawing/2014/main" id="{55119FA4-0C6D-34F5-4543-1E58B73F1E3F}"/>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35070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970959"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3. TRABALHO REALIZADO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TRABALHO REALIZADO</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1874823932"/>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rtl="0"/>
                      <a:r>
                        <a:rPr lang="pt-BR" sz="1200" b="0">
                          <a:solidFill>
                            <a:schemeClr val="tx1">
                              <a:lumMod val="65000"/>
                              <a:lumOff val="35000"/>
                            </a:schemeClr>
                          </a:solidFill>
                          <a:latin typeface="Century Gothic" panose="020B0502020202020204" pitchFamily="34" charset="0"/>
                        </a:rPr>
                        <a:t>TAREFA Nº</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DESCRIÇÃO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PROPRIETÁRIO/EQUIPE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RECEPÇÃO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400" b="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400" b="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rtl="0"/>
                      <a:r>
                        <a:rPr lang="pt-BR" sz="1400" b="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rtl="0"/>
                      <a:r>
                        <a:rPr lang="pt-BR" sz="1400" b="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Bullseye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73324"/>
            <a:ext cx="914400" cy="914400"/>
          </a:xfrm>
          <a:prstGeom prst="rect">
            <a:avLst/>
          </a:prstGeom>
        </p:spPr>
      </p:pic>
    </p:spTree>
    <p:extLst>
      <p:ext uri="{BB962C8B-B14F-4D97-AF65-F5344CB8AC3E}">
        <p14:creationId xmlns:p14="http://schemas.microsoft.com/office/powerpoint/2010/main" val="9861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208203"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4. RISCOS E OBSTÁCULOS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RISCOS E OBSTÁCULOS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478076631"/>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rtl="0"/>
                      <a:r>
                        <a:rPr lang="pt-BR" sz="1200" b="0">
                          <a:solidFill>
                            <a:schemeClr val="tx1">
                              <a:lumMod val="65000"/>
                              <a:lumOff val="35000"/>
                            </a:schemeClr>
                          </a:solidFill>
                          <a:latin typeface="Century Gothic" panose="020B0502020202020204" pitchFamily="34" charset="0"/>
                        </a:rPr>
                        <a:t>N.º DO RISCO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DESCRIÇÃO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PROPRIETÁRIO/EQUIPE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0"/>
                      <a:r>
                        <a:rPr lang="pt-BR" sz="1200" b="0">
                          <a:solidFill>
                            <a:schemeClr val="tx1">
                              <a:lumMod val="65000"/>
                              <a:lumOff val="35000"/>
                            </a:schemeClr>
                          </a:solidFill>
                          <a:latin typeface="Century Gothic" panose="020B0502020202020204" pitchFamily="34" charset="0"/>
                        </a:rPr>
                        <a:t>RECEPÇÃO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400" b="0">
                          <a:solidFill>
                            <a:srgbClr val="FF0000"/>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400" b="0">
                          <a:solidFill>
                            <a:srgbClr val="FF0000"/>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rtl="0"/>
                      <a:r>
                        <a:rPr lang="pt-BR" sz="1400" b="0">
                          <a:solidFill>
                            <a:srgbClr val="FF0000"/>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rtl="0"/>
                      <a:r>
                        <a:rPr lang="pt-BR" sz="1400" b="0">
                          <a:solidFill>
                            <a:srgbClr val="FF0000"/>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Warning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25108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516254" cy="461665"/>
          </a:xfrm>
          <a:prstGeom prst="rect">
            <a:avLst/>
          </a:prstGeom>
          <a:noFill/>
        </p:spPr>
        <p:txBody>
          <a:bodyPr wrap="none" rtlCol="0">
            <a:spAutoFit/>
          </a:bodyPr>
          <a:lstStyle/>
          <a:p>
            <a:pPr rtl="0"/>
            <a:r>
              <a:rPr lang="pt-BR" sz="2400">
                <a:solidFill>
                  <a:schemeClr val="tx1">
                    <a:lumMod val="65000"/>
                    <a:lumOff val="35000"/>
                  </a:schemeClr>
                </a:solidFill>
                <a:latin typeface="Century Gothic" panose="020B0502020202020204" pitchFamily="34" charset="0"/>
              </a:rPr>
              <a:t>5. DESTAQUES E PRINCIPAIS APRENDIZADOS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DESTAQUES E PRINCIPAIS APRENDIZADOS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48635938"/>
              </p:ext>
            </p:extLst>
          </p:nvPr>
        </p:nvGraphicFramePr>
        <p:xfrm>
          <a:off x="457802" y="987724"/>
          <a:ext cx="11276391" cy="5068019"/>
        </p:xfrm>
        <a:graphic>
          <a:graphicData uri="http://schemas.openxmlformats.org/drawingml/2006/table">
            <a:tbl>
              <a:tblPr firstRow="1" bandRow="1">
                <a:tableStyleId>{5C22544A-7EE6-4342-B048-85BDC9FD1C3A}</a:tableStyleId>
              </a:tblPr>
              <a:tblGrid>
                <a:gridCol w="11276391">
                  <a:extLst>
                    <a:ext uri="{9D8B030D-6E8A-4147-A177-3AD203B41FA5}">
                      <a16:colId xmlns:a16="http://schemas.microsoft.com/office/drawing/2014/main" val="3528287004"/>
                    </a:ext>
                  </a:extLst>
                </a:gridCol>
              </a:tblGrid>
              <a:tr h="50680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b="0" i="1">
                          <a:solidFill>
                            <a:schemeClr val="tx1">
                              <a:lumMod val="65000"/>
                              <a:lumOff val="35000"/>
                            </a:schemeClr>
                          </a:solidFill>
                          <a:latin typeface="Century Gothic" panose="020B0502020202020204" pitchFamily="34" charset="0"/>
                        </a:rPr>
                        <a:t>Fornecer tópicos de excelente trabalho;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b="0" i="1">
                          <a:solidFill>
                            <a:schemeClr val="tx1">
                              <a:lumMod val="65000"/>
                              <a:lumOff val="35000"/>
                            </a:schemeClr>
                          </a:solidFill>
                          <a:latin typeface="Century Gothic" panose="020B0502020202020204" pitchFamily="34" charset="0"/>
                        </a:rPr>
                        <a:t>Quem possui o quê;</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b="0" i="1">
                          <a:solidFill>
                            <a:schemeClr val="tx1">
                              <a:lumMod val="65000"/>
                              <a:lumOff val="35000"/>
                            </a:schemeClr>
                          </a:solidFill>
                          <a:latin typeface="Century Gothic" panose="020B0502020202020204" pitchFamily="34" charset="0"/>
                        </a:rPr>
                        <a:t>Onde as equipes estão redirecionando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b="0" i="1">
                          <a:solidFill>
                            <a:schemeClr val="tx1">
                              <a:lumMod val="65000"/>
                              <a:lumOff val="35000"/>
                            </a:schemeClr>
                          </a:solidFill>
                          <a:latin typeface="Century Gothic" panose="020B0502020202020204" pitchFamily="34" charset="0"/>
                        </a:rPr>
                        <a:t>Feedback recebido durante a semana;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sz="1400" b="0" i="1">
                          <a:solidFill>
                            <a:schemeClr val="tx1">
                              <a:lumMod val="65000"/>
                              <a:lumOff val="35000"/>
                            </a:schemeClr>
                          </a:solidFill>
                          <a:latin typeface="Century Gothic" panose="020B0502020202020204" pitchFamily="34" charset="0"/>
                        </a:rPr>
                        <a:t>Etc.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bl>
          </a:graphicData>
        </a:graphic>
      </p:graphicFrame>
      <p:pic>
        <p:nvPicPr>
          <p:cNvPr id="12" name="Graphic 11" descr="Key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328258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1834459716"/>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rtl="0" fontAlgn="b"/>
                      <a:r>
                        <a:rPr lang="pt-BR" sz="1800" u="none" strike="noStrike">
                          <a:effectLst/>
                          <a:latin typeface="Century Gothic" panose="020B0502020202020204" pitchFamily="34" charset="0"/>
                        </a:rPr>
                        <a:t>SEMANA 1</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b"/>
                      <a:r>
                        <a:rPr lang="pt-BR" sz="1800" u="none" strike="noStrike">
                          <a:effectLst/>
                          <a:latin typeface="Century Gothic" panose="020B0502020202020204" pitchFamily="34" charset="0"/>
                        </a:rPr>
                        <a:t>SEMANA 2</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b"/>
                      <a:r>
                        <a:rPr lang="pt-BR" sz="1800" u="none" strike="noStrike">
                          <a:effectLst/>
                          <a:latin typeface="Century Gothic" panose="020B0502020202020204" pitchFamily="34" charset="0"/>
                        </a:rPr>
                        <a:t>SEMANA 3</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rtl="0" fontAlgn="b"/>
                      <a:r>
                        <a:rPr lang="pt-BR" sz="1800" u="none" strike="noStrike">
                          <a:effectLst/>
                          <a:latin typeface="Century Gothic" panose="020B0502020202020204" pitchFamily="34" charset="0"/>
                        </a:rPr>
                        <a:t>SEMANA 4</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CRONOGRAMA DO PROJETO</a:t>
            </a:r>
          </a:p>
        </p:txBody>
      </p:sp>
    </p:spTree>
    <p:extLst>
      <p:ext uri="{BB962C8B-B14F-4D97-AF65-F5344CB8AC3E}">
        <p14:creationId xmlns:p14="http://schemas.microsoft.com/office/powerpoint/2010/main" val="145302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800">
                  <a:latin typeface="Century Gothic" panose="020B0502020202020204" pitchFamily="34" charset="0"/>
                </a:rPr>
                <a:t>TAREFA</a:t>
              </a:r>
            </a:p>
            <a:p>
              <a:endParaRPr lang="en-US" sz="1800" baseline="0" dirty="0">
                <a:latin typeface="Century Gothic" panose="020B0502020202020204" pitchFamily="34" charset="0"/>
              </a:endParaRPr>
            </a:p>
            <a:p>
              <a:pPr rtl="0"/>
              <a:r>
                <a:rPr lang="pt-BR" sz="1800" i="1">
                  <a:latin typeface="Century Gothic" panose="020B0502020202020204" pitchFamily="34" charset="0"/>
                </a:rPr>
                <a:t>STATUS</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00">
                  <a:latin typeface="Century Gothic" panose="020B0502020202020204" pitchFamily="34" charset="0"/>
                </a:rPr>
                <a:t>Detalhes da tarefa</a:t>
              </a: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232529004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rtl="0" fontAlgn="b"/>
                      <a:r>
                        <a:rPr lang="pt-BR" sz="1800" u="none" strike="noStrike">
                          <a:effectLst/>
                          <a:latin typeface="Century Gothic" panose="020B0502020202020204" pitchFamily="34" charset="0"/>
                        </a:rPr>
                        <a:t>SEMANA 5</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b"/>
                      <a:r>
                        <a:rPr lang="pt-BR" sz="1800" u="none" strike="noStrike">
                          <a:effectLst/>
                          <a:latin typeface="Century Gothic" panose="020B0502020202020204" pitchFamily="34" charset="0"/>
                        </a:rPr>
                        <a:t>SEMANA 6</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b"/>
                      <a:r>
                        <a:rPr lang="pt-BR" sz="1800" u="none" strike="noStrike">
                          <a:effectLst/>
                          <a:latin typeface="Century Gothic" panose="020B0502020202020204" pitchFamily="34" charset="0"/>
                        </a:rPr>
                        <a:t>SEMANA 7</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rtl="0" fontAlgn="b"/>
                      <a:r>
                        <a:rPr lang="pt-BR" sz="1800" u="none" strike="noStrike">
                          <a:effectLst/>
                          <a:latin typeface="Century Gothic" panose="020B0502020202020204" pitchFamily="34" charset="0"/>
                        </a:rPr>
                        <a:t>SEMANA 8</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CRONOGRAMA DO PROJETO</a:t>
            </a:r>
          </a:p>
        </p:txBody>
      </p:sp>
    </p:spTree>
    <p:extLst>
      <p:ext uri="{BB962C8B-B14F-4D97-AF65-F5344CB8AC3E}">
        <p14:creationId xmlns:p14="http://schemas.microsoft.com/office/powerpoint/2010/main" val="230351607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5095</TotalTime>
  <Words>654</Words>
  <Application>Microsoft Office PowerPoint</Application>
  <PresentationFormat>Widescreen</PresentationFormat>
  <Paragraphs>208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Hansen Han</cp:lastModifiedBy>
  <cp:revision>36</cp:revision>
  <dcterms:created xsi:type="dcterms:W3CDTF">2022-01-31T17:15:25Z</dcterms:created>
  <dcterms:modified xsi:type="dcterms:W3CDTF">2024-03-12T10:08:51Z</dcterms:modified>
</cp:coreProperties>
</file>