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4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EF"/>
    <a:srgbClr val="ACF1E6"/>
    <a:srgbClr val="008F5D"/>
    <a:srgbClr val="E5B01B"/>
    <a:srgbClr val="00CB84"/>
    <a:srgbClr val="0EB4B5"/>
    <a:srgbClr val="33DCC7"/>
    <a:srgbClr val="53C5BA"/>
    <a:srgbClr val="66F1E4"/>
    <a:srgbClr val="FF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3" autoAdjust="0"/>
    <p:restoredTop sz="86447"/>
  </p:normalViewPr>
  <p:slideViewPr>
    <p:cSldViewPr snapToGrid="0" snapToObjects="1">
      <p:cViewPr varScale="1">
        <p:scale>
          <a:sx n="89" d="100"/>
          <a:sy n="89" d="100"/>
        </p:scale>
        <p:origin x="68" y="156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s://pt.smartsheet.com/try-it?trp=1154405"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FEF"/>
        </a:solidFill>
        <a:effectLst/>
      </p:bgPr>
    </p:bg>
    <p:spTree>
      <p:nvGrpSpPr>
        <p:cNvPr id="1" name=""/>
        <p:cNvGrpSpPr/>
        <p:nvPr/>
      </p:nvGrpSpPr>
      <p:grpSpPr>
        <a:xfrm>
          <a:off x="0" y="0"/>
          <a:ext cx="0" cy="0"/>
          <a:chOff x="0" y="0"/>
          <a:chExt cx="0" cy="0"/>
        </a:xfrm>
      </p:grpSpPr>
      <p:sp>
        <p:nvSpPr>
          <p:cNvPr id="29" name="Graphic 26">
            <a:extLst>
              <a:ext uri="{FF2B5EF4-FFF2-40B4-BE49-F238E27FC236}">
                <a16:creationId xmlns:a16="http://schemas.microsoft.com/office/drawing/2014/main" id="{292EF519-D034-4C82-F868-3C79C21F5267}"/>
              </a:ext>
            </a:extLst>
          </p:cNvPr>
          <p:cNvSpPr/>
          <p:nvPr/>
        </p:nvSpPr>
        <p:spPr>
          <a:xfrm rot="10800000" flipV="1">
            <a:off x="10150997" y="813679"/>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9024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49024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9024" y="15780"/>
                </a:moveTo>
                <a:lnTo>
                  <a:pt x="2595996" y="0"/>
                </a:lnTo>
                <a:lnTo>
                  <a:pt x="0" y="0"/>
                </a:lnTo>
                <a:lnTo>
                  <a:pt x="0" y="744682"/>
                </a:lnTo>
                <a:cubicBezTo>
                  <a:pt x="12123" y="506557"/>
                  <a:pt x="36901" y="253905"/>
                  <a:pt x="49024" y="15780"/>
                </a:cubicBezTo>
                <a:close/>
              </a:path>
            </a:pathLst>
          </a:custGeom>
          <a:solidFill>
            <a:schemeClr val="accent4"/>
          </a:solidFill>
          <a:ln w="8653" cap="flat">
            <a:noFill/>
            <a:prstDash val="solid"/>
            <a:miter/>
          </a:ln>
        </p:spPr>
        <p:txBody>
          <a:bodyPr rtlCol="0" anchor="ctr"/>
          <a:lstStyle/>
          <a:p>
            <a:endParaRPr lang="en-US"/>
          </a:p>
        </p:txBody>
      </p:sp>
      <p:sp>
        <p:nvSpPr>
          <p:cNvPr id="28" name="Graphic 26">
            <a:extLst>
              <a:ext uri="{FF2B5EF4-FFF2-40B4-BE49-F238E27FC236}">
                <a16:creationId xmlns:a16="http://schemas.microsoft.com/office/drawing/2014/main" id="{6D560567-CC05-EE46-2B37-CA5EB17A81BB}"/>
              </a:ext>
            </a:extLst>
          </p:cNvPr>
          <p:cNvSpPr/>
          <p:nvPr/>
        </p:nvSpPr>
        <p:spPr>
          <a:xfrm flipV="1">
            <a:off x="399007" y="4860542"/>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2693 w 2595996"/>
              <a:gd name="connsiteY0" fmla="*/ 13964 h 744682"/>
              <a:gd name="connsiteX1" fmla="*/ 2595996 w 2595996"/>
              <a:gd name="connsiteY1" fmla="*/ 0 h 744682"/>
              <a:gd name="connsiteX2" fmla="*/ 0 w 2595996"/>
              <a:gd name="connsiteY2" fmla="*/ 0 h 744682"/>
              <a:gd name="connsiteX3" fmla="*/ 0 w 2595996"/>
              <a:gd name="connsiteY3" fmla="*/ 744682 h 744682"/>
              <a:gd name="connsiteX4" fmla="*/ 42693 w 2595996"/>
              <a:gd name="connsiteY4" fmla="*/ 13964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2693" y="13964"/>
                </a:moveTo>
                <a:lnTo>
                  <a:pt x="2595996" y="0"/>
                </a:lnTo>
                <a:lnTo>
                  <a:pt x="0" y="0"/>
                </a:lnTo>
                <a:lnTo>
                  <a:pt x="0" y="744682"/>
                </a:lnTo>
                <a:cubicBezTo>
                  <a:pt x="12123" y="506557"/>
                  <a:pt x="30570" y="252089"/>
                  <a:pt x="42693" y="13964"/>
                </a:cubicBezTo>
                <a:close/>
              </a:path>
            </a:pathLst>
          </a:custGeom>
          <a:solidFill>
            <a:srgbClr val="00CB84"/>
          </a:solidFill>
          <a:ln w="8653" cap="flat">
            <a:noFill/>
            <a:prstDash val="solid"/>
            <a:miter/>
          </a:ln>
        </p:spPr>
        <p:txBody>
          <a:bodyPr rtlCol="0" anchor="ctr"/>
          <a:lstStyle/>
          <a:p>
            <a:endParaRPr lang="en-US"/>
          </a:p>
        </p:txBody>
      </p:sp>
      <p:sp>
        <p:nvSpPr>
          <p:cNvPr id="32" name="Graphic 26">
            <a:extLst>
              <a:ext uri="{FF2B5EF4-FFF2-40B4-BE49-F238E27FC236}">
                <a16:creationId xmlns:a16="http://schemas.microsoft.com/office/drawing/2014/main" id="{E066BB70-3C56-D99F-B3FE-F6B5ABFD5043}"/>
              </a:ext>
            </a:extLst>
          </p:cNvPr>
          <p:cNvSpPr/>
          <p:nvPr/>
        </p:nvSpPr>
        <p:spPr>
          <a:xfrm rot="10800000">
            <a:off x="10150997" y="4860542"/>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55351 w 2595996"/>
              <a:gd name="connsiteY0" fmla="*/ 17596 h 744682"/>
              <a:gd name="connsiteX1" fmla="*/ 2595996 w 2595996"/>
              <a:gd name="connsiteY1" fmla="*/ 0 h 744682"/>
              <a:gd name="connsiteX2" fmla="*/ 0 w 2595996"/>
              <a:gd name="connsiteY2" fmla="*/ 0 h 744682"/>
              <a:gd name="connsiteX3" fmla="*/ 0 w 2595996"/>
              <a:gd name="connsiteY3" fmla="*/ 744682 h 744682"/>
              <a:gd name="connsiteX4" fmla="*/ 55351 w 2595996"/>
              <a:gd name="connsiteY4" fmla="*/ 17596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55351" y="17596"/>
                </a:moveTo>
                <a:lnTo>
                  <a:pt x="2595996" y="0"/>
                </a:lnTo>
                <a:lnTo>
                  <a:pt x="0" y="0"/>
                </a:lnTo>
                <a:lnTo>
                  <a:pt x="0" y="744682"/>
                </a:lnTo>
                <a:cubicBezTo>
                  <a:pt x="12123" y="506557"/>
                  <a:pt x="43228" y="255721"/>
                  <a:pt x="55351" y="17596"/>
                </a:cubicBezTo>
                <a:close/>
              </a:path>
            </a:pathLst>
          </a:custGeom>
          <a:solidFill>
            <a:schemeClr val="bg2">
              <a:lumMod val="50000"/>
            </a:schemeClr>
          </a:solidFill>
          <a:ln w="8653" cap="flat">
            <a:noFill/>
            <a:prstDash val="solid"/>
            <a:miter/>
          </a:ln>
        </p:spPr>
        <p:txBody>
          <a:bodyPr rtlCol="0" anchor="ctr"/>
          <a:lstStyle/>
          <a:p>
            <a:endParaRPr lang="en-US"/>
          </a:p>
        </p:txBody>
      </p:sp>
      <p:sp>
        <p:nvSpPr>
          <p:cNvPr id="34" name="Graphic 26">
            <a:extLst>
              <a:ext uri="{FF2B5EF4-FFF2-40B4-BE49-F238E27FC236}">
                <a16:creationId xmlns:a16="http://schemas.microsoft.com/office/drawing/2014/main" id="{235F575B-C9C4-E6EA-CA2E-A7A6F0CDF21F}"/>
              </a:ext>
            </a:extLst>
          </p:cNvPr>
          <p:cNvSpPr/>
          <p:nvPr/>
        </p:nvSpPr>
        <p:spPr>
          <a:xfrm>
            <a:off x="399007" y="813679"/>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30043" y="15780"/>
                </a:moveTo>
                <a:lnTo>
                  <a:pt x="2595996" y="0"/>
                </a:lnTo>
                <a:lnTo>
                  <a:pt x="0" y="0"/>
                </a:lnTo>
                <a:lnTo>
                  <a:pt x="0" y="744682"/>
                </a:lnTo>
                <a:cubicBezTo>
                  <a:pt x="12123" y="506557"/>
                  <a:pt x="17920" y="253905"/>
                  <a:pt x="30043" y="15780"/>
                </a:cubicBezTo>
                <a:close/>
              </a:path>
            </a:pathLst>
          </a:custGeom>
          <a:solidFill>
            <a:schemeClr val="accent5"/>
          </a:solidFill>
          <a:ln w="8653" cap="flat">
            <a:noFill/>
            <a:prstDash val="solid"/>
            <a:miter/>
          </a:ln>
        </p:spPr>
        <p:txBody>
          <a:bodyPr rtlCol="0" anchor="ctr"/>
          <a:lstStyle/>
          <a:p>
            <a:endParaRPr lang="en-US"/>
          </a:p>
        </p:txBody>
      </p:sp>
      <p:sp>
        <p:nvSpPr>
          <p:cNvPr id="101" name="TextBox 100">
            <a:extLst>
              <a:ext uri="{FF2B5EF4-FFF2-40B4-BE49-F238E27FC236}">
                <a16:creationId xmlns:a16="http://schemas.microsoft.com/office/drawing/2014/main" id="{9111D247-B21F-B446-D61F-A45651B9648F}"/>
              </a:ext>
            </a:extLst>
          </p:cNvPr>
          <p:cNvSpPr txBox="1"/>
          <p:nvPr/>
        </p:nvSpPr>
        <p:spPr>
          <a:xfrm>
            <a:off x="1528840" y="966587"/>
            <a:ext cx="3383280" cy="430887"/>
          </a:xfrm>
          <a:prstGeom prst="rect">
            <a:avLst/>
          </a:prstGeom>
          <a:noFill/>
        </p:spPr>
        <p:txBody>
          <a:bodyPr wrap="square" rtlCol="0">
            <a:spAutoFit/>
          </a:bodyPr>
          <a:lstStyle/>
          <a:p>
            <a:pPr algn="ctr" rtl="0"/>
            <a:r>
              <a:rPr lang="pt-BR" sz="2200" spc="300">
                <a:solidFill>
                  <a:schemeClr val="accent5">
                    <a:lumMod val="75000"/>
                  </a:schemeClr>
                </a:solidFill>
                <a:latin typeface="Century Gothic" panose="020B0502020202020204" pitchFamily="34" charset="0"/>
              </a:rPr>
              <a:t>PONTOS FORTES</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171683" y="966587"/>
            <a:ext cx="3383280" cy="430887"/>
          </a:xfrm>
          <a:prstGeom prst="rect">
            <a:avLst/>
          </a:prstGeom>
          <a:noFill/>
        </p:spPr>
        <p:txBody>
          <a:bodyPr wrap="square" rtlCol="0">
            <a:spAutoFit/>
          </a:bodyPr>
          <a:lstStyle/>
          <a:p>
            <a:pPr algn="ctr" rtl="0"/>
            <a:r>
              <a:rPr lang="pt-BR" sz="2200" spc="300">
                <a:solidFill>
                  <a:schemeClr val="accent4">
                    <a:lumMod val="75000"/>
                  </a:schemeClr>
                </a:solidFill>
                <a:latin typeface="Century Gothic" panose="020B0502020202020204" pitchFamily="34" charset="0"/>
              </a:rPr>
              <a:t>PONTOS FRACOS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519203" y="3789619"/>
            <a:ext cx="3383280" cy="430887"/>
          </a:xfrm>
          <a:prstGeom prst="rect">
            <a:avLst/>
          </a:prstGeom>
          <a:noFill/>
        </p:spPr>
        <p:txBody>
          <a:bodyPr wrap="square" rtlCol="0">
            <a:spAutoFit/>
          </a:bodyPr>
          <a:lstStyle/>
          <a:p>
            <a:pPr algn="ctr" rtl="0"/>
            <a:r>
              <a:rPr lang="pt-BR" sz="2200" spc="300">
                <a:solidFill>
                  <a:srgbClr val="008F5D"/>
                </a:solidFill>
                <a:latin typeface="Century Gothic" panose="020B0502020202020204" pitchFamily="34" charset="0"/>
              </a:rPr>
              <a:t>OPORTUNIDADES</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162046" y="3789619"/>
            <a:ext cx="3383280" cy="430887"/>
          </a:xfrm>
          <a:prstGeom prst="rect">
            <a:avLst/>
          </a:prstGeom>
          <a:noFill/>
        </p:spPr>
        <p:txBody>
          <a:bodyPr wrap="square" rtlCol="0">
            <a:spAutoFit/>
          </a:bodyPr>
          <a:lstStyle/>
          <a:p>
            <a:pPr algn="ctr" rtl="0"/>
            <a:r>
              <a:rPr lang="pt-BR" sz="2200" spc="300">
                <a:solidFill>
                  <a:schemeClr val="tx1">
                    <a:lumMod val="65000"/>
                    <a:lumOff val="35000"/>
                  </a:schemeClr>
                </a:solidFill>
                <a:latin typeface="Century Gothic" panose="020B0502020202020204" pitchFamily="34" charset="0"/>
              </a:rPr>
              <a:t>AMEAÇAS</a:t>
            </a:r>
          </a:p>
        </p:txBody>
      </p:sp>
      <p:grpSp>
        <p:nvGrpSpPr>
          <p:cNvPr id="25" name="Group 24">
            <a:extLst>
              <a:ext uri="{FF2B5EF4-FFF2-40B4-BE49-F238E27FC236}">
                <a16:creationId xmlns:a16="http://schemas.microsoft.com/office/drawing/2014/main" id="{940C8021-27D3-EB26-B3C2-71C7F83194B4}"/>
              </a:ext>
            </a:extLst>
          </p:cNvPr>
          <p:cNvGrpSpPr/>
          <p:nvPr/>
        </p:nvGrpSpPr>
        <p:grpSpPr>
          <a:xfrm>
            <a:off x="5506653" y="3062739"/>
            <a:ext cx="1218459" cy="1226946"/>
            <a:chOff x="5506653" y="3062739"/>
            <a:chExt cx="1218459" cy="1226946"/>
          </a:xfrm>
        </p:grpSpPr>
        <p:grpSp>
          <p:nvGrpSpPr>
            <p:cNvPr id="24" name="Group 23">
              <a:extLst>
                <a:ext uri="{FF2B5EF4-FFF2-40B4-BE49-F238E27FC236}">
                  <a16:creationId xmlns:a16="http://schemas.microsoft.com/office/drawing/2014/main" id="{9E83C259-F53F-2956-E7A0-14A590995C00}"/>
                </a:ext>
              </a:extLst>
            </p:cNvPr>
            <p:cNvGrpSpPr/>
            <p:nvPr/>
          </p:nvGrpSpPr>
          <p:grpSpPr>
            <a:xfrm>
              <a:off x="5506653" y="3062739"/>
              <a:ext cx="1218459" cy="1226946"/>
              <a:chOff x="5411152" y="2956037"/>
              <a:chExt cx="1436543" cy="1437327"/>
            </a:xfrm>
          </p:grpSpPr>
          <p:pic>
            <p:nvPicPr>
              <p:cNvPr id="17" name="Graphic 16">
                <a:extLst>
                  <a:ext uri="{FF2B5EF4-FFF2-40B4-BE49-F238E27FC236}">
                    <a16:creationId xmlns:a16="http://schemas.microsoft.com/office/drawing/2014/main" id="{9D368D51-7963-9A88-E1A3-F449BFDADE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5411153" y="3674011"/>
                <a:ext cx="719352" cy="719353"/>
              </a:xfrm>
              <a:prstGeom prst="rect">
                <a:avLst/>
              </a:prstGeom>
            </p:spPr>
          </p:pic>
          <p:pic>
            <p:nvPicPr>
              <p:cNvPr id="18" name="Graphic 17">
                <a:extLst>
                  <a:ext uri="{FF2B5EF4-FFF2-40B4-BE49-F238E27FC236}">
                    <a16:creationId xmlns:a16="http://schemas.microsoft.com/office/drawing/2014/main" id="{782A17D9-8B07-D97E-1B3C-B5343B57EB2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6128343" y="3674012"/>
                <a:ext cx="719352" cy="719352"/>
              </a:xfrm>
              <a:prstGeom prst="rect">
                <a:avLst/>
              </a:prstGeom>
            </p:spPr>
          </p:pic>
          <p:pic>
            <p:nvPicPr>
              <p:cNvPr id="16" name="Graphic 15">
                <a:extLst>
                  <a:ext uri="{FF2B5EF4-FFF2-40B4-BE49-F238E27FC236}">
                    <a16:creationId xmlns:a16="http://schemas.microsoft.com/office/drawing/2014/main" id="{21384A1C-E81C-59BA-264C-82F4F1961B4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6128341" y="2956038"/>
                <a:ext cx="719353" cy="719352"/>
              </a:xfrm>
              <a:prstGeom prst="rect">
                <a:avLst/>
              </a:prstGeom>
            </p:spPr>
          </p:pic>
          <p:pic>
            <p:nvPicPr>
              <p:cNvPr id="15" name="Graphic 14">
                <a:extLst>
                  <a:ext uri="{FF2B5EF4-FFF2-40B4-BE49-F238E27FC236}">
                    <a16:creationId xmlns:a16="http://schemas.microsoft.com/office/drawing/2014/main" id="{50F58390-E131-C7BE-A767-799B4079D0D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411154" y="2956039"/>
                <a:ext cx="719353" cy="719353"/>
              </a:xfrm>
              <a:prstGeom prst="rect">
                <a:avLst/>
              </a:prstGeom>
            </p:spPr>
          </p:pic>
        </p:grpSp>
        <p:sp>
          <p:nvSpPr>
            <p:cNvPr id="35" name="Freeform 34">
              <a:extLst>
                <a:ext uri="{FF2B5EF4-FFF2-40B4-BE49-F238E27FC236}">
                  <a16:creationId xmlns:a16="http://schemas.microsoft.com/office/drawing/2014/main" id="{D0DD58AC-9F92-8A5D-C04A-6EA39E969EAF}"/>
                </a:ext>
              </a:extLst>
            </p:cNvPr>
            <p:cNvSpPr/>
            <p:nvPr/>
          </p:nvSpPr>
          <p:spPr>
            <a:xfrm>
              <a:off x="5803377" y="3273149"/>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748FB03-D20F-67ED-E8E0-A626D3DED9F6}"/>
                </a:ext>
              </a:extLst>
            </p:cNvPr>
            <p:cNvSpPr/>
            <p:nvPr/>
          </p:nvSpPr>
          <p:spPr>
            <a:xfrm>
              <a:off x="6185388" y="3276651"/>
              <a:ext cx="301752"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03E19FD-2F33-6DB4-643E-4B62C6451166}"/>
                </a:ext>
              </a:extLst>
            </p:cNvPr>
            <p:cNvSpPr/>
            <p:nvPr/>
          </p:nvSpPr>
          <p:spPr>
            <a:xfrm>
              <a:off x="5732620" y="3753085"/>
              <a:ext cx="321409"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83DBAECE-641A-9E88-1D23-DDD9F038280A}"/>
                </a:ext>
              </a:extLst>
            </p:cNvPr>
            <p:cNvSpPr/>
            <p:nvPr/>
          </p:nvSpPr>
          <p:spPr>
            <a:xfrm>
              <a:off x="6264250" y="3761189"/>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grpSp>
      <p:grpSp>
        <p:nvGrpSpPr>
          <p:cNvPr id="47" name="Group 46">
            <a:extLst>
              <a:ext uri="{FF2B5EF4-FFF2-40B4-BE49-F238E27FC236}">
                <a16:creationId xmlns:a16="http://schemas.microsoft.com/office/drawing/2014/main" id="{8C7C2AFC-CB27-5B02-BC37-26B55BC47A5E}"/>
              </a:ext>
            </a:extLst>
          </p:cNvPr>
          <p:cNvGrpSpPr/>
          <p:nvPr/>
        </p:nvGrpSpPr>
        <p:grpSpPr>
          <a:xfrm>
            <a:off x="6088205" y="969256"/>
            <a:ext cx="54356" cy="5414062"/>
            <a:chOff x="6088205" y="969256"/>
            <a:chExt cx="54356" cy="5414062"/>
          </a:xfrm>
        </p:grpSpPr>
        <p:sp>
          <p:nvSpPr>
            <p:cNvPr id="45" name="Graphic 26">
              <a:extLst>
                <a:ext uri="{FF2B5EF4-FFF2-40B4-BE49-F238E27FC236}">
                  <a16:creationId xmlns:a16="http://schemas.microsoft.com/office/drawing/2014/main" id="{4EEE6D17-667B-5DFB-1AE3-344EDC806287}"/>
                </a:ext>
              </a:extLst>
            </p:cNvPr>
            <p:cNvSpPr/>
            <p:nvPr/>
          </p:nvSpPr>
          <p:spPr>
            <a:xfrm rot="16200000">
              <a:off x="5078957" y="2008771"/>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4">
                <a:lumMod val="75000"/>
              </a:schemeClr>
            </a:solidFill>
            <a:ln w="8653" cap="flat">
              <a:noFill/>
              <a:prstDash val="solid"/>
              <a:miter/>
            </a:ln>
          </p:spPr>
          <p:txBody>
            <a:bodyPr rtlCol="0" anchor="ctr"/>
            <a:lstStyle/>
            <a:p>
              <a:endParaRPr lang="en-US"/>
            </a:p>
          </p:txBody>
        </p:sp>
        <p:sp>
          <p:nvSpPr>
            <p:cNvPr id="46" name="Graphic 26">
              <a:extLst>
                <a:ext uri="{FF2B5EF4-FFF2-40B4-BE49-F238E27FC236}">
                  <a16:creationId xmlns:a16="http://schemas.microsoft.com/office/drawing/2014/main" id="{B4752AB2-2E46-B3B4-36E3-F0043B405C32}"/>
                </a:ext>
              </a:extLst>
            </p:cNvPr>
            <p:cNvSpPr/>
            <p:nvPr/>
          </p:nvSpPr>
          <p:spPr>
            <a:xfrm rot="5400000">
              <a:off x="5048690" y="5319713"/>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rgbClr val="008F5D"/>
            </a:solidFill>
            <a:ln w="8653" cap="flat">
              <a:noFill/>
              <a:prstDash val="solid"/>
              <a:miter/>
            </a:ln>
          </p:spPr>
          <p:txBody>
            <a:bodyPr rtlCol="0" anchor="ctr"/>
            <a:lstStyle/>
            <a:p>
              <a:endParaRPr lang="en-US"/>
            </a:p>
          </p:txBody>
        </p:sp>
      </p:grpSp>
      <p:sp>
        <p:nvSpPr>
          <p:cNvPr id="49" name="Graphic 26">
            <a:extLst>
              <a:ext uri="{FF2B5EF4-FFF2-40B4-BE49-F238E27FC236}">
                <a16:creationId xmlns:a16="http://schemas.microsoft.com/office/drawing/2014/main" id="{3159CF80-F35F-EAA0-BBFF-5A541D513658}"/>
              </a:ext>
            </a:extLst>
          </p:cNvPr>
          <p:cNvSpPr/>
          <p:nvPr/>
        </p:nvSpPr>
        <p:spPr>
          <a:xfrm rot="10800000">
            <a:off x="2216543" y="3647423"/>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5">
              <a:lumMod val="50000"/>
            </a:schemeClr>
          </a:solidFill>
          <a:ln w="8653" cap="flat">
            <a:noFill/>
            <a:prstDash val="solid"/>
            <a:miter/>
          </a:ln>
        </p:spPr>
        <p:txBody>
          <a:bodyPr rtlCol="0" anchor="ctr"/>
          <a:lstStyle/>
          <a:p>
            <a:endParaRPr lang="en-US"/>
          </a:p>
        </p:txBody>
      </p:sp>
      <p:sp>
        <p:nvSpPr>
          <p:cNvPr id="50" name="Graphic 26">
            <a:extLst>
              <a:ext uri="{FF2B5EF4-FFF2-40B4-BE49-F238E27FC236}">
                <a16:creationId xmlns:a16="http://schemas.microsoft.com/office/drawing/2014/main" id="{72AD9321-5E40-5D37-4C19-0E94EA406183}"/>
              </a:ext>
            </a:extLst>
          </p:cNvPr>
          <p:cNvSpPr/>
          <p:nvPr/>
        </p:nvSpPr>
        <p:spPr>
          <a:xfrm>
            <a:off x="6716205" y="3677690"/>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bg2">
              <a:lumMod val="10000"/>
            </a:schemeClr>
          </a:solidFill>
          <a:ln w="8653" cap="flat">
            <a:noFill/>
            <a:prstDash val="solid"/>
            <a:miter/>
          </a:ln>
        </p:spPr>
        <p:txBody>
          <a:bodyPr rtlCol="0" anchor="ctr"/>
          <a:lstStyle/>
          <a:p>
            <a:endParaRPr lang="en-US"/>
          </a:p>
        </p:txBody>
      </p:sp>
      <p:sp>
        <p:nvSpPr>
          <p:cNvPr id="2" name="TextBox 1">
            <a:extLst>
              <a:ext uri="{FF2B5EF4-FFF2-40B4-BE49-F238E27FC236}">
                <a16:creationId xmlns:a16="http://schemas.microsoft.com/office/drawing/2014/main" id="{17B81AFE-2299-F637-DDC4-73ADD08127B8}"/>
              </a:ext>
            </a:extLst>
          </p:cNvPr>
          <p:cNvSpPr txBox="1"/>
          <p:nvPr/>
        </p:nvSpPr>
        <p:spPr>
          <a:xfrm>
            <a:off x="300447" y="176378"/>
            <a:ext cx="7969435" cy="523220"/>
          </a:xfrm>
          <a:prstGeom prst="rect">
            <a:avLst/>
          </a:prstGeom>
          <a:noFill/>
        </p:spPr>
        <p:txBody>
          <a:bodyPr wrap="square" rtlCol="0">
            <a:spAutoFit/>
          </a:bodyPr>
          <a:lstStyle/>
          <a:p>
            <a:pPr rtl="0"/>
            <a:r>
              <a:rPr lang="pt-BR" sz="2800" b="1" dirty="0">
                <a:solidFill>
                  <a:schemeClr val="tx1">
                    <a:lumMod val="75000"/>
                    <a:lumOff val="25000"/>
                  </a:schemeClr>
                </a:solidFill>
                <a:latin typeface="Century Gothic" panose="020B0502020202020204" pitchFamily="34" charset="0"/>
              </a:rPr>
              <a:t>MODELO DE ANÁLISE SWOT DE NEGÓCIOS</a:t>
            </a:r>
          </a:p>
        </p:txBody>
      </p:sp>
      <p:sp>
        <p:nvSpPr>
          <p:cNvPr id="5" name="Rectangle 4">
            <a:extLst>
              <a:ext uri="{FF2B5EF4-FFF2-40B4-BE49-F238E27FC236}">
                <a16:creationId xmlns:a16="http://schemas.microsoft.com/office/drawing/2014/main" id="{207DD672-C582-55E1-A261-F1580A0BBC7E}"/>
              </a:ext>
            </a:extLst>
          </p:cNvPr>
          <p:cNvSpPr/>
          <p:nvPr/>
        </p:nvSpPr>
        <p:spPr>
          <a:xfrm>
            <a:off x="582359" y="1456274"/>
            <a:ext cx="530513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Ponto forte Um</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Dois</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Três</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Quatro</a:t>
            </a:r>
          </a:p>
        </p:txBody>
      </p:sp>
      <p:sp>
        <p:nvSpPr>
          <p:cNvPr id="6" name="Rectangle 5">
            <a:extLst>
              <a:ext uri="{FF2B5EF4-FFF2-40B4-BE49-F238E27FC236}">
                <a16:creationId xmlns:a16="http://schemas.microsoft.com/office/drawing/2014/main" id="{EC41F1C4-1FEC-C838-0C5A-8C15F0B70D7F}"/>
              </a:ext>
            </a:extLst>
          </p:cNvPr>
          <p:cNvSpPr/>
          <p:nvPr/>
        </p:nvSpPr>
        <p:spPr>
          <a:xfrm>
            <a:off x="587231" y="4311549"/>
            <a:ext cx="5300264"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Oportunidade Um</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Dois</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Três</a:t>
            </a:r>
          </a:p>
        </p:txBody>
      </p:sp>
      <p:sp>
        <p:nvSpPr>
          <p:cNvPr id="7" name="Rectangle 6">
            <a:extLst>
              <a:ext uri="{FF2B5EF4-FFF2-40B4-BE49-F238E27FC236}">
                <a16:creationId xmlns:a16="http://schemas.microsoft.com/office/drawing/2014/main" id="{25AE8AAF-03B3-78D3-FBDC-F8BA836BFB5F}"/>
              </a:ext>
            </a:extLst>
          </p:cNvPr>
          <p:cNvSpPr/>
          <p:nvPr/>
        </p:nvSpPr>
        <p:spPr>
          <a:xfrm>
            <a:off x="6347778" y="1456274"/>
            <a:ext cx="5445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Ponto fraco Um</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Dois</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Três</a:t>
            </a:r>
          </a:p>
        </p:txBody>
      </p:sp>
      <p:sp>
        <p:nvSpPr>
          <p:cNvPr id="8" name="Rectangle 7">
            <a:extLst>
              <a:ext uri="{FF2B5EF4-FFF2-40B4-BE49-F238E27FC236}">
                <a16:creationId xmlns:a16="http://schemas.microsoft.com/office/drawing/2014/main" id="{ECBA461F-7866-0C2E-862F-CF199983CD9D}"/>
              </a:ext>
            </a:extLst>
          </p:cNvPr>
          <p:cNvSpPr/>
          <p:nvPr/>
        </p:nvSpPr>
        <p:spPr>
          <a:xfrm>
            <a:off x="6352650" y="4311549"/>
            <a:ext cx="5440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Ameaça Um</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Dois</a:t>
            </a:r>
          </a:p>
        </p:txBody>
      </p:sp>
      <p:pic>
        <p:nvPicPr>
          <p:cNvPr id="4" name="Picture 3">
            <a:hlinkClick r:id="rId10"/>
            <a:extLst>
              <a:ext uri="{FF2B5EF4-FFF2-40B4-BE49-F238E27FC236}">
                <a16:creationId xmlns:a16="http://schemas.microsoft.com/office/drawing/2014/main" id="{224172A6-AFE6-CD79-719D-5C297C32A517}"/>
              </a:ext>
            </a:extLst>
          </p:cNvPr>
          <p:cNvPicPr>
            <a:picLocks noChangeAspect="1"/>
          </p:cNvPicPr>
          <p:nvPr/>
        </p:nvPicPr>
        <p:blipFill>
          <a:blip r:embed="rId11"/>
          <a:srcRect/>
          <a:stretch/>
        </p:blipFill>
        <p:spPr>
          <a:xfrm>
            <a:off x="9051732" y="119655"/>
            <a:ext cx="2793553" cy="555624"/>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FEF"/>
        </a:solidFill>
        <a:effectLst/>
      </p:bgPr>
    </p:bg>
    <p:spTree>
      <p:nvGrpSpPr>
        <p:cNvPr id="1" name=""/>
        <p:cNvGrpSpPr/>
        <p:nvPr/>
      </p:nvGrpSpPr>
      <p:grpSpPr>
        <a:xfrm>
          <a:off x="0" y="0"/>
          <a:ext cx="0" cy="0"/>
          <a:chOff x="0" y="0"/>
          <a:chExt cx="0" cy="0"/>
        </a:xfrm>
      </p:grpSpPr>
      <p:sp>
        <p:nvSpPr>
          <p:cNvPr id="29" name="Graphic 26">
            <a:extLst>
              <a:ext uri="{FF2B5EF4-FFF2-40B4-BE49-F238E27FC236}">
                <a16:creationId xmlns:a16="http://schemas.microsoft.com/office/drawing/2014/main" id="{292EF519-D034-4C82-F868-3C79C21F5267}"/>
              </a:ext>
            </a:extLst>
          </p:cNvPr>
          <p:cNvSpPr/>
          <p:nvPr/>
        </p:nvSpPr>
        <p:spPr>
          <a:xfrm rot="10800000" flipV="1">
            <a:off x="10150997" y="813679"/>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9024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49024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9024" y="15780"/>
                </a:moveTo>
                <a:lnTo>
                  <a:pt x="2595996" y="0"/>
                </a:lnTo>
                <a:lnTo>
                  <a:pt x="0" y="0"/>
                </a:lnTo>
                <a:lnTo>
                  <a:pt x="0" y="744682"/>
                </a:lnTo>
                <a:cubicBezTo>
                  <a:pt x="12123" y="506557"/>
                  <a:pt x="36901" y="253905"/>
                  <a:pt x="49024" y="15780"/>
                </a:cubicBezTo>
                <a:close/>
              </a:path>
            </a:pathLst>
          </a:custGeom>
          <a:solidFill>
            <a:schemeClr val="accent4"/>
          </a:solidFill>
          <a:ln w="8653" cap="flat">
            <a:noFill/>
            <a:prstDash val="solid"/>
            <a:miter/>
          </a:ln>
        </p:spPr>
        <p:txBody>
          <a:bodyPr rtlCol="0" anchor="ctr"/>
          <a:lstStyle/>
          <a:p>
            <a:endParaRPr lang="en-US"/>
          </a:p>
        </p:txBody>
      </p:sp>
      <p:sp>
        <p:nvSpPr>
          <p:cNvPr id="28" name="Graphic 26">
            <a:extLst>
              <a:ext uri="{FF2B5EF4-FFF2-40B4-BE49-F238E27FC236}">
                <a16:creationId xmlns:a16="http://schemas.microsoft.com/office/drawing/2014/main" id="{6D560567-CC05-EE46-2B37-CA5EB17A81BB}"/>
              </a:ext>
            </a:extLst>
          </p:cNvPr>
          <p:cNvSpPr/>
          <p:nvPr/>
        </p:nvSpPr>
        <p:spPr>
          <a:xfrm flipV="1">
            <a:off x="399007" y="4860542"/>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2693 w 2595996"/>
              <a:gd name="connsiteY0" fmla="*/ 13964 h 744682"/>
              <a:gd name="connsiteX1" fmla="*/ 2595996 w 2595996"/>
              <a:gd name="connsiteY1" fmla="*/ 0 h 744682"/>
              <a:gd name="connsiteX2" fmla="*/ 0 w 2595996"/>
              <a:gd name="connsiteY2" fmla="*/ 0 h 744682"/>
              <a:gd name="connsiteX3" fmla="*/ 0 w 2595996"/>
              <a:gd name="connsiteY3" fmla="*/ 744682 h 744682"/>
              <a:gd name="connsiteX4" fmla="*/ 42693 w 2595996"/>
              <a:gd name="connsiteY4" fmla="*/ 13964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2693" y="13964"/>
                </a:moveTo>
                <a:lnTo>
                  <a:pt x="2595996" y="0"/>
                </a:lnTo>
                <a:lnTo>
                  <a:pt x="0" y="0"/>
                </a:lnTo>
                <a:lnTo>
                  <a:pt x="0" y="744682"/>
                </a:lnTo>
                <a:cubicBezTo>
                  <a:pt x="12123" y="506557"/>
                  <a:pt x="30570" y="252089"/>
                  <a:pt x="42693" y="13964"/>
                </a:cubicBezTo>
                <a:close/>
              </a:path>
            </a:pathLst>
          </a:custGeom>
          <a:solidFill>
            <a:srgbClr val="00CB84"/>
          </a:solidFill>
          <a:ln w="8653" cap="flat">
            <a:noFill/>
            <a:prstDash val="solid"/>
            <a:miter/>
          </a:ln>
        </p:spPr>
        <p:txBody>
          <a:bodyPr rtlCol="0" anchor="ctr"/>
          <a:lstStyle/>
          <a:p>
            <a:endParaRPr lang="en-US"/>
          </a:p>
        </p:txBody>
      </p:sp>
      <p:sp>
        <p:nvSpPr>
          <p:cNvPr id="32" name="Graphic 26">
            <a:extLst>
              <a:ext uri="{FF2B5EF4-FFF2-40B4-BE49-F238E27FC236}">
                <a16:creationId xmlns:a16="http://schemas.microsoft.com/office/drawing/2014/main" id="{E066BB70-3C56-D99F-B3FE-F6B5ABFD5043}"/>
              </a:ext>
            </a:extLst>
          </p:cNvPr>
          <p:cNvSpPr/>
          <p:nvPr/>
        </p:nvSpPr>
        <p:spPr>
          <a:xfrm rot="10800000">
            <a:off x="10150997" y="4860542"/>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55351 w 2595996"/>
              <a:gd name="connsiteY0" fmla="*/ 17596 h 744682"/>
              <a:gd name="connsiteX1" fmla="*/ 2595996 w 2595996"/>
              <a:gd name="connsiteY1" fmla="*/ 0 h 744682"/>
              <a:gd name="connsiteX2" fmla="*/ 0 w 2595996"/>
              <a:gd name="connsiteY2" fmla="*/ 0 h 744682"/>
              <a:gd name="connsiteX3" fmla="*/ 0 w 2595996"/>
              <a:gd name="connsiteY3" fmla="*/ 744682 h 744682"/>
              <a:gd name="connsiteX4" fmla="*/ 55351 w 2595996"/>
              <a:gd name="connsiteY4" fmla="*/ 17596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55351" y="17596"/>
                </a:moveTo>
                <a:lnTo>
                  <a:pt x="2595996" y="0"/>
                </a:lnTo>
                <a:lnTo>
                  <a:pt x="0" y="0"/>
                </a:lnTo>
                <a:lnTo>
                  <a:pt x="0" y="744682"/>
                </a:lnTo>
                <a:cubicBezTo>
                  <a:pt x="12123" y="506557"/>
                  <a:pt x="43228" y="255721"/>
                  <a:pt x="55351" y="17596"/>
                </a:cubicBezTo>
                <a:close/>
              </a:path>
            </a:pathLst>
          </a:custGeom>
          <a:solidFill>
            <a:schemeClr val="bg2">
              <a:lumMod val="50000"/>
            </a:schemeClr>
          </a:solidFill>
          <a:ln w="8653" cap="flat">
            <a:noFill/>
            <a:prstDash val="solid"/>
            <a:miter/>
          </a:ln>
        </p:spPr>
        <p:txBody>
          <a:bodyPr rtlCol="0" anchor="ctr"/>
          <a:lstStyle/>
          <a:p>
            <a:endParaRPr lang="en-US"/>
          </a:p>
        </p:txBody>
      </p:sp>
      <p:sp>
        <p:nvSpPr>
          <p:cNvPr id="34" name="Graphic 26">
            <a:extLst>
              <a:ext uri="{FF2B5EF4-FFF2-40B4-BE49-F238E27FC236}">
                <a16:creationId xmlns:a16="http://schemas.microsoft.com/office/drawing/2014/main" id="{235F575B-C9C4-E6EA-CA2E-A7A6F0CDF21F}"/>
              </a:ext>
            </a:extLst>
          </p:cNvPr>
          <p:cNvSpPr/>
          <p:nvPr/>
        </p:nvSpPr>
        <p:spPr>
          <a:xfrm>
            <a:off x="399007" y="813679"/>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30043" y="15780"/>
                </a:moveTo>
                <a:lnTo>
                  <a:pt x="2595996" y="0"/>
                </a:lnTo>
                <a:lnTo>
                  <a:pt x="0" y="0"/>
                </a:lnTo>
                <a:lnTo>
                  <a:pt x="0" y="744682"/>
                </a:lnTo>
                <a:cubicBezTo>
                  <a:pt x="12123" y="506557"/>
                  <a:pt x="17920" y="253905"/>
                  <a:pt x="30043" y="15780"/>
                </a:cubicBezTo>
                <a:close/>
              </a:path>
            </a:pathLst>
          </a:custGeom>
          <a:solidFill>
            <a:schemeClr val="accent5"/>
          </a:solidFill>
          <a:ln w="8653" cap="flat">
            <a:noFill/>
            <a:prstDash val="solid"/>
            <a:miter/>
          </a:ln>
        </p:spPr>
        <p:txBody>
          <a:bodyPr rtlCol="0" anchor="ctr"/>
          <a:lstStyle/>
          <a:p>
            <a:endParaRPr lang="en-US"/>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76378"/>
            <a:ext cx="8863694" cy="523220"/>
          </a:xfrm>
          <a:prstGeom prst="rect">
            <a:avLst/>
          </a:prstGeom>
          <a:noFill/>
        </p:spPr>
        <p:txBody>
          <a:bodyPr wrap="square" rtlCol="0">
            <a:spAutoFit/>
          </a:bodyPr>
          <a:lstStyle/>
          <a:p>
            <a:pPr rtl="0"/>
            <a:r>
              <a:rPr lang="pt-BR" sz="2800" dirty="0">
                <a:solidFill>
                  <a:schemeClr val="tx1">
                    <a:lumMod val="75000"/>
                    <a:lumOff val="25000"/>
                  </a:schemeClr>
                </a:solidFill>
                <a:latin typeface="Century Gothic" panose="020B0502020202020204" pitchFamily="34" charset="0"/>
              </a:rPr>
              <a:t>EXEMPLO DE ANÁLISE SWOT DE NEGÓCIOS</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1528840" y="966587"/>
            <a:ext cx="3383280" cy="430887"/>
          </a:xfrm>
          <a:prstGeom prst="rect">
            <a:avLst/>
          </a:prstGeom>
          <a:noFill/>
        </p:spPr>
        <p:txBody>
          <a:bodyPr wrap="square" rtlCol="0">
            <a:spAutoFit/>
          </a:bodyPr>
          <a:lstStyle/>
          <a:p>
            <a:pPr algn="ctr" rtl="0"/>
            <a:r>
              <a:rPr lang="pt-BR" sz="2200" spc="300">
                <a:solidFill>
                  <a:schemeClr val="accent5">
                    <a:lumMod val="75000"/>
                  </a:schemeClr>
                </a:solidFill>
                <a:latin typeface="Century Gothic" panose="020B0502020202020204" pitchFamily="34" charset="0"/>
              </a:rPr>
              <a:t>PONTOS FORTES</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171683" y="966587"/>
            <a:ext cx="3383280" cy="430887"/>
          </a:xfrm>
          <a:prstGeom prst="rect">
            <a:avLst/>
          </a:prstGeom>
          <a:noFill/>
        </p:spPr>
        <p:txBody>
          <a:bodyPr wrap="square" rtlCol="0">
            <a:spAutoFit/>
          </a:bodyPr>
          <a:lstStyle/>
          <a:p>
            <a:pPr algn="ctr" rtl="0"/>
            <a:r>
              <a:rPr lang="pt-BR" sz="2200" spc="300">
                <a:solidFill>
                  <a:schemeClr val="accent4">
                    <a:lumMod val="75000"/>
                  </a:schemeClr>
                </a:solidFill>
                <a:latin typeface="Century Gothic" panose="020B0502020202020204" pitchFamily="34" charset="0"/>
              </a:rPr>
              <a:t>PONTOS FRACOS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519203" y="3789619"/>
            <a:ext cx="3383280" cy="430887"/>
          </a:xfrm>
          <a:prstGeom prst="rect">
            <a:avLst/>
          </a:prstGeom>
          <a:noFill/>
        </p:spPr>
        <p:txBody>
          <a:bodyPr wrap="square" rtlCol="0">
            <a:spAutoFit/>
          </a:bodyPr>
          <a:lstStyle/>
          <a:p>
            <a:pPr algn="ctr" rtl="0"/>
            <a:r>
              <a:rPr lang="pt-BR" sz="2200" spc="300">
                <a:solidFill>
                  <a:srgbClr val="008F5D"/>
                </a:solidFill>
                <a:latin typeface="Century Gothic" panose="020B0502020202020204" pitchFamily="34" charset="0"/>
              </a:rPr>
              <a:t>OPORTUNIDADES</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162046" y="3789619"/>
            <a:ext cx="3383280" cy="430887"/>
          </a:xfrm>
          <a:prstGeom prst="rect">
            <a:avLst/>
          </a:prstGeom>
          <a:noFill/>
        </p:spPr>
        <p:txBody>
          <a:bodyPr wrap="square" rtlCol="0">
            <a:spAutoFit/>
          </a:bodyPr>
          <a:lstStyle/>
          <a:p>
            <a:pPr algn="ctr" rtl="0"/>
            <a:r>
              <a:rPr lang="pt-BR" sz="2200" spc="300">
                <a:solidFill>
                  <a:schemeClr val="tx1">
                    <a:lumMod val="65000"/>
                    <a:lumOff val="35000"/>
                  </a:schemeClr>
                </a:solidFill>
                <a:latin typeface="Century Gothic" panose="020B0502020202020204" pitchFamily="34" charset="0"/>
              </a:rPr>
              <a:t>AMEAÇAS</a:t>
            </a:r>
          </a:p>
        </p:txBody>
      </p:sp>
      <p:grpSp>
        <p:nvGrpSpPr>
          <p:cNvPr id="25" name="Group 24">
            <a:extLst>
              <a:ext uri="{FF2B5EF4-FFF2-40B4-BE49-F238E27FC236}">
                <a16:creationId xmlns:a16="http://schemas.microsoft.com/office/drawing/2014/main" id="{940C8021-27D3-EB26-B3C2-71C7F83194B4}"/>
              </a:ext>
            </a:extLst>
          </p:cNvPr>
          <p:cNvGrpSpPr/>
          <p:nvPr/>
        </p:nvGrpSpPr>
        <p:grpSpPr>
          <a:xfrm>
            <a:off x="5506653" y="3062739"/>
            <a:ext cx="1218459" cy="1226946"/>
            <a:chOff x="5506653" y="3062739"/>
            <a:chExt cx="1218459" cy="1226946"/>
          </a:xfrm>
        </p:grpSpPr>
        <p:grpSp>
          <p:nvGrpSpPr>
            <p:cNvPr id="24" name="Group 23">
              <a:extLst>
                <a:ext uri="{FF2B5EF4-FFF2-40B4-BE49-F238E27FC236}">
                  <a16:creationId xmlns:a16="http://schemas.microsoft.com/office/drawing/2014/main" id="{9E83C259-F53F-2956-E7A0-14A590995C00}"/>
                </a:ext>
              </a:extLst>
            </p:cNvPr>
            <p:cNvGrpSpPr/>
            <p:nvPr/>
          </p:nvGrpSpPr>
          <p:grpSpPr>
            <a:xfrm>
              <a:off x="5506653" y="3062739"/>
              <a:ext cx="1218459" cy="1226946"/>
              <a:chOff x="5411152" y="2956037"/>
              <a:chExt cx="1436543" cy="1437327"/>
            </a:xfrm>
          </p:grpSpPr>
          <p:pic>
            <p:nvPicPr>
              <p:cNvPr id="17" name="Graphic 16">
                <a:extLst>
                  <a:ext uri="{FF2B5EF4-FFF2-40B4-BE49-F238E27FC236}">
                    <a16:creationId xmlns:a16="http://schemas.microsoft.com/office/drawing/2014/main" id="{9D368D51-7963-9A88-E1A3-F449BFDADE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5411153" y="3674011"/>
                <a:ext cx="719352" cy="719353"/>
              </a:xfrm>
              <a:prstGeom prst="rect">
                <a:avLst/>
              </a:prstGeom>
            </p:spPr>
          </p:pic>
          <p:pic>
            <p:nvPicPr>
              <p:cNvPr id="18" name="Graphic 17">
                <a:extLst>
                  <a:ext uri="{FF2B5EF4-FFF2-40B4-BE49-F238E27FC236}">
                    <a16:creationId xmlns:a16="http://schemas.microsoft.com/office/drawing/2014/main" id="{782A17D9-8B07-D97E-1B3C-B5343B57EB2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6128343" y="3674012"/>
                <a:ext cx="719352" cy="719352"/>
              </a:xfrm>
              <a:prstGeom prst="rect">
                <a:avLst/>
              </a:prstGeom>
            </p:spPr>
          </p:pic>
          <p:pic>
            <p:nvPicPr>
              <p:cNvPr id="16" name="Graphic 15">
                <a:extLst>
                  <a:ext uri="{FF2B5EF4-FFF2-40B4-BE49-F238E27FC236}">
                    <a16:creationId xmlns:a16="http://schemas.microsoft.com/office/drawing/2014/main" id="{21384A1C-E81C-59BA-264C-82F4F1961B4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6128341" y="2956038"/>
                <a:ext cx="719353" cy="719352"/>
              </a:xfrm>
              <a:prstGeom prst="rect">
                <a:avLst/>
              </a:prstGeom>
            </p:spPr>
          </p:pic>
          <p:pic>
            <p:nvPicPr>
              <p:cNvPr id="15" name="Graphic 14">
                <a:extLst>
                  <a:ext uri="{FF2B5EF4-FFF2-40B4-BE49-F238E27FC236}">
                    <a16:creationId xmlns:a16="http://schemas.microsoft.com/office/drawing/2014/main" id="{50F58390-E131-C7BE-A767-799B4079D0D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411154" y="2956039"/>
                <a:ext cx="719353" cy="719353"/>
              </a:xfrm>
              <a:prstGeom prst="rect">
                <a:avLst/>
              </a:prstGeom>
            </p:spPr>
          </p:pic>
        </p:grpSp>
        <p:sp>
          <p:nvSpPr>
            <p:cNvPr id="35" name="Freeform 34">
              <a:extLst>
                <a:ext uri="{FF2B5EF4-FFF2-40B4-BE49-F238E27FC236}">
                  <a16:creationId xmlns:a16="http://schemas.microsoft.com/office/drawing/2014/main" id="{D0DD58AC-9F92-8A5D-C04A-6EA39E969EAF}"/>
                </a:ext>
              </a:extLst>
            </p:cNvPr>
            <p:cNvSpPr/>
            <p:nvPr/>
          </p:nvSpPr>
          <p:spPr>
            <a:xfrm>
              <a:off x="5803377" y="3273149"/>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748FB03-D20F-67ED-E8E0-A626D3DED9F6}"/>
                </a:ext>
              </a:extLst>
            </p:cNvPr>
            <p:cNvSpPr/>
            <p:nvPr/>
          </p:nvSpPr>
          <p:spPr>
            <a:xfrm>
              <a:off x="6185388" y="3276651"/>
              <a:ext cx="301752"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03E19FD-2F33-6DB4-643E-4B62C6451166}"/>
                </a:ext>
              </a:extLst>
            </p:cNvPr>
            <p:cNvSpPr/>
            <p:nvPr/>
          </p:nvSpPr>
          <p:spPr>
            <a:xfrm>
              <a:off x="5732620" y="3753085"/>
              <a:ext cx="321409"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83DBAECE-641A-9E88-1D23-DDD9F038280A}"/>
                </a:ext>
              </a:extLst>
            </p:cNvPr>
            <p:cNvSpPr/>
            <p:nvPr/>
          </p:nvSpPr>
          <p:spPr>
            <a:xfrm>
              <a:off x="6264250" y="3761189"/>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grpSp>
      <p:grpSp>
        <p:nvGrpSpPr>
          <p:cNvPr id="47" name="Group 46">
            <a:extLst>
              <a:ext uri="{FF2B5EF4-FFF2-40B4-BE49-F238E27FC236}">
                <a16:creationId xmlns:a16="http://schemas.microsoft.com/office/drawing/2014/main" id="{8C7C2AFC-CB27-5B02-BC37-26B55BC47A5E}"/>
              </a:ext>
            </a:extLst>
          </p:cNvPr>
          <p:cNvGrpSpPr/>
          <p:nvPr/>
        </p:nvGrpSpPr>
        <p:grpSpPr>
          <a:xfrm>
            <a:off x="6088205" y="969256"/>
            <a:ext cx="54356" cy="5414062"/>
            <a:chOff x="6088205" y="969256"/>
            <a:chExt cx="54356" cy="5414062"/>
          </a:xfrm>
        </p:grpSpPr>
        <p:sp>
          <p:nvSpPr>
            <p:cNvPr id="45" name="Graphic 26">
              <a:extLst>
                <a:ext uri="{FF2B5EF4-FFF2-40B4-BE49-F238E27FC236}">
                  <a16:creationId xmlns:a16="http://schemas.microsoft.com/office/drawing/2014/main" id="{4EEE6D17-667B-5DFB-1AE3-344EDC806287}"/>
                </a:ext>
              </a:extLst>
            </p:cNvPr>
            <p:cNvSpPr/>
            <p:nvPr/>
          </p:nvSpPr>
          <p:spPr>
            <a:xfrm rot="16200000">
              <a:off x="5078957" y="2008771"/>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4">
                <a:lumMod val="75000"/>
              </a:schemeClr>
            </a:solidFill>
            <a:ln w="8653" cap="flat">
              <a:noFill/>
              <a:prstDash val="solid"/>
              <a:miter/>
            </a:ln>
          </p:spPr>
          <p:txBody>
            <a:bodyPr rtlCol="0" anchor="ctr"/>
            <a:lstStyle/>
            <a:p>
              <a:endParaRPr lang="en-US"/>
            </a:p>
          </p:txBody>
        </p:sp>
        <p:sp>
          <p:nvSpPr>
            <p:cNvPr id="46" name="Graphic 26">
              <a:extLst>
                <a:ext uri="{FF2B5EF4-FFF2-40B4-BE49-F238E27FC236}">
                  <a16:creationId xmlns:a16="http://schemas.microsoft.com/office/drawing/2014/main" id="{B4752AB2-2E46-B3B4-36E3-F0043B405C32}"/>
                </a:ext>
              </a:extLst>
            </p:cNvPr>
            <p:cNvSpPr/>
            <p:nvPr/>
          </p:nvSpPr>
          <p:spPr>
            <a:xfrm rot="5400000">
              <a:off x="5048690" y="5319713"/>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rgbClr val="008F5D"/>
            </a:solidFill>
            <a:ln w="8653" cap="flat">
              <a:noFill/>
              <a:prstDash val="solid"/>
              <a:miter/>
            </a:ln>
          </p:spPr>
          <p:txBody>
            <a:bodyPr rtlCol="0" anchor="ctr"/>
            <a:lstStyle/>
            <a:p>
              <a:endParaRPr lang="en-US"/>
            </a:p>
          </p:txBody>
        </p:sp>
      </p:grpSp>
      <p:sp>
        <p:nvSpPr>
          <p:cNvPr id="49" name="Graphic 26">
            <a:extLst>
              <a:ext uri="{FF2B5EF4-FFF2-40B4-BE49-F238E27FC236}">
                <a16:creationId xmlns:a16="http://schemas.microsoft.com/office/drawing/2014/main" id="{3159CF80-F35F-EAA0-BBFF-5A541D513658}"/>
              </a:ext>
            </a:extLst>
          </p:cNvPr>
          <p:cNvSpPr/>
          <p:nvPr/>
        </p:nvSpPr>
        <p:spPr>
          <a:xfrm rot="10800000">
            <a:off x="2216543" y="3647423"/>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5">
              <a:lumMod val="50000"/>
            </a:schemeClr>
          </a:solidFill>
          <a:ln w="8653" cap="flat">
            <a:noFill/>
            <a:prstDash val="solid"/>
            <a:miter/>
          </a:ln>
        </p:spPr>
        <p:txBody>
          <a:bodyPr rtlCol="0" anchor="ctr"/>
          <a:lstStyle/>
          <a:p>
            <a:endParaRPr lang="en-US"/>
          </a:p>
        </p:txBody>
      </p:sp>
      <p:sp>
        <p:nvSpPr>
          <p:cNvPr id="50" name="Graphic 26">
            <a:extLst>
              <a:ext uri="{FF2B5EF4-FFF2-40B4-BE49-F238E27FC236}">
                <a16:creationId xmlns:a16="http://schemas.microsoft.com/office/drawing/2014/main" id="{72AD9321-5E40-5D37-4C19-0E94EA406183}"/>
              </a:ext>
            </a:extLst>
          </p:cNvPr>
          <p:cNvSpPr/>
          <p:nvPr/>
        </p:nvSpPr>
        <p:spPr>
          <a:xfrm>
            <a:off x="6716205" y="3677690"/>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bg2">
              <a:lumMod val="10000"/>
            </a:schemeClr>
          </a:solidFill>
          <a:ln w="8653" cap="flat">
            <a:noFill/>
            <a:prstDash val="solid"/>
            <a:miter/>
          </a:ln>
        </p:spPr>
        <p:txBody>
          <a:bodyPr rtlCol="0" anchor="ctr"/>
          <a:lstStyle/>
          <a:p>
            <a:endParaRPr lang="en-US"/>
          </a:p>
        </p:txBody>
      </p:sp>
      <p:sp>
        <p:nvSpPr>
          <p:cNvPr id="2" name="Rectangle 1">
            <a:extLst>
              <a:ext uri="{FF2B5EF4-FFF2-40B4-BE49-F238E27FC236}">
                <a16:creationId xmlns:a16="http://schemas.microsoft.com/office/drawing/2014/main" id="{77CBE480-FEB0-8BD0-FA4F-E8399313F792}"/>
              </a:ext>
            </a:extLst>
          </p:cNvPr>
          <p:cNvSpPr/>
          <p:nvPr/>
        </p:nvSpPr>
        <p:spPr>
          <a:xfrm>
            <a:off x="582359" y="1456274"/>
            <a:ext cx="530513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ORIENTADO AO CONSUMIDOR: </a:t>
            </a:r>
            <a:b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podemos vender produtos somente digitais </a:t>
            </a:r>
            <a:b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para clientes em todo o mundo.</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ORIENTADO PARA NEGÓCIOS: </a:t>
            </a:r>
            <a:b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podemos incorporar a tecnologia blockchain </a:t>
            </a:r>
            <a:b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 aceitar todos os tipos de pagamentos digitais.</a:t>
            </a:r>
          </a:p>
        </p:txBody>
      </p:sp>
      <p:sp>
        <p:nvSpPr>
          <p:cNvPr id="7" name="Rectangle 6">
            <a:extLst>
              <a:ext uri="{FF2B5EF4-FFF2-40B4-BE49-F238E27FC236}">
                <a16:creationId xmlns:a16="http://schemas.microsoft.com/office/drawing/2014/main" id="{C3134E32-06B5-488C-170A-D7D8BB69545C}"/>
              </a:ext>
            </a:extLst>
          </p:cNvPr>
          <p:cNvSpPr/>
          <p:nvPr/>
        </p:nvSpPr>
        <p:spPr>
          <a:xfrm>
            <a:off x="587231" y="4311549"/>
            <a:ext cx="5300264"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EXPANSÃO DIGITAL: </a:t>
            </a:r>
            <a:b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temos a oportunidade de alcançar um público muito mais amplo (ou seja, em todo o mundo).</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NOVOS FLUXOS DE RECEITA: </a:t>
            </a:r>
            <a:b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podemos criar novas linhas de produtos digitais e do mundo real e nos preparar para o crescimento e a evolução que estão por vir.</a:t>
            </a:r>
          </a:p>
        </p:txBody>
      </p:sp>
      <p:sp>
        <p:nvSpPr>
          <p:cNvPr id="8" name="Rectangle 7">
            <a:extLst>
              <a:ext uri="{FF2B5EF4-FFF2-40B4-BE49-F238E27FC236}">
                <a16:creationId xmlns:a16="http://schemas.microsoft.com/office/drawing/2014/main" id="{7809AE9A-7D13-5383-89FE-864DE2C5F994}"/>
              </a:ext>
            </a:extLst>
          </p:cNvPr>
          <p:cNvSpPr/>
          <p:nvPr/>
        </p:nvSpPr>
        <p:spPr>
          <a:xfrm>
            <a:off x="6347778" y="1456274"/>
            <a:ext cx="5445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INFRAESTRUTURA MUITO NOVA: </a:t>
            </a:r>
            <a:b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haverá um número substancial de obstáculos ao crescer.</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SEM MENTORES OU ESPECIALISTAS: </a:t>
            </a:r>
            <a:b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como o metaverso é novo, não há mentores ou especialistas comprovados para ajudar a nos guiar.</a:t>
            </a:r>
          </a:p>
        </p:txBody>
      </p:sp>
      <p:sp>
        <p:nvSpPr>
          <p:cNvPr id="9" name="Rectangle 8">
            <a:extLst>
              <a:ext uri="{FF2B5EF4-FFF2-40B4-BE49-F238E27FC236}">
                <a16:creationId xmlns:a16="http://schemas.microsoft.com/office/drawing/2014/main" id="{DEB97C9A-96CB-16F5-8D61-8B967D7A64FA}"/>
              </a:ext>
            </a:extLst>
          </p:cNvPr>
          <p:cNvSpPr/>
          <p:nvPr/>
        </p:nvSpPr>
        <p:spPr>
          <a:xfrm>
            <a:off x="6352650" y="4311549"/>
            <a:ext cx="5440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SEGURANÇA: </a:t>
            </a:r>
            <a:b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não se sabe o suficiente sobre a segurança cibernética </a:t>
            </a:r>
            <a:b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 os riscos de hackeamento dentro do metaverso.</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CRIME E ASSÉDIO: </a:t>
            </a:r>
            <a:br>
              <a:rPr lang="en-US"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4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é difícil aplicar regras e leis em um espaço digital.</a:t>
            </a:r>
          </a:p>
        </p:txBody>
      </p:sp>
    </p:spTree>
    <p:extLst>
      <p:ext uri="{BB962C8B-B14F-4D97-AF65-F5344CB8AC3E}">
        <p14:creationId xmlns:p14="http://schemas.microsoft.com/office/powerpoint/2010/main" val="3537448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1617</TotalTime>
  <Words>301</Words>
  <Application>Microsoft Office PowerPoint</Application>
  <PresentationFormat>Widescreen</PresentationFormat>
  <Paragraphs>34</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.PingFang SC Regular</vt:lpstr>
      <vt:lpstr>System Font Regular</vt: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Hansen Han</cp:lastModifiedBy>
  <cp:revision>35</cp:revision>
  <cp:lastPrinted>2020-08-31T22:23:58Z</cp:lastPrinted>
  <dcterms:created xsi:type="dcterms:W3CDTF">2021-07-07T23:54:57Z</dcterms:created>
  <dcterms:modified xsi:type="dcterms:W3CDTF">2024-03-01T10:29:07Z</dcterms:modified>
</cp:coreProperties>
</file>