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EF"/>
    <a:srgbClr val="ACF1E6"/>
    <a:srgbClr val="008F5D"/>
    <a:srgbClr val="E5B01B"/>
    <a:srgbClr val="00CB84"/>
    <a:srgbClr val="0EB4B5"/>
    <a:srgbClr val="33DCC7"/>
    <a:srgbClr val="53C5BA"/>
    <a:srgbClr val="66F1E4"/>
    <a:srgbClr val="FF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58" d="100"/>
          <a:sy n="158" d="100"/>
        </p:scale>
        <p:origin x="1276" y="8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s://pt.smartsheet.com/try-it?trp=1154405"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8E69F0B-0430-3180-A067-53F29F7B0582}"/>
              </a:ext>
            </a:extLst>
          </p:cNvPr>
          <p:cNvSpPr txBox="1"/>
          <p:nvPr/>
        </p:nvSpPr>
        <p:spPr>
          <a:xfrm>
            <a:off x="300447" y="176378"/>
            <a:ext cx="7997632" cy="523220"/>
          </a:xfrm>
          <a:prstGeom prst="rect">
            <a:avLst/>
          </a:prstGeom>
          <a:noFill/>
        </p:spPr>
        <p:txBody>
          <a:bodyPr wrap="square" rtlCol="0">
            <a:spAutoFit/>
          </a:bodyPr>
          <a:lstStyle/>
          <a:p>
            <a:pPr rtl="0"/>
            <a:r>
              <a:rPr lang="pt-BR" sz="2800" b="1" dirty="0">
                <a:solidFill>
                  <a:schemeClr val="tx1">
                    <a:lumMod val="75000"/>
                    <a:lumOff val="25000"/>
                  </a:schemeClr>
                </a:solidFill>
                <a:latin typeface="Century Gothic" panose="020B0502020202020204" pitchFamily="34" charset="0"/>
              </a:rPr>
              <a:t>EXEMPLO DE ANÁLISE SWOT DE NEGÓCIOS</a:t>
            </a:r>
          </a:p>
        </p:txBody>
      </p:sp>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rtl="0"/>
            <a:r>
              <a:rPr lang="pt-BR" sz="2200" spc="300">
                <a:solidFill>
                  <a:schemeClr val="accent5">
                    <a:lumMod val="75000"/>
                  </a:schemeClr>
                </a:solidFill>
                <a:latin typeface="Century Gothic" panose="020B0502020202020204" pitchFamily="34" charset="0"/>
              </a:rPr>
              <a:t>PONTOS FORTES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rtl="0"/>
            <a:r>
              <a:rPr lang="pt-BR" sz="2200" spc="300">
                <a:solidFill>
                  <a:schemeClr val="accent4">
                    <a:lumMod val="75000"/>
                  </a:schemeClr>
                </a:solidFill>
                <a:latin typeface="Century Gothic" panose="020B0502020202020204" pitchFamily="34" charset="0"/>
              </a:rPr>
              <a:t>PONTOS FRACOS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rtl="0"/>
            <a:r>
              <a:rPr lang="pt-BR" sz="2200" spc="300">
                <a:solidFill>
                  <a:srgbClr val="008F5D"/>
                </a:solidFill>
                <a:latin typeface="Century Gothic" panose="020B0502020202020204" pitchFamily="34" charset="0"/>
              </a:rPr>
              <a:t>OPORTUNIDADES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rtl="0"/>
            <a:r>
              <a:rPr lang="pt-BR" sz="2200" spc="300">
                <a:solidFill>
                  <a:schemeClr val="tx1">
                    <a:lumMod val="65000"/>
                    <a:lumOff val="35000"/>
                  </a:schemeClr>
                </a:solidFill>
                <a:latin typeface="Century Gothic" panose="020B0502020202020204" pitchFamily="34" charset="0"/>
              </a:rPr>
              <a:t>AMEAÇAS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7CBE480-FEB0-8BD0-FA4F-E8399313F792}"/>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ORIENTADO AO CONSUMIDOR: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podemos vender produtos somente digitais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para clientes em todo o mundo.</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ORIENTADO PARA NEGÓCIOS: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podemos incorporar a tecnologia blockchain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 aceitar todos os tipos de pagamentos digitais.</a:t>
            </a:r>
          </a:p>
        </p:txBody>
      </p:sp>
      <p:sp>
        <p:nvSpPr>
          <p:cNvPr id="7" name="Rectangle 6">
            <a:extLst>
              <a:ext uri="{FF2B5EF4-FFF2-40B4-BE49-F238E27FC236}">
                <a16:creationId xmlns:a16="http://schemas.microsoft.com/office/drawing/2014/main" id="{C3134E32-06B5-488C-170A-D7D8BB69545C}"/>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EXPANSÃO DIGITAL: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temos a oportunidade de alcançar um público muito mais amplo (ou seja, em todo o mundo).</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NOVOS FLUXOS DE RECEITA: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podemos criar novas linhas de produtos digitais e do mundo real e nos preparar para o crescimento e a evolução que estão por vir.</a:t>
            </a:r>
          </a:p>
        </p:txBody>
      </p:sp>
      <p:sp>
        <p:nvSpPr>
          <p:cNvPr id="8" name="Rectangle 7">
            <a:extLst>
              <a:ext uri="{FF2B5EF4-FFF2-40B4-BE49-F238E27FC236}">
                <a16:creationId xmlns:a16="http://schemas.microsoft.com/office/drawing/2014/main" id="{7809AE9A-7D13-5383-89FE-864DE2C5F994}"/>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INFRAESTRUTURA MUITO NOVA: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haverá um número substancial de obstáculos ao crescer.</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SEM MENTORES OU ESPECIALISTAS: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como o metaverso é novo, não há mentores ou especialistas comprovados para ajudar a nos guiar.</a:t>
            </a:r>
          </a:p>
        </p:txBody>
      </p:sp>
      <p:sp>
        <p:nvSpPr>
          <p:cNvPr id="9" name="Rectangle 8">
            <a:extLst>
              <a:ext uri="{FF2B5EF4-FFF2-40B4-BE49-F238E27FC236}">
                <a16:creationId xmlns:a16="http://schemas.microsoft.com/office/drawing/2014/main" id="{DEB97C9A-96CB-16F5-8D61-8B967D7A64FA}"/>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SEGURANÇA: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não se sabe o suficiente sobre a segurança cibernética e os riscos de hackeamento dentro do metaverso.</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CRIME E ASSÉDIO: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pt-BR"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é difícil aplicar regras e leis em um espaço digital.</a:t>
            </a:r>
          </a:p>
        </p:txBody>
      </p:sp>
      <p:pic>
        <p:nvPicPr>
          <p:cNvPr id="3" name="Picture 2">
            <a:hlinkClick r:id="rId10"/>
            <a:extLst>
              <a:ext uri="{FF2B5EF4-FFF2-40B4-BE49-F238E27FC236}">
                <a16:creationId xmlns:a16="http://schemas.microsoft.com/office/drawing/2014/main" id="{93A88E9F-A127-F4D2-75BD-E8F0CD5F463B}"/>
              </a:ext>
            </a:extLst>
          </p:cNvPr>
          <p:cNvPicPr>
            <a:picLocks noChangeAspect="1"/>
          </p:cNvPicPr>
          <p:nvPr/>
        </p:nvPicPr>
        <p:blipFill>
          <a:blip r:embed="rId11"/>
          <a:srcRect/>
          <a:stretch/>
        </p:blipFill>
        <p:spPr>
          <a:xfrm>
            <a:off x="9079929" y="188139"/>
            <a:ext cx="2793553" cy="555624"/>
          </a:xfrm>
          <a:prstGeom prst="rect">
            <a:avLst/>
          </a:prstGeom>
        </p:spPr>
      </p:pic>
    </p:spTree>
    <p:extLst>
      <p:ext uri="{BB962C8B-B14F-4D97-AF65-F5344CB8AC3E}">
        <p14:creationId xmlns:p14="http://schemas.microsoft.com/office/powerpoint/2010/main" val="353744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rtl="0"/>
            <a:r>
              <a:rPr lang="pt-BR" sz="2200" spc="300">
                <a:solidFill>
                  <a:schemeClr val="accent5">
                    <a:lumMod val="75000"/>
                  </a:schemeClr>
                </a:solidFill>
                <a:latin typeface="Century Gothic" panose="020B0502020202020204" pitchFamily="34" charset="0"/>
              </a:rPr>
              <a:t>PONTOS FORTES</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rtl="0"/>
            <a:r>
              <a:rPr lang="pt-BR" sz="2200" spc="300">
                <a:solidFill>
                  <a:schemeClr val="accent4">
                    <a:lumMod val="75000"/>
                  </a:schemeClr>
                </a:solidFill>
                <a:latin typeface="Century Gothic" panose="020B0502020202020204" pitchFamily="34" charset="0"/>
              </a:rPr>
              <a:t>PONTOS FRACOS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rtl="0"/>
            <a:r>
              <a:rPr lang="pt-BR" sz="2200" spc="300">
                <a:solidFill>
                  <a:srgbClr val="008F5D"/>
                </a:solidFill>
                <a:latin typeface="Century Gothic" panose="020B0502020202020204" pitchFamily="34" charset="0"/>
              </a:rPr>
              <a:t>OPORTUNIDADES</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rtl="0"/>
            <a:r>
              <a:rPr lang="pt-BR" sz="2200" spc="300">
                <a:solidFill>
                  <a:schemeClr val="tx1">
                    <a:lumMod val="65000"/>
                    <a:lumOff val="35000"/>
                  </a:schemeClr>
                </a:solidFill>
                <a:latin typeface="Century Gothic" panose="020B0502020202020204" pitchFamily="34" charset="0"/>
              </a:rPr>
              <a:t>AMEAÇAS</a:t>
            </a:r>
          </a:p>
        </p:txBody>
      </p:sp>
      <p:grpSp>
        <p:nvGrpSpPr>
          <p:cNvPr id="25" name="Group 24">
            <a:extLst>
              <a:ext uri="{FF2B5EF4-FFF2-40B4-BE49-F238E27FC236}">
                <a16:creationId xmlns:a16="http://schemas.microsoft.com/office/drawing/2014/main" id="{940C8021-27D3-EB26-B3C2-71C7F83194B4}"/>
              </a:ext>
            </a:extLst>
          </p:cNvPr>
          <p:cNvGrpSpPr/>
          <p:nvPr/>
        </p:nvGrpSpPr>
        <p:grpSpPr>
          <a:xfrm>
            <a:off x="5506653" y="3062739"/>
            <a:ext cx="1218459" cy="1226946"/>
            <a:chOff x="5506653" y="3062739"/>
            <a:chExt cx="1218459" cy="1226946"/>
          </a:xfrm>
        </p:grpSpPr>
        <p:grpSp>
          <p:nvGrpSpPr>
            <p:cNvPr id="24" name="Group 23">
              <a:extLst>
                <a:ext uri="{FF2B5EF4-FFF2-40B4-BE49-F238E27FC236}">
                  <a16:creationId xmlns:a16="http://schemas.microsoft.com/office/drawing/2014/main" id="{9E83C259-F53F-2956-E7A0-14A590995C00}"/>
                </a:ext>
              </a:extLst>
            </p:cNvPr>
            <p:cNvGrpSpPr/>
            <p:nvPr/>
          </p:nvGrpSpPr>
          <p:grpSpPr>
            <a:xfrm>
              <a:off x="5506653" y="3062739"/>
              <a:ext cx="1218459" cy="1226946"/>
              <a:chOff x="5411152" y="2956037"/>
              <a:chExt cx="1436543" cy="1437327"/>
            </a:xfrm>
          </p:grpSpPr>
          <p:pic>
            <p:nvPicPr>
              <p:cNvPr id="17" name="Graphic 16">
                <a:extLst>
                  <a:ext uri="{FF2B5EF4-FFF2-40B4-BE49-F238E27FC236}">
                    <a16:creationId xmlns:a16="http://schemas.microsoft.com/office/drawing/2014/main" id="{9D368D51-7963-9A88-E1A3-F449BFDADE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5411153" y="3674011"/>
                <a:ext cx="719352" cy="719353"/>
              </a:xfrm>
              <a:prstGeom prst="rect">
                <a:avLst/>
              </a:prstGeom>
            </p:spPr>
          </p:pic>
          <p:pic>
            <p:nvPicPr>
              <p:cNvPr id="18" name="Graphic 17">
                <a:extLst>
                  <a:ext uri="{FF2B5EF4-FFF2-40B4-BE49-F238E27FC236}">
                    <a16:creationId xmlns:a16="http://schemas.microsoft.com/office/drawing/2014/main" id="{782A17D9-8B07-D97E-1B3C-B5343B57EB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6128343" y="3674012"/>
                <a:ext cx="719352" cy="719352"/>
              </a:xfrm>
              <a:prstGeom prst="rect">
                <a:avLst/>
              </a:prstGeom>
            </p:spPr>
          </p:pic>
          <p:pic>
            <p:nvPicPr>
              <p:cNvPr id="16" name="Graphic 15">
                <a:extLst>
                  <a:ext uri="{FF2B5EF4-FFF2-40B4-BE49-F238E27FC236}">
                    <a16:creationId xmlns:a16="http://schemas.microsoft.com/office/drawing/2014/main" id="{21384A1C-E81C-59BA-264C-82F4F1961B4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6128341" y="2956038"/>
                <a:ext cx="719353" cy="719352"/>
              </a:xfrm>
              <a:prstGeom prst="rect">
                <a:avLst/>
              </a:prstGeom>
            </p:spPr>
          </p:pic>
          <p:pic>
            <p:nvPicPr>
              <p:cNvPr id="15" name="Graphic 14">
                <a:extLst>
                  <a:ext uri="{FF2B5EF4-FFF2-40B4-BE49-F238E27FC236}">
                    <a16:creationId xmlns:a16="http://schemas.microsoft.com/office/drawing/2014/main" id="{50F58390-E131-C7BE-A767-799B4079D0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11154" y="2956039"/>
                <a:ext cx="719353" cy="719353"/>
              </a:xfrm>
              <a:prstGeom prst="rect">
                <a:avLst/>
              </a:prstGeom>
            </p:spPr>
          </p:pic>
        </p:grpSp>
        <p:sp>
          <p:nvSpPr>
            <p:cNvPr id="35" name="Freeform 34">
              <a:extLst>
                <a:ext uri="{FF2B5EF4-FFF2-40B4-BE49-F238E27FC236}">
                  <a16:creationId xmlns:a16="http://schemas.microsoft.com/office/drawing/2014/main" id="{D0DD58AC-9F92-8A5D-C04A-6EA39E969EAF}"/>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17B81AFE-2299-F637-DDC4-73ADD08127B8}"/>
              </a:ext>
            </a:extLst>
          </p:cNvPr>
          <p:cNvSpPr txBox="1"/>
          <p:nvPr/>
        </p:nvSpPr>
        <p:spPr>
          <a:xfrm>
            <a:off x="300447" y="176378"/>
            <a:ext cx="6786153" cy="523220"/>
          </a:xfrm>
          <a:prstGeom prst="rect">
            <a:avLst/>
          </a:prstGeom>
          <a:noFill/>
        </p:spPr>
        <p:txBody>
          <a:bodyPr wrap="square" rtlCol="0">
            <a:spAutoFit/>
          </a:bodyPr>
          <a:lstStyle/>
          <a:p>
            <a:pPr rtl="0"/>
            <a:r>
              <a:rPr lang="pt-BR" sz="2800">
                <a:solidFill>
                  <a:schemeClr val="tx1">
                    <a:lumMod val="75000"/>
                    <a:lumOff val="25000"/>
                  </a:schemeClr>
                </a:solidFill>
                <a:latin typeface="Century Gothic" panose="020B0502020202020204" pitchFamily="34" charset="0"/>
              </a:rPr>
              <a:t>ANÁLISE SWOT</a:t>
            </a:r>
          </a:p>
        </p:txBody>
      </p:sp>
      <p:sp>
        <p:nvSpPr>
          <p:cNvPr id="5" name="Rectangle 4">
            <a:extLst>
              <a:ext uri="{FF2B5EF4-FFF2-40B4-BE49-F238E27FC236}">
                <a16:creationId xmlns:a16="http://schemas.microsoft.com/office/drawing/2014/main" id="{207DD672-C582-55E1-A261-F1580A0BBC7E}"/>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Ponto forte Um</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Três</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Quatro</a:t>
            </a:r>
          </a:p>
        </p:txBody>
      </p:sp>
      <p:sp>
        <p:nvSpPr>
          <p:cNvPr id="6" name="Rectangle 5">
            <a:extLst>
              <a:ext uri="{FF2B5EF4-FFF2-40B4-BE49-F238E27FC236}">
                <a16:creationId xmlns:a16="http://schemas.microsoft.com/office/drawing/2014/main" id="{EC41F1C4-1FEC-C838-0C5A-8C15F0B70D7F}"/>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Oportunidade Um</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Três</a:t>
            </a:r>
          </a:p>
        </p:txBody>
      </p:sp>
      <p:sp>
        <p:nvSpPr>
          <p:cNvPr id="7" name="Rectangle 6">
            <a:extLst>
              <a:ext uri="{FF2B5EF4-FFF2-40B4-BE49-F238E27FC236}">
                <a16:creationId xmlns:a16="http://schemas.microsoft.com/office/drawing/2014/main" id="{25AE8AAF-03B3-78D3-FBDC-F8BA836BFB5F}"/>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Ponto fraco Um</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Três</a:t>
            </a:r>
          </a:p>
        </p:txBody>
      </p:sp>
      <p:sp>
        <p:nvSpPr>
          <p:cNvPr id="8" name="Rectangle 7">
            <a:extLst>
              <a:ext uri="{FF2B5EF4-FFF2-40B4-BE49-F238E27FC236}">
                <a16:creationId xmlns:a16="http://schemas.microsoft.com/office/drawing/2014/main" id="{ECBA461F-7866-0C2E-862F-CF199983CD9D}"/>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Ameaça Um</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pt-BR"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Dois</a:t>
            </a:r>
          </a:p>
        </p:txBody>
      </p:sp>
    </p:spTree>
    <p:extLst>
      <p:ext uri="{BB962C8B-B14F-4D97-AF65-F5344CB8AC3E}">
        <p14:creationId xmlns:p14="http://schemas.microsoft.com/office/powerpoint/2010/main" val="150858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1619</TotalTime>
  <Words>296</Words>
  <Application>Microsoft Office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36</cp:revision>
  <cp:lastPrinted>2020-08-31T22:23:58Z</cp:lastPrinted>
  <dcterms:created xsi:type="dcterms:W3CDTF">2021-07-07T23:54:57Z</dcterms:created>
  <dcterms:modified xsi:type="dcterms:W3CDTF">2024-03-01T10:30:02Z</dcterms:modified>
</cp:coreProperties>
</file>