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425A"/>
    <a:srgbClr val="0677A8"/>
    <a:srgbClr val="CE4803"/>
    <a:srgbClr val="FF5A04"/>
    <a:srgbClr val="40C1AE"/>
    <a:srgbClr val="008A8A"/>
    <a:srgbClr val="388A03"/>
    <a:srgbClr val="A1C7DD"/>
    <a:srgbClr val="00929D"/>
    <a:srgbClr val="7E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89" d="100"/>
          <a:sy n="89" d="100"/>
        </p:scale>
        <p:origin x="68" y="15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1154405"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D1AEB2-6B72-D001-5CC5-E3744E8CF4D2}"/>
              </a:ext>
            </a:extLst>
          </p:cNvPr>
          <p:cNvPicPr>
            <a:picLocks noChangeAspect="1"/>
          </p:cNvPicPr>
          <p:nvPr/>
        </p:nvPicPr>
        <p:blipFill>
          <a:blip r:embed="rId2"/>
          <a:srcRect/>
          <a:stretch/>
        </p:blipFill>
        <p:spPr>
          <a:xfrm>
            <a:off x="0" y="3575"/>
            <a:ext cx="12192000" cy="6858000"/>
          </a:xfrm>
          <a:prstGeom prst="rect">
            <a:avLst/>
          </a:prstGeom>
        </p:spPr>
      </p:pic>
      <p:sp>
        <p:nvSpPr>
          <p:cNvPr id="7" name="Rectangle 6">
            <a:extLst>
              <a:ext uri="{FF2B5EF4-FFF2-40B4-BE49-F238E27FC236}">
                <a16:creationId xmlns:a16="http://schemas.microsoft.com/office/drawing/2014/main" id="{08587885-67F2-09CD-0047-4F05C1A3E4E4}"/>
              </a:ext>
            </a:extLst>
          </p:cNvPr>
          <p:cNvSpPr/>
          <p:nvPr/>
        </p:nvSpPr>
        <p:spPr>
          <a:xfrm>
            <a:off x="0" y="1408401"/>
            <a:ext cx="12192000" cy="919543"/>
          </a:xfrm>
          <a:prstGeom prst="rect">
            <a:avLst/>
          </a:prstGeom>
          <a:solidFill>
            <a:schemeClr val="tx1">
              <a:lumMod val="65000"/>
              <a:lumOff val="35000"/>
              <a:alpha val="4340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575396" y="2365928"/>
            <a:ext cx="2560320" cy="1354217"/>
          </a:xfrm>
          <a:prstGeom prst="rect">
            <a:avLst/>
          </a:prstGeom>
          <a:noFill/>
        </p:spPr>
        <p:txBody>
          <a:bodyPr wrap="square" rtlCol="0">
            <a:spAutoFit/>
          </a:bodyPr>
          <a:lstStyle/>
          <a:p>
            <a:pPr marL="285750" indent="-285750" rtl="0">
              <a:spcAft>
                <a:spcPts val="1200"/>
              </a:spcAft>
              <a:buClr>
                <a:schemeClr val="bg1"/>
              </a:buClr>
              <a:buSzPct val="110000"/>
              <a:buFont typeface=".PingFang SC Regular"/>
              <a:buChar char="＋"/>
            </a:pPr>
            <a:r>
              <a:rPr lang="pt-BR" sz="1300" dirty="0">
                <a:solidFill>
                  <a:schemeClr val="bg1"/>
                </a:solidFill>
                <a:latin typeface="Century Gothic" panose="020B0502020202020204" pitchFamily="34" charset="0"/>
                <a:ea typeface="Arial" charset="0"/>
                <a:cs typeface="Arial" charset="0"/>
              </a:rPr>
              <a:t>Ponto forte Um</a:t>
            </a:r>
          </a:p>
          <a:p>
            <a:pPr marL="285750" indent="-285750" rtl="0">
              <a:spcAft>
                <a:spcPts val="1200"/>
              </a:spcAft>
              <a:buClr>
                <a:schemeClr val="bg1"/>
              </a:buClr>
              <a:buSzPct val="110000"/>
              <a:buFont typeface=".PingFang SC Regular"/>
              <a:buChar char="＋"/>
            </a:pPr>
            <a:r>
              <a:rPr lang="pt-BR" sz="1300" dirty="0">
                <a:solidFill>
                  <a:schemeClr val="bg1"/>
                </a:solidFill>
                <a:latin typeface="Century Gothic" panose="020B0502020202020204" pitchFamily="34" charset="0"/>
                <a:ea typeface="Arial" charset="0"/>
                <a:cs typeface="Arial" charset="0"/>
              </a:rPr>
              <a:t>Dois</a:t>
            </a:r>
          </a:p>
          <a:p>
            <a:pPr marL="285750" indent="-285750" rtl="0">
              <a:spcAft>
                <a:spcPts val="1200"/>
              </a:spcAft>
              <a:buClr>
                <a:schemeClr val="bg1"/>
              </a:buClr>
              <a:buSzPct val="110000"/>
              <a:buFont typeface=".PingFang SC Regular"/>
              <a:buChar char="＋"/>
            </a:pPr>
            <a:r>
              <a:rPr lang="pt-BR" sz="1300" dirty="0">
                <a:solidFill>
                  <a:schemeClr val="bg1"/>
                </a:solidFill>
                <a:latin typeface="Century Gothic" panose="020B0502020202020204" pitchFamily="34" charset="0"/>
                <a:ea typeface="Arial" charset="0"/>
                <a:cs typeface="Arial" charset="0"/>
              </a:rPr>
              <a:t>Três</a:t>
            </a:r>
          </a:p>
          <a:p>
            <a:pPr marL="285750" indent="-285750" rtl="0">
              <a:spcAft>
                <a:spcPts val="1200"/>
              </a:spcAft>
              <a:buClr>
                <a:schemeClr val="bg1"/>
              </a:buClr>
              <a:buSzPct val="110000"/>
              <a:buFont typeface=".PingFang SC Regular"/>
              <a:buChar char="＋"/>
            </a:pPr>
            <a:r>
              <a:rPr lang="pt-BR" sz="1300" dirty="0">
                <a:solidFill>
                  <a:schemeClr val="bg1"/>
                </a:solidFill>
                <a:latin typeface="Century Gothic" panose="020B0502020202020204" pitchFamily="34" charset="0"/>
                <a:ea typeface="Arial" charset="0"/>
                <a:cs typeface="Arial" charset="0"/>
              </a:rPr>
              <a:t>Quatro</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3494465" y="2365928"/>
            <a:ext cx="2560320" cy="1000274"/>
          </a:xfrm>
          <a:prstGeom prst="rect">
            <a:avLst/>
          </a:prstGeom>
          <a:noFill/>
        </p:spPr>
        <p:txBody>
          <a:bodyPr wrap="square" rtlCol="0">
            <a:spAutoFit/>
          </a:bodyPr>
          <a:lstStyle/>
          <a:p>
            <a:pPr marL="285750" indent="-285750" rtl="0">
              <a:spcAft>
                <a:spcPts val="1200"/>
              </a:spcAft>
              <a:buClr>
                <a:schemeClr val="bg1"/>
              </a:buClr>
              <a:buSzPct val="110000"/>
              <a:buFont typeface="System Font Regular"/>
              <a:buChar char="—"/>
            </a:pPr>
            <a:r>
              <a:rPr lang="pt-BR" sz="1300">
                <a:solidFill>
                  <a:schemeClr val="bg1"/>
                </a:solidFill>
                <a:latin typeface="Century Gothic" panose="020B0502020202020204" pitchFamily="34" charset="0"/>
                <a:ea typeface="Arial" charset="0"/>
                <a:cs typeface="Arial" charset="0"/>
              </a:rPr>
              <a:t>Ponto fraco Um</a:t>
            </a:r>
          </a:p>
          <a:p>
            <a:pPr marL="285750" indent="-285750" rtl="0">
              <a:spcAft>
                <a:spcPts val="1200"/>
              </a:spcAft>
              <a:buClr>
                <a:schemeClr val="bg1"/>
              </a:buClr>
              <a:buSzPct val="110000"/>
              <a:buFont typeface="System Font Regular"/>
              <a:buChar char="—"/>
            </a:pPr>
            <a:r>
              <a:rPr lang="pt-BR" sz="1300">
                <a:solidFill>
                  <a:schemeClr val="bg1"/>
                </a:solidFill>
                <a:latin typeface="Century Gothic" panose="020B0502020202020204" pitchFamily="34" charset="0"/>
                <a:ea typeface="Arial" charset="0"/>
                <a:cs typeface="Arial" charset="0"/>
              </a:rPr>
              <a:t>Dois</a:t>
            </a:r>
          </a:p>
          <a:p>
            <a:pPr marL="285750" indent="-285750" rtl="0">
              <a:spcAft>
                <a:spcPts val="1200"/>
              </a:spcAft>
              <a:buClr>
                <a:schemeClr val="bg1"/>
              </a:buClr>
              <a:buSzPct val="110000"/>
              <a:buFont typeface="System Font Regular"/>
              <a:buChar char="—"/>
            </a:pPr>
            <a:r>
              <a:rPr lang="pt-BR" sz="1300">
                <a:solidFill>
                  <a:schemeClr val="bg1"/>
                </a:solidFill>
                <a:latin typeface="Century Gothic" panose="020B0502020202020204" pitchFamily="34" charset="0"/>
                <a:ea typeface="Arial" charset="0"/>
                <a:cs typeface="Arial" charset="0"/>
              </a:rPr>
              <a:t>Três</a:t>
            </a:r>
          </a:p>
        </p:txBody>
      </p:sp>
      <p:sp>
        <p:nvSpPr>
          <p:cNvPr id="33" name="TextBox 32">
            <a:extLst>
              <a:ext uri="{FF2B5EF4-FFF2-40B4-BE49-F238E27FC236}">
                <a16:creationId xmlns:a16="http://schemas.microsoft.com/office/drawing/2014/main" id="{143A449B-AAB7-994A-92CE-8F48E2CA7DF6}"/>
              </a:ext>
            </a:extLst>
          </p:cNvPr>
          <p:cNvSpPr txBox="1"/>
          <p:nvPr/>
        </p:nvSpPr>
        <p:spPr>
          <a:xfrm>
            <a:off x="249646" y="107064"/>
            <a:ext cx="9699697" cy="461665"/>
          </a:xfrm>
          <a:prstGeom prst="rect">
            <a:avLst/>
          </a:prstGeom>
          <a:noFill/>
          <a:effectLst/>
        </p:spPr>
        <p:txBody>
          <a:bodyPr wrap="square" rtlCol="0">
            <a:spAutoFit/>
          </a:bodyPr>
          <a:lstStyle/>
          <a:p>
            <a:pPr rtl="0"/>
            <a:r>
              <a:rPr lang="pt-BR" sz="2400" b="1" dirty="0">
                <a:solidFill>
                  <a:schemeClr val="bg1"/>
                </a:solidFill>
                <a:latin typeface="Century Gothic" panose="020B0502020202020204" pitchFamily="34" charset="0"/>
              </a:rPr>
              <a:t>MODELO DE ANÁLISE SWOT DE MUDANÇA DE CARREIRA</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172368" y="140515"/>
            <a:ext cx="2539595" cy="505113"/>
          </a:xfrm>
          <a:prstGeom prst="rect">
            <a:avLst/>
          </a:prstGeom>
        </p:spPr>
      </p:pic>
      <p:sp>
        <p:nvSpPr>
          <p:cNvPr id="101" name="TextBox 100">
            <a:extLst>
              <a:ext uri="{FF2B5EF4-FFF2-40B4-BE49-F238E27FC236}">
                <a16:creationId xmlns:a16="http://schemas.microsoft.com/office/drawing/2014/main" id="{9111D247-B21F-B446-D61F-A45651B9648F}"/>
              </a:ext>
            </a:extLst>
          </p:cNvPr>
          <p:cNvSpPr txBox="1"/>
          <p:nvPr/>
        </p:nvSpPr>
        <p:spPr>
          <a:xfrm>
            <a:off x="524596" y="1446502"/>
            <a:ext cx="2377440" cy="830997"/>
          </a:xfrm>
          <a:prstGeom prst="rect">
            <a:avLst/>
          </a:prstGeom>
          <a:noFill/>
        </p:spPr>
        <p:txBody>
          <a:bodyPr wrap="square" rtlCol="0">
            <a:spAutoFit/>
          </a:bodyPr>
          <a:lstStyle/>
          <a:p>
            <a:pPr rtl="0"/>
            <a:r>
              <a:rPr lang="pt-BR" sz="1200" dirty="0">
                <a:solidFill>
                  <a:schemeClr val="bg1"/>
                </a:solidFill>
                <a:latin typeface="Century Gothic" panose="020B0502020202020204" pitchFamily="34" charset="0"/>
              </a:rPr>
              <a:t>Que ativos e habilidades você pode trazer para este campo? O que você acha atraente?</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3443665" y="1446502"/>
            <a:ext cx="2377440" cy="461665"/>
          </a:xfrm>
          <a:prstGeom prst="rect">
            <a:avLst/>
          </a:prstGeom>
          <a:noFill/>
        </p:spPr>
        <p:txBody>
          <a:bodyPr wrap="square" rtlCol="0">
            <a:spAutoFit/>
          </a:bodyPr>
          <a:lstStyle/>
          <a:p>
            <a:pPr rtl="0"/>
            <a:r>
              <a:rPr lang="pt-BR" sz="1200">
                <a:solidFill>
                  <a:schemeClr val="bg1"/>
                </a:solidFill>
                <a:latin typeface="Century Gothic" panose="020B0502020202020204" pitchFamily="34" charset="0"/>
              </a:rPr>
              <a:t>Liste quaisquer déficits de competência que você tenha neste campo.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6394537" y="2385320"/>
            <a:ext cx="2560320" cy="1000274"/>
          </a:xfrm>
          <a:prstGeom prst="rect">
            <a:avLst/>
          </a:prstGeom>
          <a:noFill/>
        </p:spPr>
        <p:txBody>
          <a:bodyPr wrap="square" rtlCol="0">
            <a:spAutoFit/>
          </a:bodyPr>
          <a:lstStyle/>
          <a:p>
            <a:pPr marL="285750" indent="-285750" rtl="0">
              <a:spcAft>
                <a:spcPts val="1200"/>
              </a:spcAft>
              <a:buClr>
                <a:schemeClr val="bg1"/>
              </a:buClr>
              <a:buSzPct val="110000"/>
              <a:buFont typeface=".PingFang SC Regular"/>
              <a:buChar char="＋"/>
            </a:pPr>
            <a:r>
              <a:rPr lang="pt-BR" sz="1300">
                <a:solidFill>
                  <a:schemeClr val="bg1"/>
                </a:solidFill>
                <a:latin typeface="Century Gothic" panose="020B0502020202020204" pitchFamily="34" charset="0"/>
                <a:ea typeface="Arial" charset="0"/>
                <a:cs typeface="Arial" charset="0"/>
              </a:rPr>
              <a:t>Oportunidade Um</a:t>
            </a:r>
          </a:p>
          <a:p>
            <a:pPr marL="285750" indent="-285750" rtl="0">
              <a:spcAft>
                <a:spcPts val="1200"/>
              </a:spcAft>
              <a:buClr>
                <a:schemeClr val="bg1"/>
              </a:buClr>
              <a:buSzPct val="110000"/>
              <a:buFont typeface=".PingFang SC Regular"/>
              <a:buChar char="＋"/>
            </a:pPr>
            <a:r>
              <a:rPr lang="pt-BR" sz="1300">
                <a:solidFill>
                  <a:schemeClr val="bg1"/>
                </a:solidFill>
                <a:latin typeface="Century Gothic" panose="020B0502020202020204" pitchFamily="34" charset="0"/>
                <a:ea typeface="Arial" charset="0"/>
                <a:cs typeface="Arial" charset="0"/>
              </a:rPr>
              <a:t>Dois</a:t>
            </a:r>
          </a:p>
          <a:p>
            <a:pPr marL="285750" indent="-285750" rtl="0">
              <a:spcAft>
                <a:spcPts val="1200"/>
              </a:spcAft>
              <a:buClr>
                <a:schemeClr val="bg1"/>
              </a:buClr>
              <a:buSzPct val="110000"/>
              <a:buFont typeface=".PingFang SC Regular"/>
              <a:buChar char="＋"/>
            </a:pPr>
            <a:r>
              <a:rPr lang="pt-BR" sz="1300">
                <a:solidFill>
                  <a:schemeClr val="bg1"/>
                </a:solidFill>
                <a:latin typeface="Century Gothic" panose="020B0502020202020204" pitchFamily="34" charset="0"/>
                <a:ea typeface="Arial" charset="0"/>
                <a:cs typeface="Arial" charset="0"/>
              </a:rPr>
              <a:t>Três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9304246" y="2385320"/>
            <a:ext cx="2560320" cy="646331"/>
          </a:xfrm>
          <a:prstGeom prst="rect">
            <a:avLst/>
          </a:prstGeom>
          <a:noFill/>
        </p:spPr>
        <p:txBody>
          <a:bodyPr wrap="square" rtlCol="0">
            <a:spAutoFit/>
          </a:bodyPr>
          <a:lstStyle/>
          <a:p>
            <a:pPr marL="285750" indent="-285750" rtl="0">
              <a:spcAft>
                <a:spcPts val="1200"/>
              </a:spcAft>
              <a:buClr>
                <a:schemeClr val="bg1"/>
              </a:buClr>
              <a:buSzPct val="110000"/>
              <a:buFont typeface="System Font Regular"/>
              <a:buChar char="—"/>
            </a:pPr>
            <a:r>
              <a:rPr lang="pt-BR" sz="1300">
                <a:solidFill>
                  <a:schemeClr val="bg1"/>
                </a:solidFill>
                <a:latin typeface="Century Gothic" panose="020B0502020202020204" pitchFamily="34" charset="0"/>
                <a:ea typeface="Arial" charset="0"/>
                <a:cs typeface="Arial" charset="0"/>
              </a:rPr>
              <a:t>Ameaça Um</a:t>
            </a:r>
          </a:p>
          <a:p>
            <a:pPr marL="285750" indent="-285750" rtl="0">
              <a:spcAft>
                <a:spcPts val="1200"/>
              </a:spcAft>
              <a:buClr>
                <a:schemeClr val="bg1"/>
              </a:buClr>
              <a:buSzPct val="110000"/>
              <a:buFont typeface="System Font Regular"/>
              <a:buChar char="—"/>
            </a:pPr>
            <a:r>
              <a:rPr lang="pt-BR" sz="1300">
                <a:solidFill>
                  <a:schemeClr val="bg1"/>
                </a:solidFill>
                <a:latin typeface="Century Gothic" panose="020B0502020202020204" pitchFamily="34" charset="0"/>
                <a:ea typeface="Arial" charset="0"/>
                <a:cs typeface="Arial" charset="0"/>
              </a:rPr>
              <a:t>Dois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6343736" y="1446502"/>
            <a:ext cx="2698663" cy="646331"/>
          </a:xfrm>
          <a:prstGeom prst="rect">
            <a:avLst/>
          </a:prstGeom>
          <a:noFill/>
        </p:spPr>
        <p:txBody>
          <a:bodyPr wrap="square" rtlCol="0">
            <a:spAutoFit/>
          </a:bodyPr>
          <a:lstStyle/>
          <a:p>
            <a:pPr rtl="0"/>
            <a:r>
              <a:rPr lang="pt-BR" sz="1200" dirty="0">
                <a:solidFill>
                  <a:schemeClr val="bg1"/>
                </a:solidFill>
                <a:latin typeface="Century Gothic" panose="020B0502020202020204" pitchFamily="34" charset="0"/>
              </a:rPr>
              <a:t>Avalie o clima do mercado.  Liste quaisquer fatores externos que beneficiem este caminho de carreira.</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9253446" y="1446502"/>
            <a:ext cx="2377440" cy="461665"/>
          </a:xfrm>
          <a:prstGeom prst="rect">
            <a:avLst/>
          </a:prstGeom>
          <a:noFill/>
        </p:spPr>
        <p:txBody>
          <a:bodyPr wrap="square" rtlCol="0">
            <a:spAutoFit/>
          </a:bodyPr>
          <a:lstStyle/>
          <a:p>
            <a:pPr rtl="0"/>
            <a:r>
              <a:rPr lang="pt-BR" sz="1200">
                <a:solidFill>
                  <a:schemeClr val="bg1"/>
                </a:solidFill>
                <a:latin typeface="Century Gothic" panose="020B0502020202020204" pitchFamily="34" charset="0"/>
              </a:rPr>
              <a:t>Liste quaisquer perigos da entrada neste campo.</a:t>
            </a:r>
          </a:p>
        </p:txBody>
      </p:sp>
      <p:sp>
        <p:nvSpPr>
          <p:cNvPr id="2" name="TextBox 1">
            <a:extLst>
              <a:ext uri="{FF2B5EF4-FFF2-40B4-BE49-F238E27FC236}">
                <a16:creationId xmlns:a16="http://schemas.microsoft.com/office/drawing/2014/main" id="{F989478B-D4C6-2E11-DDF2-161140B9F03A}"/>
              </a:ext>
            </a:extLst>
          </p:cNvPr>
          <p:cNvSpPr txBox="1"/>
          <p:nvPr/>
        </p:nvSpPr>
        <p:spPr>
          <a:xfrm>
            <a:off x="291546" y="722320"/>
            <a:ext cx="2990134" cy="523220"/>
          </a:xfrm>
          <a:prstGeom prst="rect">
            <a:avLst/>
          </a:prstGeom>
          <a:noFill/>
          <a:effectLst/>
        </p:spPr>
        <p:txBody>
          <a:bodyPr wrap="square" rtlCol="0">
            <a:spAutoFit/>
          </a:bodyPr>
          <a:lstStyle/>
          <a:p>
            <a:pPr algn="ctr" rtl="0"/>
            <a:r>
              <a:rPr lang="pt-BR" sz="2800" b="1" dirty="0">
                <a:solidFill>
                  <a:schemeClr val="bg1"/>
                </a:solidFill>
                <a:latin typeface="Century Gothic" panose="020B0502020202020204" pitchFamily="34" charset="0"/>
              </a:rPr>
              <a:t>Pontos fortes</a:t>
            </a:r>
          </a:p>
        </p:txBody>
      </p:sp>
      <p:sp>
        <p:nvSpPr>
          <p:cNvPr id="3" name="TextBox 2">
            <a:extLst>
              <a:ext uri="{FF2B5EF4-FFF2-40B4-BE49-F238E27FC236}">
                <a16:creationId xmlns:a16="http://schemas.microsoft.com/office/drawing/2014/main" id="{536E883F-23AD-73A4-2C75-03271EF42A50}"/>
              </a:ext>
            </a:extLst>
          </p:cNvPr>
          <p:cNvSpPr txBox="1"/>
          <p:nvPr/>
        </p:nvSpPr>
        <p:spPr>
          <a:xfrm>
            <a:off x="3279804" y="722320"/>
            <a:ext cx="2851756" cy="523220"/>
          </a:xfrm>
          <a:prstGeom prst="rect">
            <a:avLst/>
          </a:prstGeom>
          <a:noFill/>
          <a:effectLst/>
        </p:spPr>
        <p:txBody>
          <a:bodyPr wrap="square" rtlCol="0">
            <a:spAutoFit/>
          </a:bodyPr>
          <a:lstStyle/>
          <a:p>
            <a:pPr algn="ctr" rtl="0"/>
            <a:r>
              <a:rPr lang="pt-BR" sz="2800" b="1" dirty="0">
                <a:solidFill>
                  <a:schemeClr val="bg1"/>
                </a:solidFill>
                <a:latin typeface="Century Gothic" panose="020B0502020202020204" pitchFamily="34" charset="0"/>
              </a:rPr>
              <a:t>Pontos fracos</a:t>
            </a:r>
          </a:p>
        </p:txBody>
      </p:sp>
      <p:sp>
        <p:nvSpPr>
          <p:cNvPr id="5" name="TextBox 4">
            <a:extLst>
              <a:ext uri="{FF2B5EF4-FFF2-40B4-BE49-F238E27FC236}">
                <a16:creationId xmlns:a16="http://schemas.microsoft.com/office/drawing/2014/main" id="{8144C451-0C2B-17EE-BBBF-93E4AEA05207}"/>
              </a:ext>
            </a:extLst>
          </p:cNvPr>
          <p:cNvSpPr txBox="1"/>
          <p:nvPr/>
        </p:nvSpPr>
        <p:spPr>
          <a:xfrm>
            <a:off x="5970986" y="722320"/>
            <a:ext cx="3269534" cy="523220"/>
          </a:xfrm>
          <a:prstGeom prst="rect">
            <a:avLst/>
          </a:prstGeom>
          <a:noFill/>
          <a:effectLst/>
        </p:spPr>
        <p:txBody>
          <a:bodyPr wrap="square" rtlCol="0">
            <a:spAutoFit/>
          </a:bodyPr>
          <a:lstStyle/>
          <a:p>
            <a:pPr algn="ctr" rtl="0"/>
            <a:r>
              <a:rPr lang="pt-BR" sz="2800" b="1" dirty="0">
                <a:solidFill>
                  <a:schemeClr val="bg1"/>
                </a:solidFill>
                <a:latin typeface="Century Gothic" panose="020B0502020202020204" pitchFamily="34" charset="0"/>
              </a:rPr>
              <a:t>Oportunidades</a:t>
            </a:r>
          </a:p>
        </p:txBody>
      </p:sp>
      <p:sp>
        <p:nvSpPr>
          <p:cNvPr id="6" name="TextBox 5">
            <a:extLst>
              <a:ext uri="{FF2B5EF4-FFF2-40B4-BE49-F238E27FC236}">
                <a16:creationId xmlns:a16="http://schemas.microsoft.com/office/drawing/2014/main" id="{A05E9E37-7977-B19D-1C13-6A01B6480B0E}"/>
              </a:ext>
            </a:extLst>
          </p:cNvPr>
          <p:cNvSpPr txBox="1"/>
          <p:nvPr/>
        </p:nvSpPr>
        <p:spPr>
          <a:xfrm>
            <a:off x="9157128" y="722320"/>
            <a:ext cx="2554514" cy="523220"/>
          </a:xfrm>
          <a:prstGeom prst="rect">
            <a:avLst/>
          </a:prstGeom>
          <a:noFill/>
          <a:effectLst/>
        </p:spPr>
        <p:txBody>
          <a:bodyPr wrap="square" rtlCol="0">
            <a:spAutoFit/>
          </a:bodyPr>
          <a:lstStyle/>
          <a:p>
            <a:pPr algn="ctr" rtl="0"/>
            <a:r>
              <a:rPr lang="pt-BR" sz="2800" b="1" dirty="0">
                <a:solidFill>
                  <a:schemeClr val="bg1"/>
                </a:solidFill>
                <a:latin typeface="Century Gothic" panose="020B0502020202020204" pitchFamily="34" charset="0"/>
              </a:rPr>
              <a:t>Ameaças</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1536</TotalTime>
  <Words>176</Words>
  <Application>Microsoft Office PowerPoint</Application>
  <PresentationFormat>Widescreen</PresentationFormat>
  <Paragraphs>25</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31</cp:revision>
  <cp:lastPrinted>2020-08-31T22:23:58Z</cp:lastPrinted>
  <dcterms:created xsi:type="dcterms:W3CDTF">2021-07-07T23:54:57Z</dcterms:created>
  <dcterms:modified xsi:type="dcterms:W3CDTF">2024-03-04T01:56:03Z</dcterms:modified>
</cp:coreProperties>
</file>