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
  </p:notesMasterIdLst>
  <p:sldIdLst>
    <p:sldId id="343" r:id="rId2"/>
    <p:sldId id="345" r:id="rId3"/>
    <p:sldId id="346" r:id="rId4"/>
    <p:sldId id="348" r:id="rId5"/>
    <p:sldId id="349" r:id="rId6"/>
    <p:sldId id="295"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425A"/>
    <a:srgbClr val="0677A8"/>
    <a:srgbClr val="CE4803"/>
    <a:srgbClr val="FF5A04"/>
    <a:srgbClr val="40C1AE"/>
    <a:srgbClr val="008A8A"/>
    <a:srgbClr val="388A03"/>
    <a:srgbClr val="A1C7DD"/>
    <a:srgbClr val="00929D"/>
    <a:srgbClr val="7E79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43" autoAdjust="0"/>
    <p:restoredTop sz="86447"/>
  </p:normalViewPr>
  <p:slideViewPr>
    <p:cSldViewPr snapToGrid="0" snapToObjects="1">
      <p:cViewPr varScale="1">
        <p:scale>
          <a:sx n="89" d="100"/>
          <a:sy n="89" d="100"/>
        </p:scale>
        <p:origin x="68" y="1568"/>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_rels/viewProps.xml.rels><?xml version="1.0" encoding="UTF-8" standalone="yes"?>
<Relationships xmlns="http://schemas.openxmlformats.org/package/2006/relationships"><Relationship Id="rId1"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3/1/2024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C0711C10-233D-DA48-A5CB-9365BBABB6B4}" type="slidenum">
              <a:rPr/>
              <a:t>6</a:t>
            </a:fld>
            <a:endParaRPr/>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3/1/2024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3/1/2024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3/1/2024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alpha val="40000"/>
              </a:schemeClr>
            </a:gs>
            <a:gs pos="100000">
              <a:schemeClr val="bg1">
                <a:lumMod val="75000"/>
              </a:schemeClr>
            </a:gs>
          </a:gsLst>
          <a:lin ang="135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3/1/2024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6.png"/><Relationship Id="rId4" Type="http://schemas.microsoft.com/office/2007/relationships/hdphoto" Target="../media/hdphoto1.wdp"/><Relationship Id="rId9" Type="http://schemas.openxmlformats.org/officeDocument/2006/relationships/hyperlink" Target="https://pt.smartsheet.com/try-it?trp=1154405"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D1AEB2-6B72-D001-5CC5-E3744E8CF4D2}"/>
              </a:ext>
            </a:extLst>
          </p:cNvPr>
          <p:cNvPicPr>
            <a:picLocks noChangeAspect="1"/>
          </p:cNvPicPr>
          <p:nvPr/>
        </p:nvPicPr>
        <p:blipFill>
          <a:blip r:embed="rId2"/>
          <a:stretch>
            <a:fillRect/>
          </a:stretch>
        </p:blipFill>
        <p:spPr>
          <a:xfrm>
            <a:off x="0" y="0"/>
            <a:ext cx="12192000" cy="6865150"/>
          </a:xfrm>
          <a:prstGeom prst="rect">
            <a:avLst/>
          </a:prstGeom>
        </p:spPr>
      </p:pic>
      <p:sp>
        <p:nvSpPr>
          <p:cNvPr id="2" name="Rectangle 1">
            <a:extLst>
              <a:ext uri="{FF2B5EF4-FFF2-40B4-BE49-F238E27FC236}">
                <a16:creationId xmlns:a16="http://schemas.microsoft.com/office/drawing/2014/main" id="{37285F6F-A830-5F82-1695-DB8098E17525}"/>
              </a:ext>
            </a:extLst>
          </p:cNvPr>
          <p:cNvSpPr/>
          <p:nvPr/>
        </p:nvSpPr>
        <p:spPr>
          <a:xfrm>
            <a:off x="389860" y="2855756"/>
            <a:ext cx="2651760" cy="449669"/>
          </a:xfrm>
          <a:prstGeom prst="rect">
            <a:avLst/>
          </a:prstGeom>
          <a:solidFill>
            <a:srgbClr val="F99509"/>
          </a:solidFill>
          <a:ln w="50800">
            <a:solidFill>
              <a:srgbClr val="F99509"/>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3" name="Rectangle 2">
            <a:extLst>
              <a:ext uri="{FF2B5EF4-FFF2-40B4-BE49-F238E27FC236}">
                <a16:creationId xmlns:a16="http://schemas.microsoft.com/office/drawing/2014/main" id="{EB019CC2-0E7A-3AAF-05B5-D26C0A1BFA0E}"/>
              </a:ext>
            </a:extLst>
          </p:cNvPr>
          <p:cNvSpPr/>
          <p:nvPr/>
        </p:nvSpPr>
        <p:spPr>
          <a:xfrm>
            <a:off x="3308929" y="2855756"/>
            <a:ext cx="2651760" cy="449666"/>
          </a:xfrm>
          <a:prstGeom prst="rect">
            <a:avLst/>
          </a:prstGeom>
          <a:solidFill>
            <a:srgbClr val="FE5A05"/>
          </a:solidFill>
          <a:ln w="50800">
            <a:solidFill>
              <a:srgbClr val="FF5A04"/>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5" name="Rectangle 4">
            <a:extLst>
              <a:ext uri="{FF2B5EF4-FFF2-40B4-BE49-F238E27FC236}">
                <a16:creationId xmlns:a16="http://schemas.microsoft.com/office/drawing/2014/main" id="{D3A0C73A-4851-819A-26C5-D5EF0CE41A01}"/>
              </a:ext>
            </a:extLst>
          </p:cNvPr>
          <p:cNvSpPr/>
          <p:nvPr/>
        </p:nvSpPr>
        <p:spPr>
          <a:xfrm>
            <a:off x="6209001" y="2855756"/>
            <a:ext cx="2651760" cy="449669"/>
          </a:xfrm>
          <a:prstGeom prst="rect">
            <a:avLst/>
          </a:prstGeom>
          <a:solidFill>
            <a:srgbClr val="00C6D1"/>
          </a:solidFill>
          <a:ln w="50800">
            <a:solidFill>
              <a:srgbClr val="00C7D2"/>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6" name="Rectangle 5">
            <a:extLst>
              <a:ext uri="{FF2B5EF4-FFF2-40B4-BE49-F238E27FC236}">
                <a16:creationId xmlns:a16="http://schemas.microsoft.com/office/drawing/2014/main" id="{34E52E2C-E72D-70DA-AE1C-0FA7D95812A2}"/>
              </a:ext>
            </a:extLst>
          </p:cNvPr>
          <p:cNvSpPr/>
          <p:nvPr/>
        </p:nvSpPr>
        <p:spPr>
          <a:xfrm>
            <a:off x="9118710" y="2855756"/>
            <a:ext cx="2651760" cy="449666"/>
          </a:xfrm>
          <a:prstGeom prst="rect">
            <a:avLst/>
          </a:prstGeom>
          <a:solidFill>
            <a:srgbClr val="7E7979"/>
          </a:solidFill>
          <a:ln w="50800">
            <a:solidFill>
              <a:srgbClr val="7E7979"/>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5" name="Rectangle 104">
            <a:extLst>
              <a:ext uri="{FF2B5EF4-FFF2-40B4-BE49-F238E27FC236}">
                <a16:creationId xmlns:a16="http://schemas.microsoft.com/office/drawing/2014/main" id="{23CDEE7E-D5B0-E284-3A71-0135C559D632}"/>
              </a:ext>
            </a:extLst>
          </p:cNvPr>
          <p:cNvSpPr/>
          <p:nvPr/>
        </p:nvSpPr>
        <p:spPr>
          <a:xfrm>
            <a:off x="389860" y="3305422"/>
            <a:ext cx="2651760" cy="2934755"/>
          </a:xfrm>
          <a:prstGeom prst="rect">
            <a:avLst/>
          </a:prstGeom>
          <a:solidFill>
            <a:schemeClr val="bg1">
              <a:alpha val="90000"/>
            </a:schemeClr>
          </a:solidFill>
          <a:ln w="50800">
            <a:solidFill>
              <a:srgbClr val="F99509"/>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10" name="TextBox 109">
            <a:extLst>
              <a:ext uri="{FF2B5EF4-FFF2-40B4-BE49-F238E27FC236}">
                <a16:creationId xmlns:a16="http://schemas.microsoft.com/office/drawing/2014/main" id="{D952984D-C68E-463D-30BC-229346D5DD88}"/>
              </a:ext>
            </a:extLst>
          </p:cNvPr>
          <p:cNvSpPr txBox="1"/>
          <p:nvPr/>
        </p:nvSpPr>
        <p:spPr>
          <a:xfrm>
            <a:off x="419677" y="3456995"/>
            <a:ext cx="2560320" cy="1292662"/>
          </a:xfrm>
          <a:prstGeom prst="rect">
            <a:avLst/>
          </a:prstGeom>
          <a:noFill/>
        </p:spPr>
        <p:txBody>
          <a:bodyPr wrap="square" rtlCol="0">
            <a:spAutoFit/>
          </a:bodyPr>
          <a:lstStyle/>
          <a:p>
            <a:pPr marL="285750" indent="-285750" rtl="0">
              <a:spcAft>
                <a:spcPts val="1200"/>
              </a:spcAft>
              <a:buClr>
                <a:srgbClr val="AD5902"/>
              </a:buClr>
              <a:buSzPct val="110000"/>
              <a:buFont typeface=".PingFang SC Regular"/>
              <a:buChar char="＋"/>
            </a:pPr>
            <a:r>
              <a:rPr lang="pt-BR" sz="1200">
                <a:latin typeface="Century Gothic" panose="020B0502020202020204" pitchFamily="34" charset="0"/>
                <a:ea typeface="Arial" charset="0"/>
                <a:cs typeface="Arial" charset="0"/>
              </a:rPr>
              <a:t>Ponto forte Um</a:t>
            </a:r>
          </a:p>
          <a:p>
            <a:pPr marL="285750" indent="-285750" rtl="0">
              <a:spcAft>
                <a:spcPts val="1200"/>
              </a:spcAft>
              <a:buClr>
                <a:srgbClr val="AD5902"/>
              </a:buClr>
              <a:buSzPct val="110000"/>
              <a:buFont typeface=".PingFang SC Regular"/>
              <a:buChar char="＋"/>
            </a:pPr>
            <a:r>
              <a:rPr lang="pt-BR" sz="1200">
                <a:latin typeface="Century Gothic" panose="020B0502020202020204" pitchFamily="34" charset="0"/>
                <a:ea typeface="Arial" charset="0"/>
                <a:cs typeface="Arial" charset="0"/>
              </a:rPr>
              <a:t>Dois</a:t>
            </a:r>
          </a:p>
          <a:p>
            <a:pPr marL="285750" indent="-285750" rtl="0">
              <a:spcAft>
                <a:spcPts val="1200"/>
              </a:spcAft>
              <a:buClr>
                <a:srgbClr val="AD5902"/>
              </a:buClr>
              <a:buSzPct val="110000"/>
              <a:buFont typeface=".PingFang SC Regular"/>
              <a:buChar char="＋"/>
            </a:pPr>
            <a:r>
              <a:rPr lang="pt-BR" sz="1200">
                <a:latin typeface="Century Gothic" panose="020B0502020202020204" pitchFamily="34" charset="0"/>
                <a:ea typeface="Arial" charset="0"/>
                <a:cs typeface="Arial" charset="0"/>
              </a:rPr>
              <a:t>Três</a:t>
            </a:r>
          </a:p>
          <a:p>
            <a:pPr marL="285750" indent="-285750" rtl="0">
              <a:spcAft>
                <a:spcPts val="1200"/>
              </a:spcAft>
              <a:buClr>
                <a:srgbClr val="AD5902"/>
              </a:buClr>
              <a:buSzPct val="110000"/>
              <a:buFont typeface=".PingFang SC Regular"/>
              <a:buChar char="＋"/>
            </a:pPr>
            <a:r>
              <a:rPr lang="pt-BR" sz="1200">
                <a:latin typeface="Century Gothic" panose="020B0502020202020204" pitchFamily="34" charset="0"/>
                <a:ea typeface="Arial" charset="0"/>
                <a:cs typeface="Arial" charset="0"/>
              </a:rPr>
              <a:t>Quatro</a:t>
            </a:r>
          </a:p>
        </p:txBody>
      </p:sp>
      <p:sp>
        <p:nvSpPr>
          <p:cNvPr id="103" name="Rectangle 102">
            <a:extLst>
              <a:ext uri="{FF2B5EF4-FFF2-40B4-BE49-F238E27FC236}">
                <a16:creationId xmlns:a16="http://schemas.microsoft.com/office/drawing/2014/main" id="{8062011B-9976-0032-DBBF-57E654FC13EE}"/>
              </a:ext>
            </a:extLst>
          </p:cNvPr>
          <p:cNvSpPr/>
          <p:nvPr/>
        </p:nvSpPr>
        <p:spPr>
          <a:xfrm>
            <a:off x="3308929" y="3305422"/>
            <a:ext cx="2651760" cy="2934742"/>
          </a:xfrm>
          <a:prstGeom prst="rect">
            <a:avLst/>
          </a:prstGeom>
          <a:solidFill>
            <a:schemeClr val="bg1">
              <a:alpha val="90000"/>
            </a:schemeClr>
          </a:solidFill>
          <a:ln w="50800">
            <a:solidFill>
              <a:srgbClr val="FF5A04"/>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11" name="TextBox 110">
            <a:extLst>
              <a:ext uri="{FF2B5EF4-FFF2-40B4-BE49-F238E27FC236}">
                <a16:creationId xmlns:a16="http://schemas.microsoft.com/office/drawing/2014/main" id="{2D9511AE-2DE9-1139-1796-A1EF19136F72}"/>
              </a:ext>
            </a:extLst>
          </p:cNvPr>
          <p:cNvSpPr txBox="1"/>
          <p:nvPr/>
        </p:nvSpPr>
        <p:spPr>
          <a:xfrm>
            <a:off x="3338746" y="3456995"/>
            <a:ext cx="2560320" cy="954107"/>
          </a:xfrm>
          <a:prstGeom prst="rect">
            <a:avLst/>
          </a:prstGeom>
          <a:noFill/>
        </p:spPr>
        <p:txBody>
          <a:bodyPr wrap="square" rtlCol="0">
            <a:spAutoFit/>
          </a:bodyPr>
          <a:lstStyle/>
          <a:p>
            <a:pPr marL="285750" indent="-285750" rtl="0">
              <a:spcAft>
                <a:spcPts val="1200"/>
              </a:spcAft>
              <a:buClr>
                <a:srgbClr val="AD2300"/>
              </a:buClr>
              <a:buSzPct val="110000"/>
              <a:buFont typeface="System Font Regular"/>
              <a:buChar char="—"/>
            </a:pPr>
            <a:r>
              <a:rPr lang="pt-BR" sz="1200">
                <a:latin typeface="Century Gothic" panose="020B0502020202020204" pitchFamily="34" charset="0"/>
                <a:ea typeface="Arial" charset="0"/>
                <a:cs typeface="Arial" charset="0"/>
              </a:rPr>
              <a:t>Ponto fraco Um</a:t>
            </a:r>
          </a:p>
          <a:p>
            <a:pPr marL="285750" indent="-285750" rtl="0">
              <a:spcAft>
                <a:spcPts val="1200"/>
              </a:spcAft>
              <a:buClr>
                <a:srgbClr val="AD2300"/>
              </a:buClr>
              <a:buSzPct val="110000"/>
              <a:buFont typeface="System Font Regular"/>
              <a:buChar char="—"/>
            </a:pPr>
            <a:r>
              <a:rPr lang="pt-BR" sz="1200">
                <a:latin typeface="Century Gothic" panose="020B0502020202020204" pitchFamily="34" charset="0"/>
                <a:ea typeface="Arial" charset="0"/>
                <a:cs typeface="Arial" charset="0"/>
              </a:rPr>
              <a:t>Dois</a:t>
            </a:r>
          </a:p>
          <a:p>
            <a:pPr marL="285750" indent="-285750" rtl="0">
              <a:spcAft>
                <a:spcPts val="1200"/>
              </a:spcAft>
              <a:buClr>
                <a:srgbClr val="AD2300"/>
              </a:buClr>
              <a:buSzPct val="110000"/>
              <a:buFont typeface="System Font Regular"/>
              <a:buChar char="—"/>
            </a:pPr>
            <a:r>
              <a:rPr lang="pt-BR" sz="1200">
                <a:latin typeface="Century Gothic" panose="020B0502020202020204" pitchFamily="34" charset="0"/>
                <a:ea typeface="Arial" charset="0"/>
                <a:cs typeface="Arial" charset="0"/>
              </a:rPr>
              <a:t>Três</a:t>
            </a:r>
          </a:p>
        </p:txBody>
      </p:sp>
      <p:sp>
        <p:nvSpPr>
          <p:cNvPr id="33" name="TextBox 32">
            <a:extLst>
              <a:ext uri="{FF2B5EF4-FFF2-40B4-BE49-F238E27FC236}">
                <a16:creationId xmlns:a16="http://schemas.microsoft.com/office/drawing/2014/main" id="{143A449B-AAB7-994A-92CE-8F48E2CA7DF6}"/>
              </a:ext>
            </a:extLst>
          </p:cNvPr>
          <p:cNvSpPr txBox="1"/>
          <p:nvPr/>
        </p:nvSpPr>
        <p:spPr>
          <a:xfrm>
            <a:off x="300447" y="245828"/>
            <a:ext cx="7537266" cy="523220"/>
          </a:xfrm>
          <a:prstGeom prst="rect">
            <a:avLst/>
          </a:prstGeom>
          <a:noFill/>
          <a:effectLst>
            <a:outerShdw blurRad="203200" dist="50800" dir="2700000" algn="tl" rotWithShape="0">
              <a:schemeClr val="tx1">
                <a:alpha val="90000"/>
              </a:schemeClr>
            </a:outerShdw>
          </a:effectLst>
        </p:spPr>
        <p:txBody>
          <a:bodyPr wrap="square" rtlCol="0">
            <a:spAutoFit/>
          </a:bodyPr>
          <a:lstStyle/>
          <a:p>
            <a:pPr rtl="0"/>
            <a:r>
              <a:rPr lang="pt-BR" sz="2800" b="1" dirty="0">
                <a:solidFill>
                  <a:schemeClr val="bg1"/>
                </a:solidFill>
                <a:latin typeface="Century Gothic" panose="020B0502020202020204" pitchFamily="34" charset="0"/>
              </a:rPr>
              <a:t>MODELO DE ANÁLISE SWOT PERSONALIZADO COM FOTO</a:t>
            </a:r>
          </a:p>
        </p:txBody>
      </p:sp>
      <p:sp>
        <p:nvSpPr>
          <p:cNvPr id="97" name="Rectangle 96">
            <a:extLst>
              <a:ext uri="{FF2B5EF4-FFF2-40B4-BE49-F238E27FC236}">
                <a16:creationId xmlns:a16="http://schemas.microsoft.com/office/drawing/2014/main" id="{F7623C19-B428-5B37-834D-93631E3E2500}"/>
              </a:ext>
            </a:extLst>
          </p:cNvPr>
          <p:cNvSpPr/>
          <p:nvPr/>
        </p:nvSpPr>
        <p:spPr>
          <a:xfrm>
            <a:off x="6209001" y="3305422"/>
            <a:ext cx="2651760" cy="2934755"/>
          </a:xfrm>
          <a:prstGeom prst="rect">
            <a:avLst/>
          </a:prstGeom>
          <a:solidFill>
            <a:schemeClr val="bg1">
              <a:alpha val="90000"/>
            </a:schemeClr>
          </a:solidFill>
          <a:ln w="50800">
            <a:solidFill>
              <a:srgbClr val="00C7D2"/>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1" name="TextBox 100">
            <a:extLst>
              <a:ext uri="{FF2B5EF4-FFF2-40B4-BE49-F238E27FC236}">
                <a16:creationId xmlns:a16="http://schemas.microsoft.com/office/drawing/2014/main" id="{9111D247-B21F-B446-D61F-A45651B9648F}"/>
              </a:ext>
            </a:extLst>
          </p:cNvPr>
          <p:cNvSpPr txBox="1"/>
          <p:nvPr/>
        </p:nvSpPr>
        <p:spPr>
          <a:xfrm>
            <a:off x="433886" y="2896300"/>
            <a:ext cx="2607733" cy="307777"/>
          </a:xfrm>
          <a:prstGeom prst="rect">
            <a:avLst/>
          </a:prstGeom>
          <a:noFill/>
        </p:spPr>
        <p:txBody>
          <a:bodyPr wrap="square" rtlCol="0">
            <a:spAutoFit/>
          </a:bodyPr>
          <a:lstStyle/>
          <a:p>
            <a:r>
              <a:rPr lang="pt-BR" sz="1400" spc="300">
                <a:solidFill>
                  <a:schemeClr val="bg1"/>
                </a:solidFill>
                <a:latin typeface="Century Gothic" panose="020B0502020202020204" pitchFamily="34" charset="0"/>
              </a:rPr>
              <a:t>PONTOS FORTES +</a:t>
            </a:r>
          </a:p>
        </p:txBody>
      </p:sp>
      <p:sp>
        <p:nvSpPr>
          <p:cNvPr id="102" name="TextBox 101">
            <a:extLst>
              <a:ext uri="{FF2B5EF4-FFF2-40B4-BE49-F238E27FC236}">
                <a16:creationId xmlns:a16="http://schemas.microsoft.com/office/drawing/2014/main" id="{32A2CE33-DA01-0B8E-699B-BA81173F4910}"/>
              </a:ext>
            </a:extLst>
          </p:cNvPr>
          <p:cNvSpPr txBox="1"/>
          <p:nvPr/>
        </p:nvSpPr>
        <p:spPr>
          <a:xfrm>
            <a:off x="3352955" y="2896300"/>
            <a:ext cx="2607733" cy="307777"/>
          </a:xfrm>
          <a:prstGeom prst="rect">
            <a:avLst/>
          </a:prstGeom>
          <a:noFill/>
        </p:spPr>
        <p:txBody>
          <a:bodyPr wrap="square" rtlCol="0">
            <a:spAutoFit/>
          </a:bodyPr>
          <a:lstStyle/>
          <a:p>
            <a:r>
              <a:rPr lang="pt-BR" sz="1400" spc="300">
                <a:solidFill>
                  <a:schemeClr val="bg1"/>
                </a:solidFill>
                <a:latin typeface="Century Gothic" panose="020B0502020202020204" pitchFamily="34" charset="0"/>
              </a:rPr>
              <a:t>PONTOS FRACOS –</a:t>
            </a:r>
          </a:p>
        </p:txBody>
      </p:sp>
      <p:sp>
        <p:nvSpPr>
          <p:cNvPr id="107" name="Rectangle 106">
            <a:extLst>
              <a:ext uri="{FF2B5EF4-FFF2-40B4-BE49-F238E27FC236}">
                <a16:creationId xmlns:a16="http://schemas.microsoft.com/office/drawing/2014/main" id="{D580E76E-F2F4-409C-4CB6-83124F1572F7}"/>
              </a:ext>
            </a:extLst>
          </p:cNvPr>
          <p:cNvSpPr/>
          <p:nvPr/>
        </p:nvSpPr>
        <p:spPr>
          <a:xfrm>
            <a:off x="9118710" y="3305422"/>
            <a:ext cx="2651760" cy="2934742"/>
          </a:xfrm>
          <a:prstGeom prst="rect">
            <a:avLst/>
          </a:prstGeom>
          <a:solidFill>
            <a:schemeClr val="bg1">
              <a:alpha val="90000"/>
            </a:schemeClr>
          </a:solidFill>
          <a:ln w="50800">
            <a:solidFill>
              <a:srgbClr val="7E7979"/>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9" name="TextBox 108">
            <a:extLst>
              <a:ext uri="{FF2B5EF4-FFF2-40B4-BE49-F238E27FC236}">
                <a16:creationId xmlns:a16="http://schemas.microsoft.com/office/drawing/2014/main" id="{C9C8D993-8400-190D-92CF-6A72C97F55FD}"/>
              </a:ext>
            </a:extLst>
          </p:cNvPr>
          <p:cNvSpPr txBox="1"/>
          <p:nvPr/>
        </p:nvSpPr>
        <p:spPr>
          <a:xfrm>
            <a:off x="6238818" y="3476387"/>
            <a:ext cx="2560320" cy="954107"/>
          </a:xfrm>
          <a:prstGeom prst="rect">
            <a:avLst/>
          </a:prstGeom>
          <a:noFill/>
        </p:spPr>
        <p:txBody>
          <a:bodyPr wrap="square" rtlCol="0">
            <a:spAutoFit/>
          </a:bodyPr>
          <a:lstStyle/>
          <a:p>
            <a:pPr marL="285750" indent="-285750" rtl="0">
              <a:spcAft>
                <a:spcPts val="1200"/>
              </a:spcAft>
              <a:buClr>
                <a:srgbClr val="007A84"/>
              </a:buClr>
              <a:buSzPct val="110000"/>
              <a:buFont typeface=".PingFang SC Regular"/>
              <a:buChar char="＋"/>
            </a:pPr>
            <a:r>
              <a:rPr lang="pt-BR" sz="1200">
                <a:latin typeface="Century Gothic" panose="020B0502020202020204" pitchFamily="34" charset="0"/>
                <a:ea typeface="Arial" charset="0"/>
                <a:cs typeface="Arial" charset="0"/>
              </a:rPr>
              <a:t>Oportunidade Um</a:t>
            </a:r>
          </a:p>
          <a:p>
            <a:pPr marL="285750" indent="-285750" rtl="0">
              <a:spcAft>
                <a:spcPts val="1200"/>
              </a:spcAft>
              <a:buClr>
                <a:srgbClr val="007A84"/>
              </a:buClr>
              <a:buSzPct val="110000"/>
              <a:buFont typeface=".PingFang SC Regular"/>
              <a:buChar char="＋"/>
            </a:pPr>
            <a:r>
              <a:rPr lang="pt-BR" sz="1200">
                <a:latin typeface="Century Gothic" panose="020B0502020202020204" pitchFamily="34" charset="0"/>
                <a:ea typeface="Arial" charset="0"/>
                <a:cs typeface="Arial" charset="0"/>
              </a:rPr>
              <a:t>Dois</a:t>
            </a:r>
          </a:p>
          <a:p>
            <a:pPr marL="285750" indent="-285750" rtl="0">
              <a:spcAft>
                <a:spcPts val="1200"/>
              </a:spcAft>
              <a:buClr>
                <a:srgbClr val="007A84"/>
              </a:buClr>
              <a:buSzPct val="110000"/>
              <a:buFont typeface=".PingFang SC Regular"/>
              <a:buChar char="＋"/>
            </a:pPr>
            <a:r>
              <a:rPr lang="pt-BR" sz="1200">
                <a:latin typeface="Century Gothic" panose="020B0502020202020204" pitchFamily="34" charset="0"/>
                <a:ea typeface="Arial" charset="0"/>
                <a:cs typeface="Arial" charset="0"/>
              </a:rPr>
              <a:t>Três</a:t>
            </a:r>
          </a:p>
        </p:txBody>
      </p:sp>
      <p:sp>
        <p:nvSpPr>
          <p:cNvPr id="112" name="TextBox 111">
            <a:extLst>
              <a:ext uri="{FF2B5EF4-FFF2-40B4-BE49-F238E27FC236}">
                <a16:creationId xmlns:a16="http://schemas.microsoft.com/office/drawing/2014/main" id="{0DC1B5C6-BC46-7E60-1F04-67F317F2C43E}"/>
              </a:ext>
            </a:extLst>
          </p:cNvPr>
          <p:cNvSpPr txBox="1"/>
          <p:nvPr/>
        </p:nvSpPr>
        <p:spPr>
          <a:xfrm>
            <a:off x="9148527" y="3476387"/>
            <a:ext cx="2560320" cy="615553"/>
          </a:xfrm>
          <a:prstGeom prst="rect">
            <a:avLst/>
          </a:prstGeom>
          <a:noFill/>
        </p:spPr>
        <p:txBody>
          <a:bodyPr wrap="square" rtlCol="0">
            <a:spAutoFit/>
          </a:bodyPr>
          <a:lstStyle/>
          <a:p>
            <a:pPr marL="285750" indent="-285750" rtl="0">
              <a:spcAft>
                <a:spcPts val="1200"/>
              </a:spcAft>
              <a:buClr>
                <a:srgbClr val="353232"/>
              </a:buClr>
              <a:buSzPct val="110000"/>
              <a:buFont typeface="System Font Regular"/>
              <a:buChar char="—"/>
            </a:pPr>
            <a:r>
              <a:rPr lang="pt-BR" sz="1200">
                <a:latin typeface="Century Gothic" panose="020B0502020202020204" pitchFamily="34" charset="0"/>
                <a:ea typeface="Arial" charset="0"/>
                <a:cs typeface="Arial" charset="0"/>
              </a:rPr>
              <a:t>Ameaça Um</a:t>
            </a:r>
          </a:p>
          <a:p>
            <a:pPr marL="285750" indent="-285750" rtl="0">
              <a:spcAft>
                <a:spcPts val="1200"/>
              </a:spcAft>
              <a:buClr>
                <a:srgbClr val="353232"/>
              </a:buClr>
              <a:buSzPct val="110000"/>
              <a:buFont typeface="System Font Regular"/>
              <a:buChar char="—"/>
            </a:pPr>
            <a:r>
              <a:rPr lang="pt-BR" sz="1200">
                <a:latin typeface="Century Gothic" panose="020B0502020202020204" pitchFamily="34" charset="0"/>
                <a:ea typeface="Arial" charset="0"/>
                <a:cs typeface="Arial" charset="0"/>
              </a:rPr>
              <a:t>Dois</a:t>
            </a:r>
          </a:p>
        </p:txBody>
      </p:sp>
      <p:sp>
        <p:nvSpPr>
          <p:cNvPr id="113" name="TextBox 112">
            <a:extLst>
              <a:ext uri="{FF2B5EF4-FFF2-40B4-BE49-F238E27FC236}">
                <a16:creationId xmlns:a16="http://schemas.microsoft.com/office/drawing/2014/main" id="{62C95EE9-634D-CE2F-CEC2-AF86DC92766E}"/>
              </a:ext>
            </a:extLst>
          </p:cNvPr>
          <p:cNvSpPr txBox="1"/>
          <p:nvPr/>
        </p:nvSpPr>
        <p:spPr>
          <a:xfrm>
            <a:off x="6253027" y="2907873"/>
            <a:ext cx="2607733" cy="307777"/>
          </a:xfrm>
          <a:prstGeom prst="rect">
            <a:avLst/>
          </a:prstGeom>
          <a:noFill/>
        </p:spPr>
        <p:txBody>
          <a:bodyPr wrap="square" rtlCol="0">
            <a:spAutoFit/>
          </a:bodyPr>
          <a:lstStyle/>
          <a:p>
            <a:r>
              <a:rPr lang="pt-BR" sz="1400" spc="300" dirty="0">
                <a:solidFill>
                  <a:schemeClr val="bg1"/>
                </a:solidFill>
                <a:latin typeface="Century Gothic" panose="020B0502020202020204" pitchFamily="34" charset="0"/>
              </a:rPr>
              <a:t>OPORTUNIDADES +</a:t>
            </a:r>
          </a:p>
        </p:txBody>
      </p:sp>
      <p:sp>
        <p:nvSpPr>
          <p:cNvPr id="114" name="TextBox 113">
            <a:extLst>
              <a:ext uri="{FF2B5EF4-FFF2-40B4-BE49-F238E27FC236}">
                <a16:creationId xmlns:a16="http://schemas.microsoft.com/office/drawing/2014/main" id="{D9A89A27-9841-662F-333C-A79C63EADB77}"/>
              </a:ext>
            </a:extLst>
          </p:cNvPr>
          <p:cNvSpPr txBox="1"/>
          <p:nvPr/>
        </p:nvSpPr>
        <p:spPr>
          <a:xfrm>
            <a:off x="9162736" y="2907873"/>
            <a:ext cx="2607733" cy="307777"/>
          </a:xfrm>
          <a:prstGeom prst="rect">
            <a:avLst/>
          </a:prstGeom>
          <a:noFill/>
        </p:spPr>
        <p:txBody>
          <a:bodyPr wrap="square" rtlCol="0">
            <a:spAutoFit/>
          </a:bodyPr>
          <a:lstStyle/>
          <a:p>
            <a:r>
              <a:rPr lang="pt-BR" sz="1400" spc="300">
                <a:solidFill>
                  <a:schemeClr val="bg1"/>
                </a:solidFill>
                <a:latin typeface="Century Gothic" panose="020B0502020202020204" pitchFamily="34" charset="0"/>
              </a:rPr>
              <a:t>AMEAÇAS –</a:t>
            </a:r>
          </a:p>
        </p:txBody>
      </p:sp>
      <p:sp>
        <p:nvSpPr>
          <p:cNvPr id="22" name="Oval 21">
            <a:extLst>
              <a:ext uri="{FF2B5EF4-FFF2-40B4-BE49-F238E27FC236}">
                <a16:creationId xmlns:a16="http://schemas.microsoft.com/office/drawing/2014/main" id="{38F89B09-06D9-A8EB-C8AF-CAFACA5ED7DF}"/>
              </a:ext>
            </a:extLst>
          </p:cNvPr>
          <p:cNvSpPr/>
          <p:nvPr/>
        </p:nvSpPr>
        <p:spPr>
          <a:xfrm>
            <a:off x="1247973" y="5840975"/>
            <a:ext cx="914400" cy="914400"/>
          </a:xfrm>
          <a:prstGeom prst="ellipse">
            <a:avLst/>
          </a:prstGeom>
          <a:solidFill>
            <a:srgbClr val="F99509"/>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3" name="Oval 22">
            <a:extLst>
              <a:ext uri="{FF2B5EF4-FFF2-40B4-BE49-F238E27FC236}">
                <a16:creationId xmlns:a16="http://schemas.microsoft.com/office/drawing/2014/main" id="{6D704A8E-5A27-8B94-2084-D0B9806C0FA6}"/>
              </a:ext>
            </a:extLst>
          </p:cNvPr>
          <p:cNvSpPr/>
          <p:nvPr/>
        </p:nvSpPr>
        <p:spPr>
          <a:xfrm>
            <a:off x="4177609" y="5840974"/>
            <a:ext cx="914400" cy="914400"/>
          </a:xfrm>
          <a:prstGeom prst="ellipse">
            <a:avLst/>
          </a:prstGeom>
          <a:solidFill>
            <a:srgbClr val="FF5A04"/>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4" name="Oval 23">
            <a:extLst>
              <a:ext uri="{FF2B5EF4-FFF2-40B4-BE49-F238E27FC236}">
                <a16:creationId xmlns:a16="http://schemas.microsoft.com/office/drawing/2014/main" id="{FDC1DDB4-F8F1-468F-3499-BD520F4EFBCF}"/>
              </a:ext>
            </a:extLst>
          </p:cNvPr>
          <p:cNvSpPr/>
          <p:nvPr/>
        </p:nvSpPr>
        <p:spPr>
          <a:xfrm>
            <a:off x="7077681" y="5840975"/>
            <a:ext cx="914400" cy="914400"/>
          </a:xfrm>
          <a:prstGeom prst="ellipse">
            <a:avLst/>
          </a:prstGeom>
          <a:solidFill>
            <a:srgbClr val="00C7D2"/>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5" name="Oval 24">
            <a:extLst>
              <a:ext uri="{FF2B5EF4-FFF2-40B4-BE49-F238E27FC236}">
                <a16:creationId xmlns:a16="http://schemas.microsoft.com/office/drawing/2014/main" id="{56ED3921-2658-1E3D-01CE-1928C778922A}"/>
              </a:ext>
            </a:extLst>
          </p:cNvPr>
          <p:cNvSpPr/>
          <p:nvPr/>
        </p:nvSpPr>
        <p:spPr>
          <a:xfrm>
            <a:off x="9987390" y="5840974"/>
            <a:ext cx="914400" cy="914400"/>
          </a:xfrm>
          <a:prstGeom prst="ellipse">
            <a:avLst/>
          </a:prstGeom>
          <a:solidFill>
            <a:srgbClr val="7E7979"/>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grpSp>
        <p:nvGrpSpPr>
          <p:cNvPr id="9" name="Group 8">
            <a:extLst>
              <a:ext uri="{FF2B5EF4-FFF2-40B4-BE49-F238E27FC236}">
                <a16:creationId xmlns:a16="http://schemas.microsoft.com/office/drawing/2014/main" id="{81118222-6AEE-4963-2F7C-33AC02640902}"/>
              </a:ext>
            </a:extLst>
          </p:cNvPr>
          <p:cNvGrpSpPr/>
          <p:nvPr/>
        </p:nvGrpSpPr>
        <p:grpSpPr>
          <a:xfrm flipV="1">
            <a:off x="1372773" y="6138264"/>
            <a:ext cx="657978" cy="324058"/>
            <a:chOff x="1092200" y="1177152"/>
            <a:chExt cx="3659192" cy="1802176"/>
          </a:xfrm>
          <a:solidFill>
            <a:schemeClr val="bg1"/>
          </a:solidFill>
          <a:effectLst/>
        </p:grpSpPr>
        <p:grpSp>
          <p:nvGrpSpPr>
            <p:cNvPr id="10" name="Group 9">
              <a:extLst>
                <a:ext uri="{FF2B5EF4-FFF2-40B4-BE49-F238E27FC236}">
                  <a16:creationId xmlns:a16="http://schemas.microsoft.com/office/drawing/2014/main" id="{AFCE5903-E99D-2244-E7C1-DB1C3C5229CE}"/>
                </a:ext>
              </a:extLst>
            </p:cNvPr>
            <p:cNvGrpSpPr/>
            <p:nvPr/>
          </p:nvGrpSpPr>
          <p:grpSpPr>
            <a:xfrm>
              <a:off x="1092200" y="1177152"/>
              <a:ext cx="1097885" cy="1802176"/>
              <a:chOff x="1092200" y="1177152"/>
              <a:chExt cx="1097885" cy="1802176"/>
            </a:xfrm>
            <a:grpFill/>
          </p:grpSpPr>
          <p:sp>
            <p:nvSpPr>
              <p:cNvPr id="16" name="Rectangle 15">
                <a:extLst>
                  <a:ext uri="{FF2B5EF4-FFF2-40B4-BE49-F238E27FC236}">
                    <a16:creationId xmlns:a16="http://schemas.microsoft.com/office/drawing/2014/main" id="{0B3988B3-65AD-D629-C20B-D3013144341B}"/>
                  </a:ext>
                </a:extLst>
              </p:cNvPr>
              <p:cNvSpPr/>
              <p:nvPr/>
            </p:nvSpPr>
            <p:spPr>
              <a:xfrm>
                <a:off x="1092200" y="1892300"/>
                <a:ext cx="139700" cy="48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2A37206-A3BA-1AB0-972B-26AC8022F466}"/>
                  </a:ext>
                </a:extLst>
              </p:cNvPr>
              <p:cNvSpPr/>
              <p:nvPr/>
            </p:nvSpPr>
            <p:spPr>
              <a:xfrm>
                <a:off x="1333500" y="1297190"/>
                <a:ext cx="357938" cy="1562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8CFCFD2-27D7-C56C-6090-624B4FF87CFA}"/>
                  </a:ext>
                </a:extLst>
              </p:cNvPr>
              <p:cNvSpPr/>
              <p:nvPr/>
            </p:nvSpPr>
            <p:spPr>
              <a:xfrm>
                <a:off x="1849523" y="1177152"/>
                <a:ext cx="340562" cy="18021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0AA43CE-1287-CDFA-61EF-8E4BAB585ED3}"/>
                </a:ext>
              </a:extLst>
            </p:cNvPr>
            <p:cNvGrpSpPr/>
            <p:nvPr/>
          </p:nvGrpSpPr>
          <p:grpSpPr>
            <a:xfrm flipH="1">
              <a:off x="3653507" y="1177152"/>
              <a:ext cx="1097885" cy="1802176"/>
              <a:chOff x="1092200" y="1177152"/>
              <a:chExt cx="1097885" cy="1802176"/>
            </a:xfrm>
            <a:grpFill/>
          </p:grpSpPr>
          <p:sp>
            <p:nvSpPr>
              <p:cNvPr id="13" name="Rectangle 12">
                <a:extLst>
                  <a:ext uri="{FF2B5EF4-FFF2-40B4-BE49-F238E27FC236}">
                    <a16:creationId xmlns:a16="http://schemas.microsoft.com/office/drawing/2014/main" id="{C4258335-70C6-0E03-1DC7-B72E7C9A22F9}"/>
                  </a:ext>
                </a:extLst>
              </p:cNvPr>
              <p:cNvSpPr/>
              <p:nvPr/>
            </p:nvSpPr>
            <p:spPr>
              <a:xfrm>
                <a:off x="1092200" y="1892300"/>
                <a:ext cx="139700" cy="48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21BF17-35DD-DC75-6FC4-88D8C3592EB9}"/>
                  </a:ext>
                </a:extLst>
              </p:cNvPr>
              <p:cNvSpPr/>
              <p:nvPr/>
            </p:nvSpPr>
            <p:spPr>
              <a:xfrm>
                <a:off x="1333500" y="1297190"/>
                <a:ext cx="357938" cy="1562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2D565D6-8891-0871-FA76-39C484E5C29A}"/>
                  </a:ext>
                </a:extLst>
              </p:cNvPr>
              <p:cNvSpPr/>
              <p:nvPr/>
            </p:nvSpPr>
            <p:spPr>
              <a:xfrm>
                <a:off x="1849523" y="1177152"/>
                <a:ext cx="340562" cy="18021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5E58E3A8-3470-7852-C912-14D285FE2EC7}"/>
                </a:ext>
              </a:extLst>
            </p:cNvPr>
            <p:cNvSpPr/>
            <p:nvPr/>
          </p:nvSpPr>
          <p:spPr>
            <a:xfrm>
              <a:off x="2291685" y="1892300"/>
              <a:ext cx="1249275" cy="429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1750766C-533B-DAFC-90D9-6E4C18D17D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9929" y1="83165" x2="9929" y2="83165"/>
                      </a14:backgroundRemoval>
                    </a14:imgEffect>
                  </a14:imgLayer>
                </a14:imgProps>
              </a:ext>
            </a:extLst>
          </a:blip>
          <a:stretch>
            <a:fillRect/>
          </a:stretch>
        </p:blipFill>
        <p:spPr>
          <a:xfrm rot="10800000">
            <a:off x="4461584" y="6140805"/>
            <a:ext cx="390474" cy="411243"/>
          </a:xfrm>
          <a:prstGeom prst="rect">
            <a:avLst/>
          </a:prstGeom>
          <a:effectLst/>
        </p:spPr>
      </p:pic>
      <p:pic>
        <p:nvPicPr>
          <p:cNvPr id="21" name="Picture 20">
            <a:extLst>
              <a:ext uri="{FF2B5EF4-FFF2-40B4-BE49-F238E27FC236}">
                <a16:creationId xmlns:a16="http://schemas.microsoft.com/office/drawing/2014/main" id="{CC3C867E-7AC8-C90E-D729-85260CB238B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99687">
                        <a14:foregroundMark x1="56681" y1="16255" x2="56681" y2="16255"/>
                        <a14:foregroundMark x1="66075" y1="7257" x2="66075" y2="7257"/>
                      </a14:backgroundRemoval>
                    </a14:imgEffect>
                  </a14:imgLayer>
                </a14:imgProps>
              </a:ext>
            </a:extLst>
          </a:blip>
          <a:stretch>
            <a:fillRect/>
          </a:stretch>
        </p:blipFill>
        <p:spPr>
          <a:xfrm>
            <a:off x="10226153" y="6054809"/>
            <a:ext cx="674142" cy="484847"/>
          </a:xfrm>
          <a:prstGeom prst="rect">
            <a:avLst/>
          </a:prstGeom>
          <a:effectLst/>
        </p:spPr>
      </p:pic>
      <p:pic>
        <p:nvPicPr>
          <p:cNvPr id="27" name="Graphic 26">
            <a:extLst>
              <a:ext uri="{FF2B5EF4-FFF2-40B4-BE49-F238E27FC236}">
                <a16:creationId xmlns:a16="http://schemas.microsoft.com/office/drawing/2014/main" id="{439A9AB9-6CF6-BC8D-00E5-7F4E89B612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13693" y="6025239"/>
            <a:ext cx="642376" cy="642376"/>
          </a:xfrm>
          <a:prstGeom prst="rect">
            <a:avLst/>
          </a:prstGeom>
        </p:spPr>
      </p:pic>
      <p:pic>
        <p:nvPicPr>
          <p:cNvPr id="7" name="Picture 6">
            <a:hlinkClick r:id="rId9"/>
            <a:extLst>
              <a:ext uri="{FF2B5EF4-FFF2-40B4-BE49-F238E27FC236}">
                <a16:creationId xmlns:a16="http://schemas.microsoft.com/office/drawing/2014/main" id="{2235C2D3-CFCA-9BD0-A30B-DC5306BB8AD8}"/>
              </a:ext>
            </a:extLst>
          </p:cNvPr>
          <p:cNvPicPr>
            <a:picLocks noChangeAspect="1"/>
          </p:cNvPicPr>
          <p:nvPr/>
        </p:nvPicPr>
        <p:blipFill>
          <a:blip r:embed="rId10"/>
          <a:srcRect/>
          <a:stretch/>
        </p:blipFill>
        <p:spPr>
          <a:xfrm>
            <a:off x="9003396" y="256615"/>
            <a:ext cx="2793553" cy="555624"/>
          </a:xfrm>
          <a:prstGeom prst="rect">
            <a:avLst/>
          </a:prstGeom>
        </p:spPr>
      </p:pic>
    </p:spTree>
    <p:extLst>
      <p:ext uri="{BB962C8B-B14F-4D97-AF65-F5344CB8AC3E}">
        <p14:creationId xmlns:p14="http://schemas.microsoft.com/office/powerpoint/2010/main" val="1508588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E0D227EF-80C1-8276-3A76-D98BF650C8F2}"/>
              </a:ext>
            </a:extLst>
          </p:cNvPr>
          <p:cNvPicPr>
            <a:picLocks noChangeAspect="1"/>
          </p:cNvPicPr>
          <p:nvPr/>
        </p:nvPicPr>
        <p:blipFill>
          <a:blip r:embed="rId2"/>
          <a:stretch>
            <a:fillRect/>
          </a:stretch>
        </p:blipFill>
        <p:spPr>
          <a:xfrm flipH="1">
            <a:off x="-1" y="0"/>
            <a:ext cx="12192001" cy="6858000"/>
          </a:xfrm>
          <a:prstGeom prst="rect">
            <a:avLst/>
          </a:prstGeom>
        </p:spPr>
      </p:pic>
      <p:sp>
        <p:nvSpPr>
          <p:cNvPr id="2" name="Rectangle 1">
            <a:extLst>
              <a:ext uri="{FF2B5EF4-FFF2-40B4-BE49-F238E27FC236}">
                <a16:creationId xmlns:a16="http://schemas.microsoft.com/office/drawing/2014/main" id="{37285F6F-A830-5F82-1695-DB8098E17525}"/>
              </a:ext>
            </a:extLst>
          </p:cNvPr>
          <p:cNvSpPr/>
          <p:nvPr/>
        </p:nvSpPr>
        <p:spPr>
          <a:xfrm>
            <a:off x="389860" y="2855756"/>
            <a:ext cx="2651760" cy="449669"/>
          </a:xfrm>
          <a:prstGeom prst="rect">
            <a:avLst/>
          </a:prstGeom>
          <a:solidFill>
            <a:schemeClr val="tx2"/>
          </a:solid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900" dirty="0">
              <a:solidFill>
                <a:schemeClr val="tx1"/>
              </a:solidFill>
              <a:latin typeface="Century Gothic" panose="020B0502020202020204" pitchFamily="34" charset="0"/>
            </a:endParaRPr>
          </a:p>
        </p:txBody>
      </p:sp>
      <p:sp>
        <p:nvSpPr>
          <p:cNvPr id="3" name="Rectangle 2">
            <a:extLst>
              <a:ext uri="{FF2B5EF4-FFF2-40B4-BE49-F238E27FC236}">
                <a16:creationId xmlns:a16="http://schemas.microsoft.com/office/drawing/2014/main" id="{EB019CC2-0E7A-3AAF-05B5-D26C0A1BFA0E}"/>
              </a:ext>
            </a:extLst>
          </p:cNvPr>
          <p:cNvSpPr/>
          <p:nvPr/>
        </p:nvSpPr>
        <p:spPr>
          <a:xfrm>
            <a:off x="3308929" y="2855756"/>
            <a:ext cx="2651760" cy="449666"/>
          </a:xfrm>
          <a:prstGeom prst="rect">
            <a:avLst/>
          </a:prstGeom>
          <a:solidFill>
            <a:schemeClr val="accent3">
              <a:lumMod val="50000"/>
            </a:schemeClr>
          </a:solid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5" name="Rectangle 4">
            <a:extLst>
              <a:ext uri="{FF2B5EF4-FFF2-40B4-BE49-F238E27FC236}">
                <a16:creationId xmlns:a16="http://schemas.microsoft.com/office/drawing/2014/main" id="{D3A0C73A-4851-819A-26C5-D5EF0CE41A01}"/>
              </a:ext>
            </a:extLst>
          </p:cNvPr>
          <p:cNvSpPr/>
          <p:nvPr/>
        </p:nvSpPr>
        <p:spPr>
          <a:xfrm>
            <a:off x="6209001" y="2855756"/>
            <a:ext cx="2651760" cy="449669"/>
          </a:xfrm>
          <a:prstGeom prst="rect">
            <a:avLst/>
          </a:prstGeom>
          <a:solidFill>
            <a:schemeClr val="tx2">
              <a:lumMod val="50000"/>
            </a:schemeClr>
          </a:solidFill>
          <a:ln w="508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6" name="Rectangle 5">
            <a:extLst>
              <a:ext uri="{FF2B5EF4-FFF2-40B4-BE49-F238E27FC236}">
                <a16:creationId xmlns:a16="http://schemas.microsoft.com/office/drawing/2014/main" id="{34E52E2C-E72D-70DA-AE1C-0FA7D95812A2}"/>
              </a:ext>
            </a:extLst>
          </p:cNvPr>
          <p:cNvSpPr/>
          <p:nvPr/>
        </p:nvSpPr>
        <p:spPr>
          <a:xfrm>
            <a:off x="9118710" y="2855756"/>
            <a:ext cx="2651760" cy="449666"/>
          </a:xfrm>
          <a:prstGeom prst="rect">
            <a:avLst/>
          </a:prstGeom>
          <a:solidFill>
            <a:schemeClr val="tx1">
              <a:lumMod val="85000"/>
              <a:lumOff val="15000"/>
            </a:schemeClr>
          </a:solidFill>
          <a:ln w="508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5" name="Rectangle 104">
            <a:extLst>
              <a:ext uri="{FF2B5EF4-FFF2-40B4-BE49-F238E27FC236}">
                <a16:creationId xmlns:a16="http://schemas.microsoft.com/office/drawing/2014/main" id="{23CDEE7E-D5B0-E284-3A71-0135C559D632}"/>
              </a:ext>
            </a:extLst>
          </p:cNvPr>
          <p:cNvSpPr/>
          <p:nvPr/>
        </p:nvSpPr>
        <p:spPr>
          <a:xfrm>
            <a:off x="389860" y="3305422"/>
            <a:ext cx="2651760" cy="2934755"/>
          </a:xfrm>
          <a:prstGeom prst="rect">
            <a:avLst/>
          </a:prstGeom>
          <a:solidFill>
            <a:schemeClr val="bg1">
              <a:alpha val="85000"/>
            </a:schemeClr>
          </a:solid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10" name="TextBox 109">
            <a:extLst>
              <a:ext uri="{FF2B5EF4-FFF2-40B4-BE49-F238E27FC236}">
                <a16:creationId xmlns:a16="http://schemas.microsoft.com/office/drawing/2014/main" id="{D952984D-C68E-463D-30BC-229346D5DD88}"/>
              </a:ext>
            </a:extLst>
          </p:cNvPr>
          <p:cNvSpPr txBox="1"/>
          <p:nvPr/>
        </p:nvSpPr>
        <p:spPr>
          <a:xfrm>
            <a:off x="419677" y="3456995"/>
            <a:ext cx="2560320" cy="1292662"/>
          </a:xfrm>
          <a:prstGeom prst="rect">
            <a:avLst/>
          </a:prstGeom>
          <a:noFill/>
        </p:spPr>
        <p:txBody>
          <a:bodyPr wrap="square" rtlCol="0">
            <a:spAutoFit/>
          </a:bodyPr>
          <a:lstStyle/>
          <a:p>
            <a:pPr marL="285750" indent="-285750" rtl="0">
              <a:spcAft>
                <a:spcPts val="1200"/>
              </a:spcAft>
              <a:buClr>
                <a:schemeClr val="tx1">
                  <a:lumMod val="75000"/>
                  <a:lumOff val="25000"/>
                </a:schemeClr>
              </a:buClr>
              <a:buSzPct val="110000"/>
              <a:buFont typeface=".PingFang SC Regular"/>
              <a:buChar char="＋"/>
            </a:pPr>
            <a:r>
              <a:rPr lang="pt-BR" sz="1200">
                <a:latin typeface="Century Gothic" panose="020B0502020202020204" pitchFamily="34" charset="0"/>
                <a:ea typeface="Arial" charset="0"/>
                <a:cs typeface="Arial" charset="0"/>
              </a:rPr>
              <a:t>Ponto forte Um</a:t>
            </a:r>
          </a:p>
          <a:p>
            <a:pPr marL="285750" indent="-285750" rtl="0">
              <a:spcAft>
                <a:spcPts val="1200"/>
              </a:spcAft>
              <a:buClr>
                <a:schemeClr val="tx1">
                  <a:lumMod val="75000"/>
                  <a:lumOff val="25000"/>
                </a:schemeClr>
              </a:buClr>
              <a:buSzPct val="110000"/>
              <a:buFont typeface=".PingFang SC Regular"/>
              <a:buChar char="＋"/>
            </a:pPr>
            <a:r>
              <a:rPr lang="pt-BR" sz="1200">
                <a:latin typeface="Century Gothic" panose="020B0502020202020204" pitchFamily="34" charset="0"/>
                <a:ea typeface="Arial" charset="0"/>
                <a:cs typeface="Arial" charset="0"/>
              </a:rPr>
              <a:t>Dois</a:t>
            </a:r>
          </a:p>
          <a:p>
            <a:pPr marL="285750" indent="-285750" rtl="0">
              <a:spcAft>
                <a:spcPts val="1200"/>
              </a:spcAft>
              <a:buClr>
                <a:schemeClr val="tx1">
                  <a:lumMod val="75000"/>
                  <a:lumOff val="25000"/>
                </a:schemeClr>
              </a:buClr>
              <a:buSzPct val="110000"/>
              <a:buFont typeface=".PingFang SC Regular"/>
              <a:buChar char="＋"/>
            </a:pPr>
            <a:r>
              <a:rPr lang="pt-BR" sz="1200">
                <a:latin typeface="Century Gothic" panose="020B0502020202020204" pitchFamily="34" charset="0"/>
                <a:ea typeface="Arial" charset="0"/>
                <a:cs typeface="Arial" charset="0"/>
              </a:rPr>
              <a:t>Três</a:t>
            </a:r>
          </a:p>
          <a:p>
            <a:pPr marL="285750" indent="-285750" rtl="0">
              <a:spcAft>
                <a:spcPts val="1200"/>
              </a:spcAft>
              <a:buClr>
                <a:schemeClr val="tx1">
                  <a:lumMod val="75000"/>
                  <a:lumOff val="25000"/>
                </a:schemeClr>
              </a:buClr>
              <a:buSzPct val="110000"/>
              <a:buFont typeface=".PingFang SC Regular"/>
              <a:buChar char="＋"/>
            </a:pPr>
            <a:r>
              <a:rPr lang="pt-BR" sz="1200">
                <a:latin typeface="Century Gothic" panose="020B0502020202020204" pitchFamily="34" charset="0"/>
                <a:ea typeface="Arial" charset="0"/>
                <a:cs typeface="Arial" charset="0"/>
              </a:rPr>
              <a:t>Quatro</a:t>
            </a:r>
          </a:p>
        </p:txBody>
      </p:sp>
      <p:sp>
        <p:nvSpPr>
          <p:cNvPr id="103" name="Rectangle 102">
            <a:extLst>
              <a:ext uri="{FF2B5EF4-FFF2-40B4-BE49-F238E27FC236}">
                <a16:creationId xmlns:a16="http://schemas.microsoft.com/office/drawing/2014/main" id="{8062011B-9976-0032-DBBF-57E654FC13EE}"/>
              </a:ext>
            </a:extLst>
          </p:cNvPr>
          <p:cNvSpPr/>
          <p:nvPr/>
        </p:nvSpPr>
        <p:spPr>
          <a:xfrm>
            <a:off x="3308929" y="3305422"/>
            <a:ext cx="2651760" cy="2934742"/>
          </a:xfrm>
          <a:prstGeom prst="rect">
            <a:avLst/>
          </a:prstGeom>
          <a:solidFill>
            <a:schemeClr val="bg1">
              <a:alpha val="85000"/>
            </a:schemeClr>
          </a:solid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11" name="TextBox 110">
            <a:extLst>
              <a:ext uri="{FF2B5EF4-FFF2-40B4-BE49-F238E27FC236}">
                <a16:creationId xmlns:a16="http://schemas.microsoft.com/office/drawing/2014/main" id="{2D9511AE-2DE9-1139-1796-A1EF19136F72}"/>
              </a:ext>
            </a:extLst>
          </p:cNvPr>
          <p:cNvSpPr txBox="1"/>
          <p:nvPr/>
        </p:nvSpPr>
        <p:spPr>
          <a:xfrm>
            <a:off x="3338746" y="3456995"/>
            <a:ext cx="2560320" cy="954107"/>
          </a:xfrm>
          <a:prstGeom prst="rect">
            <a:avLst/>
          </a:prstGeom>
          <a:noFill/>
        </p:spPr>
        <p:txBody>
          <a:bodyPr wrap="square" rtlCol="0">
            <a:spAutoFit/>
          </a:bodyPr>
          <a:lstStyle/>
          <a:p>
            <a:pPr marL="285750" indent="-285750" rtl="0">
              <a:spcAft>
                <a:spcPts val="1200"/>
              </a:spcAft>
              <a:buClr>
                <a:schemeClr val="tx1">
                  <a:lumMod val="85000"/>
                  <a:lumOff val="15000"/>
                </a:schemeClr>
              </a:buClr>
              <a:buSzPct val="110000"/>
              <a:buFont typeface="System Font Regular"/>
              <a:buChar char="—"/>
            </a:pPr>
            <a:r>
              <a:rPr lang="pt-BR" sz="1200">
                <a:latin typeface="Century Gothic" panose="020B0502020202020204" pitchFamily="34" charset="0"/>
                <a:ea typeface="Arial" charset="0"/>
                <a:cs typeface="Arial" charset="0"/>
              </a:rPr>
              <a:t>Ponto fraco Um</a:t>
            </a:r>
          </a:p>
          <a:p>
            <a:pPr marL="285750" indent="-285750" rtl="0">
              <a:spcAft>
                <a:spcPts val="1200"/>
              </a:spcAft>
              <a:buClr>
                <a:schemeClr val="tx1">
                  <a:lumMod val="85000"/>
                  <a:lumOff val="15000"/>
                </a:schemeClr>
              </a:buClr>
              <a:buSzPct val="110000"/>
              <a:buFont typeface="System Font Regular"/>
              <a:buChar char="—"/>
            </a:pPr>
            <a:r>
              <a:rPr lang="pt-BR" sz="1200">
                <a:latin typeface="Century Gothic" panose="020B0502020202020204" pitchFamily="34" charset="0"/>
                <a:ea typeface="Arial" charset="0"/>
                <a:cs typeface="Arial" charset="0"/>
              </a:rPr>
              <a:t>Dois</a:t>
            </a:r>
          </a:p>
          <a:p>
            <a:pPr marL="285750" indent="-285750" rtl="0">
              <a:spcAft>
                <a:spcPts val="1200"/>
              </a:spcAft>
              <a:buClr>
                <a:schemeClr val="tx1">
                  <a:lumMod val="85000"/>
                  <a:lumOff val="15000"/>
                </a:schemeClr>
              </a:buClr>
              <a:buSzPct val="110000"/>
              <a:buFont typeface="System Font Regular"/>
              <a:buChar char="—"/>
            </a:pPr>
            <a:r>
              <a:rPr lang="pt-BR" sz="1200">
                <a:latin typeface="Century Gothic" panose="020B0502020202020204" pitchFamily="34" charset="0"/>
                <a:ea typeface="Arial" charset="0"/>
                <a:cs typeface="Arial" charset="0"/>
              </a:rPr>
              <a:t>Três</a:t>
            </a:r>
          </a:p>
        </p:txBody>
      </p:sp>
      <p:sp>
        <p:nvSpPr>
          <p:cNvPr id="33" name="TextBox 32">
            <a:extLst>
              <a:ext uri="{FF2B5EF4-FFF2-40B4-BE49-F238E27FC236}">
                <a16:creationId xmlns:a16="http://schemas.microsoft.com/office/drawing/2014/main" id="{143A449B-AAB7-994A-92CE-8F48E2CA7DF6}"/>
              </a:ext>
            </a:extLst>
          </p:cNvPr>
          <p:cNvSpPr txBox="1"/>
          <p:nvPr/>
        </p:nvSpPr>
        <p:spPr>
          <a:xfrm>
            <a:off x="4852058" y="155652"/>
            <a:ext cx="6955032" cy="2123658"/>
          </a:xfrm>
          <a:prstGeom prst="rect">
            <a:avLst/>
          </a:prstGeom>
          <a:noFill/>
          <a:effectLst/>
        </p:spPr>
        <p:txBody>
          <a:bodyPr wrap="square" rtlCol="0">
            <a:spAutoFit/>
          </a:bodyPr>
          <a:lstStyle/>
          <a:p>
            <a:pPr algn="r" rtl="0"/>
            <a:r>
              <a:rPr lang="pt-BR" sz="6600">
                <a:solidFill>
                  <a:schemeClr val="bg1"/>
                </a:solidFill>
                <a:latin typeface="Century Gothic" panose="020B0502020202020204" pitchFamily="34" charset="0"/>
              </a:rPr>
              <a:t>ANÁLISE </a:t>
            </a:r>
          </a:p>
          <a:p>
            <a:pPr algn="r" rtl="0"/>
            <a:r>
              <a:rPr lang="pt-BR" sz="6600">
                <a:solidFill>
                  <a:schemeClr val="bg1"/>
                </a:solidFill>
                <a:latin typeface="Century Gothic" panose="020B0502020202020204" pitchFamily="34" charset="0"/>
              </a:rPr>
              <a:t>SWOT</a:t>
            </a:r>
          </a:p>
        </p:txBody>
      </p:sp>
      <p:sp>
        <p:nvSpPr>
          <p:cNvPr id="97" name="Rectangle 96">
            <a:extLst>
              <a:ext uri="{FF2B5EF4-FFF2-40B4-BE49-F238E27FC236}">
                <a16:creationId xmlns:a16="http://schemas.microsoft.com/office/drawing/2014/main" id="{F7623C19-B428-5B37-834D-93631E3E2500}"/>
              </a:ext>
            </a:extLst>
          </p:cNvPr>
          <p:cNvSpPr/>
          <p:nvPr/>
        </p:nvSpPr>
        <p:spPr>
          <a:xfrm>
            <a:off x="6209001" y="3305422"/>
            <a:ext cx="2651760" cy="2934755"/>
          </a:xfrm>
          <a:prstGeom prst="rect">
            <a:avLst/>
          </a:prstGeom>
          <a:solidFill>
            <a:schemeClr val="bg1">
              <a:alpha val="85000"/>
            </a:schemeClr>
          </a:solidFill>
          <a:ln w="508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1" name="TextBox 100">
            <a:extLst>
              <a:ext uri="{FF2B5EF4-FFF2-40B4-BE49-F238E27FC236}">
                <a16:creationId xmlns:a16="http://schemas.microsoft.com/office/drawing/2014/main" id="{9111D247-B21F-B446-D61F-A45651B9648F}"/>
              </a:ext>
            </a:extLst>
          </p:cNvPr>
          <p:cNvSpPr txBox="1"/>
          <p:nvPr/>
        </p:nvSpPr>
        <p:spPr>
          <a:xfrm>
            <a:off x="433886" y="2896300"/>
            <a:ext cx="2607733" cy="338554"/>
          </a:xfrm>
          <a:prstGeom prst="rect">
            <a:avLst/>
          </a:prstGeom>
          <a:noFill/>
        </p:spPr>
        <p:txBody>
          <a:bodyPr wrap="square" rtlCol="0">
            <a:spAutoFit/>
          </a:bodyPr>
          <a:lstStyle/>
          <a:p>
            <a:pPr rtl="0"/>
            <a:r>
              <a:rPr lang="pt-BR" sz="1600" spc="300">
                <a:solidFill>
                  <a:schemeClr val="bg1"/>
                </a:solidFill>
                <a:latin typeface="Century Gothic" panose="020B0502020202020204" pitchFamily="34" charset="0"/>
              </a:rPr>
              <a:t>PONTOS FORTES +</a:t>
            </a:r>
          </a:p>
        </p:txBody>
      </p:sp>
      <p:sp>
        <p:nvSpPr>
          <p:cNvPr id="102" name="TextBox 101">
            <a:extLst>
              <a:ext uri="{FF2B5EF4-FFF2-40B4-BE49-F238E27FC236}">
                <a16:creationId xmlns:a16="http://schemas.microsoft.com/office/drawing/2014/main" id="{32A2CE33-DA01-0B8E-699B-BA81173F4910}"/>
              </a:ext>
            </a:extLst>
          </p:cNvPr>
          <p:cNvSpPr txBox="1"/>
          <p:nvPr/>
        </p:nvSpPr>
        <p:spPr>
          <a:xfrm>
            <a:off x="3352955" y="2896300"/>
            <a:ext cx="2607733" cy="307777"/>
          </a:xfrm>
          <a:prstGeom prst="rect">
            <a:avLst/>
          </a:prstGeom>
          <a:noFill/>
        </p:spPr>
        <p:txBody>
          <a:bodyPr wrap="square" rtlCol="0">
            <a:spAutoFit/>
          </a:bodyPr>
          <a:lstStyle/>
          <a:p>
            <a:pPr rtl="0"/>
            <a:r>
              <a:rPr lang="pt-BR" sz="1400" spc="300">
                <a:solidFill>
                  <a:schemeClr val="bg1"/>
                </a:solidFill>
                <a:latin typeface="Century Gothic" panose="020B0502020202020204" pitchFamily="34" charset="0"/>
              </a:rPr>
              <a:t>PONTOS FRACOS –</a:t>
            </a:r>
          </a:p>
        </p:txBody>
      </p:sp>
      <p:sp>
        <p:nvSpPr>
          <p:cNvPr id="107" name="Rectangle 106">
            <a:extLst>
              <a:ext uri="{FF2B5EF4-FFF2-40B4-BE49-F238E27FC236}">
                <a16:creationId xmlns:a16="http://schemas.microsoft.com/office/drawing/2014/main" id="{D580E76E-F2F4-409C-4CB6-83124F1572F7}"/>
              </a:ext>
            </a:extLst>
          </p:cNvPr>
          <p:cNvSpPr/>
          <p:nvPr/>
        </p:nvSpPr>
        <p:spPr>
          <a:xfrm>
            <a:off x="9118710" y="3305422"/>
            <a:ext cx="2651760" cy="2934742"/>
          </a:xfrm>
          <a:prstGeom prst="rect">
            <a:avLst/>
          </a:prstGeom>
          <a:solidFill>
            <a:schemeClr val="bg1">
              <a:alpha val="85000"/>
            </a:schemeClr>
          </a:solidFill>
          <a:ln w="508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9" name="TextBox 108">
            <a:extLst>
              <a:ext uri="{FF2B5EF4-FFF2-40B4-BE49-F238E27FC236}">
                <a16:creationId xmlns:a16="http://schemas.microsoft.com/office/drawing/2014/main" id="{C9C8D993-8400-190D-92CF-6A72C97F55FD}"/>
              </a:ext>
            </a:extLst>
          </p:cNvPr>
          <p:cNvSpPr txBox="1"/>
          <p:nvPr/>
        </p:nvSpPr>
        <p:spPr>
          <a:xfrm>
            <a:off x="6238818" y="3476387"/>
            <a:ext cx="2560320" cy="954107"/>
          </a:xfrm>
          <a:prstGeom prst="rect">
            <a:avLst/>
          </a:prstGeom>
          <a:noFill/>
        </p:spPr>
        <p:txBody>
          <a:bodyPr wrap="square" rtlCol="0">
            <a:spAutoFit/>
          </a:bodyPr>
          <a:lstStyle/>
          <a:p>
            <a:pPr marL="285750" indent="-285750" rtl="0">
              <a:spcAft>
                <a:spcPts val="1200"/>
              </a:spcAft>
              <a:buClr>
                <a:schemeClr val="tx1">
                  <a:lumMod val="75000"/>
                  <a:lumOff val="25000"/>
                </a:schemeClr>
              </a:buClr>
              <a:buSzPct val="110000"/>
              <a:buFont typeface=".PingFang SC Regular"/>
              <a:buChar char="＋"/>
            </a:pPr>
            <a:r>
              <a:rPr lang="pt-BR" sz="1200">
                <a:latin typeface="Century Gothic" panose="020B0502020202020204" pitchFamily="34" charset="0"/>
                <a:ea typeface="Arial" charset="0"/>
                <a:cs typeface="Arial" charset="0"/>
              </a:rPr>
              <a:t>Oportunidade Um</a:t>
            </a:r>
          </a:p>
          <a:p>
            <a:pPr marL="285750" indent="-285750" rtl="0">
              <a:spcAft>
                <a:spcPts val="1200"/>
              </a:spcAft>
              <a:buClr>
                <a:schemeClr val="tx1">
                  <a:lumMod val="75000"/>
                  <a:lumOff val="25000"/>
                </a:schemeClr>
              </a:buClr>
              <a:buSzPct val="110000"/>
              <a:buFont typeface=".PingFang SC Regular"/>
              <a:buChar char="＋"/>
            </a:pPr>
            <a:r>
              <a:rPr lang="pt-BR" sz="1200">
                <a:latin typeface="Century Gothic" panose="020B0502020202020204" pitchFamily="34" charset="0"/>
                <a:ea typeface="Arial" charset="0"/>
                <a:cs typeface="Arial" charset="0"/>
              </a:rPr>
              <a:t>Dois</a:t>
            </a:r>
          </a:p>
          <a:p>
            <a:pPr marL="285750" indent="-285750" rtl="0">
              <a:spcAft>
                <a:spcPts val="1200"/>
              </a:spcAft>
              <a:buClr>
                <a:schemeClr val="tx1">
                  <a:lumMod val="75000"/>
                  <a:lumOff val="25000"/>
                </a:schemeClr>
              </a:buClr>
              <a:buSzPct val="110000"/>
              <a:buFont typeface=".PingFang SC Regular"/>
              <a:buChar char="＋"/>
            </a:pPr>
            <a:r>
              <a:rPr lang="pt-BR" sz="1200">
                <a:latin typeface="Century Gothic" panose="020B0502020202020204" pitchFamily="34" charset="0"/>
                <a:ea typeface="Arial" charset="0"/>
                <a:cs typeface="Arial" charset="0"/>
              </a:rPr>
              <a:t>Três</a:t>
            </a:r>
          </a:p>
        </p:txBody>
      </p:sp>
      <p:sp>
        <p:nvSpPr>
          <p:cNvPr id="112" name="TextBox 111">
            <a:extLst>
              <a:ext uri="{FF2B5EF4-FFF2-40B4-BE49-F238E27FC236}">
                <a16:creationId xmlns:a16="http://schemas.microsoft.com/office/drawing/2014/main" id="{0DC1B5C6-BC46-7E60-1F04-67F317F2C43E}"/>
              </a:ext>
            </a:extLst>
          </p:cNvPr>
          <p:cNvSpPr txBox="1"/>
          <p:nvPr/>
        </p:nvSpPr>
        <p:spPr>
          <a:xfrm>
            <a:off x="9148527" y="3476387"/>
            <a:ext cx="2560320" cy="615553"/>
          </a:xfrm>
          <a:prstGeom prst="rect">
            <a:avLst/>
          </a:prstGeom>
          <a:noFill/>
        </p:spPr>
        <p:txBody>
          <a:bodyPr wrap="square" rtlCol="0">
            <a:spAutoFit/>
          </a:bodyPr>
          <a:lstStyle/>
          <a:p>
            <a:pPr marL="285750" indent="-285750" rtl="0">
              <a:spcAft>
                <a:spcPts val="1200"/>
              </a:spcAft>
              <a:buClr>
                <a:srgbClr val="353232"/>
              </a:buClr>
              <a:buSzPct val="110000"/>
              <a:buFont typeface="System Font Regular"/>
              <a:buChar char="—"/>
            </a:pPr>
            <a:r>
              <a:rPr lang="pt-BR" sz="1200">
                <a:latin typeface="Century Gothic" panose="020B0502020202020204" pitchFamily="34" charset="0"/>
                <a:ea typeface="Arial" charset="0"/>
                <a:cs typeface="Arial" charset="0"/>
              </a:rPr>
              <a:t>Ameaça Um</a:t>
            </a:r>
          </a:p>
          <a:p>
            <a:pPr marL="285750" indent="-285750" rtl="0">
              <a:spcAft>
                <a:spcPts val="1200"/>
              </a:spcAft>
              <a:buClr>
                <a:srgbClr val="353232"/>
              </a:buClr>
              <a:buSzPct val="110000"/>
              <a:buFont typeface="System Font Regular"/>
              <a:buChar char="—"/>
            </a:pPr>
            <a:r>
              <a:rPr lang="pt-BR" sz="1200">
                <a:latin typeface="Century Gothic" panose="020B0502020202020204" pitchFamily="34" charset="0"/>
                <a:ea typeface="Arial" charset="0"/>
                <a:cs typeface="Arial" charset="0"/>
              </a:rPr>
              <a:t>Dois</a:t>
            </a:r>
          </a:p>
        </p:txBody>
      </p:sp>
      <p:sp>
        <p:nvSpPr>
          <p:cNvPr id="113" name="TextBox 112">
            <a:extLst>
              <a:ext uri="{FF2B5EF4-FFF2-40B4-BE49-F238E27FC236}">
                <a16:creationId xmlns:a16="http://schemas.microsoft.com/office/drawing/2014/main" id="{62C95EE9-634D-CE2F-CEC2-AF86DC92766E}"/>
              </a:ext>
            </a:extLst>
          </p:cNvPr>
          <p:cNvSpPr txBox="1"/>
          <p:nvPr/>
        </p:nvSpPr>
        <p:spPr>
          <a:xfrm>
            <a:off x="6253027" y="2907873"/>
            <a:ext cx="2607733" cy="307777"/>
          </a:xfrm>
          <a:prstGeom prst="rect">
            <a:avLst/>
          </a:prstGeom>
          <a:noFill/>
        </p:spPr>
        <p:txBody>
          <a:bodyPr wrap="square" rtlCol="0">
            <a:spAutoFit/>
          </a:bodyPr>
          <a:lstStyle/>
          <a:p>
            <a:pPr rtl="0"/>
            <a:r>
              <a:rPr lang="pt-BR" sz="1400" spc="300">
                <a:solidFill>
                  <a:schemeClr val="bg1"/>
                </a:solidFill>
                <a:latin typeface="Century Gothic" panose="020B0502020202020204" pitchFamily="34" charset="0"/>
              </a:rPr>
              <a:t>OPORTUNIDADES +</a:t>
            </a:r>
          </a:p>
        </p:txBody>
      </p:sp>
      <p:sp>
        <p:nvSpPr>
          <p:cNvPr id="114" name="TextBox 113">
            <a:extLst>
              <a:ext uri="{FF2B5EF4-FFF2-40B4-BE49-F238E27FC236}">
                <a16:creationId xmlns:a16="http://schemas.microsoft.com/office/drawing/2014/main" id="{D9A89A27-9841-662F-333C-A79C63EADB77}"/>
              </a:ext>
            </a:extLst>
          </p:cNvPr>
          <p:cNvSpPr txBox="1"/>
          <p:nvPr/>
        </p:nvSpPr>
        <p:spPr>
          <a:xfrm>
            <a:off x="9162736" y="2907873"/>
            <a:ext cx="2607733" cy="307777"/>
          </a:xfrm>
          <a:prstGeom prst="rect">
            <a:avLst/>
          </a:prstGeom>
          <a:noFill/>
        </p:spPr>
        <p:txBody>
          <a:bodyPr wrap="square" rtlCol="0">
            <a:spAutoFit/>
          </a:bodyPr>
          <a:lstStyle/>
          <a:p>
            <a:pPr rtl="0"/>
            <a:r>
              <a:rPr lang="pt-BR" sz="1400" spc="300">
                <a:solidFill>
                  <a:schemeClr val="bg1"/>
                </a:solidFill>
                <a:latin typeface="Century Gothic" panose="020B0502020202020204" pitchFamily="34" charset="0"/>
              </a:rPr>
              <a:t>AMEAÇAS –</a:t>
            </a:r>
          </a:p>
        </p:txBody>
      </p:sp>
      <p:sp>
        <p:nvSpPr>
          <p:cNvPr id="22" name="Oval 21">
            <a:extLst>
              <a:ext uri="{FF2B5EF4-FFF2-40B4-BE49-F238E27FC236}">
                <a16:creationId xmlns:a16="http://schemas.microsoft.com/office/drawing/2014/main" id="{38F89B09-06D9-A8EB-C8AF-CAFACA5ED7DF}"/>
              </a:ext>
            </a:extLst>
          </p:cNvPr>
          <p:cNvSpPr/>
          <p:nvPr/>
        </p:nvSpPr>
        <p:spPr>
          <a:xfrm>
            <a:off x="1247973" y="5840975"/>
            <a:ext cx="914400" cy="914400"/>
          </a:xfrm>
          <a:prstGeom prst="ellipse">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3" name="Oval 22">
            <a:extLst>
              <a:ext uri="{FF2B5EF4-FFF2-40B4-BE49-F238E27FC236}">
                <a16:creationId xmlns:a16="http://schemas.microsoft.com/office/drawing/2014/main" id="{6D704A8E-5A27-8B94-2084-D0B9806C0FA6}"/>
              </a:ext>
            </a:extLst>
          </p:cNvPr>
          <p:cNvSpPr/>
          <p:nvPr/>
        </p:nvSpPr>
        <p:spPr>
          <a:xfrm>
            <a:off x="4177609" y="5840974"/>
            <a:ext cx="914400" cy="914400"/>
          </a:xfrm>
          <a:prstGeom prst="ellipse">
            <a:avLst/>
          </a:prstGeom>
          <a:solidFill>
            <a:schemeClr val="accent3">
              <a:lumMod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4" name="Oval 23">
            <a:extLst>
              <a:ext uri="{FF2B5EF4-FFF2-40B4-BE49-F238E27FC236}">
                <a16:creationId xmlns:a16="http://schemas.microsoft.com/office/drawing/2014/main" id="{FDC1DDB4-F8F1-468F-3499-BD520F4EFBCF}"/>
              </a:ext>
            </a:extLst>
          </p:cNvPr>
          <p:cNvSpPr/>
          <p:nvPr/>
        </p:nvSpPr>
        <p:spPr>
          <a:xfrm>
            <a:off x="7077681" y="5840975"/>
            <a:ext cx="914400" cy="914400"/>
          </a:xfrm>
          <a:prstGeom prst="ellipse">
            <a:avLst/>
          </a:prstGeom>
          <a:solidFill>
            <a:schemeClr val="tx2">
              <a:lumMod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5" name="Oval 24">
            <a:extLst>
              <a:ext uri="{FF2B5EF4-FFF2-40B4-BE49-F238E27FC236}">
                <a16:creationId xmlns:a16="http://schemas.microsoft.com/office/drawing/2014/main" id="{56ED3921-2658-1E3D-01CE-1928C778922A}"/>
              </a:ext>
            </a:extLst>
          </p:cNvPr>
          <p:cNvSpPr/>
          <p:nvPr/>
        </p:nvSpPr>
        <p:spPr>
          <a:xfrm>
            <a:off x="9987390" y="5840974"/>
            <a:ext cx="914400" cy="914400"/>
          </a:xfrm>
          <a:prstGeom prst="ellipse">
            <a:avLst/>
          </a:prstGeom>
          <a:solidFill>
            <a:schemeClr val="tx1">
              <a:lumMod val="85000"/>
              <a:lumOff val="1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grpSp>
        <p:nvGrpSpPr>
          <p:cNvPr id="9" name="Group 8">
            <a:extLst>
              <a:ext uri="{FF2B5EF4-FFF2-40B4-BE49-F238E27FC236}">
                <a16:creationId xmlns:a16="http://schemas.microsoft.com/office/drawing/2014/main" id="{81118222-6AEE-4963-2F7C-33AC02640902}"/>
              </a:ext>
            </a:extLst>
          </p:cNvPr>
          <p:cNvGrpSpPr/>
          <p:nvPr/>
        </p:nvGrpSpPr>
        <p:grpSpPr>
          <a:xfrm flipV="1">
            <a:off x="1372773" y="6138264"/>
            <a:ext cx="657978" cy="324058"/>
            <a:chOff x="1092200" y="1177152"/>
            <a:chExt cx="3659192" cy="1802176"/>
          </a:xfrm>
          <a:solidFill>
            <a:schemeClr val="bg1"/>
          </a:solidFill>
          <a:effectLst/>
        </p:grpSpPr>
        <p:grpSp>
          <p:nvGrpSpPr>
            <p:cNvPr id="10" name="Group 9">
              <a:extLst>
                <a:ext uri="{FF2B5EF4-FFF2-40B4-BE49-F238E27FC236}">
                  <a16:creationId xmlns:a16="http://schemas.microsoft.com/office/drawing/2014/main" id="{AFCE5903-E99D-2244-E7C1-DB1C3C5229CE}"/>
                </a:ext>
              </a:extLst>
            </p:cNvPr>
            <p:cNvGrpSpPr/>
            <p:nvPr/>
          </p:nvGrpSpPr>
          <p:grpSpPr>
            <a:xfrm>
              <a:off x="1092200" y="1177152"/>
              <a:ext cx="1097885" cy="1802176"/>
              <a:chOff x="1092200" y="1177152"/>
              <a:chExt cx="1097885" cy="1802176"/>
            </a:xfrm>
            <a:grpFill/>
          </p:grpSpPr>
          <p:sp>
            <p:nvSpPr>
              <p:cNvPr id="16" name="Rectangle 15">
                <a:extLst>
                  <a:ext uri="{FF2B5EF4-FFF2-40B4-BE49-F238E27FC236}">
                    <a16:creationId xmlns:a16="http://schemas.microsoft.com/office/drawing/2014/main" id="{0B3988B3-65AD-D629-C20B-D3013144341B}"/>
                  </a:ext>
                </a:extLst>
              </p:cNvPr>
              <p:cNvSpPr/>
              <p:nvPr/>
            </p:nvSpPr>
            <p:spPr>
              <a:xfrm>
                <a:off x="1092200" y="1892300"/>
                <a:ext cx="139700" cy="48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2A37206-A3BA-1AB0-972B-26AC8022F466}"/>
                  </a:ext>
                </a:extLst>
              </p:cNvPr>
              <p:cNvSpPr/>
              <p:nvPr/>
            </p:nvSpPr>
            <p:spPr>
              <a:xfrm>
                <a:off x="1333500" y="1297190"/>
                <a:ext cx="357938" cy="1562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8CFCFD2-27D7-C56C-6090-624B4FF87CFA}"/>
                  </a:ext>
                </a:extLst>
              </p:cNvPr>
              <p:cNvSpPr/>
              <p:nvPr/>
            </p:nvSpPr>
            <p:spPr>
              <a:xfrm>
                <a:off x="1849523" y="1177152"/>
                <a:ext cx="340562" cy="18021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0AA43CE-1287-CDFA-61EF-8E4BAB585ED3}"/>
                </a:ext>
              </a:extLst>
            </p:cNvPr>
            <p:cNvGrpSpPr/>
            <p:nvPr/>
          </p:nvGrpSpPr>
          <p:grpSpPr>
            <a:xfrm flipH="1">
              <a:off x="3653507" y="1177152"/>
              <a:ext cx="1097885" cy="1802176"/>
              <a:chOff x="1092200" y="1177152"/>
              <a:chExt cx="1097885" cy="1802176"/>
            </a:xfrm>
            <a:grpFill/>
          </p:grpSpPr>
          <p:sp>
            <p:nvSpPr>
              <p:cNvPr id="13" name="Rectangle 12">
                <a:extLst>
                  <a:ext uri="{FF2B5EF4-FFF2-40B4-BE49-F238E27FC236}">
                    <a16:creationId xmlns:a16="http://schemas.microsoft.com/office/drawing/2014/main" id="{C4258335-70C6-0E03-1DC7-B72E7C9A22F9}"/>
                  </a:ext>
                </a:extLst>
              </p:cNvPr>
              <p:cNvSpPr/>
              <p:nvPr/>
            </p:nvSpPr>
            <p:spPr>
              <a:xfrm>
                <a:off x="1092200" y="1892300"/>
                <a:ext cx="139700" cy="48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21BF17-35DD-DC75-6FC4-88D8C3592EB9}"/>
                  </a:ext>
                </a:extLst>
              </p:cNvPr>
              <p:cNvSpPr/>
              <p:nvPr/>
            </p:nvSpPr>
            <p:spPr>
              <a:xfrm>
                <a:off x="1333500" y="1297190"/>
                <a:ext cx="357938" cy="1562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2D565D6-8891-0871-FA76-39C484E5C29A}"/>
                  </a:ext>
                </a:extLst>
              </p:cNvPr>
              <p:cNvSpPr/>
              <p:nvPr/>
            </p:nvSpPr>
            <p:spPr>
              <a:xfrm>
                <a:off x="1849523" y="1177152"/>
                <a:ext cx="340562" cy="18021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5E58E3A8-3470-7852-C912-14D285FE2EC7}"/>
                </a:ext>
              </a:extLst>
            </p:cNvPr>
            <p:cNvSpPr/>
            <p:nvPr/>
          </p:nvSpPr>
          <p:spPr>
            <a:xfrm>
              <a:off x="2291685" y="1892300"/>
              <a:ext cx="1249275" cy="429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1750766C-533B-DAFC-90D9-6E4C18D17D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9929" y1="83165" x2="9929" y2="83165"/>
                      </a14:backgroundRemoval>
                    </a14:imgEffect>
                  </a14:imgLayer>
                </a14:imgProps>
              </a:ext>
            </a:extLst>
          </a:blip>
          <a:stretch>
            <a:fillRect/>
          </a:stretch>
        </p:blipFill>
        <p:spPr>
          <a:xfrm rot="10800000">
            <a:off x="4461584" y="6140805"/>
            <a:ext cx="390474" cy="411243"/>
          </a:xfrm>
          <a:prstGeom prst="rect">
            <a:avLst/>
          </a:prstGeom>
          <a:effectLst/>
        </p:spPr>
      </p:pic>
      <p:pic>
        <p:nvPicPr>
          <p:cNvPr id="21" name="Picture 20">
            <a:extLst>
              <a:ext uri="{FF2B5EF4-FFF2-40B4-BE49-F238E27FC236}">
                <a16:creationId xmlns:a16="http://schemas.microsoft.com/office/drawing/2014/main" id="{CC3C867E-7AC8-C90E-D729-85260CB238B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99687">
                        <a14:foregroundMark x1="56681" y1="16255" x2="56681" y2="16255"/>
                        <a14:foregroundMark x1="66075" y1="7257" x2="66075" y2="7257"/>
                      </a14:backgroundRemoval>
                    </a14:imgEffect>
                  </a14:imgLayer>
                </a14:imgProps>
              </a:ext>
            </a:extLst>
          </a:blip>
          <a:stretch>
            <a:fillRect/>
          </a:stretch>
        </p:blipFill>
        <p:spPr>
          <a:xfrm>
            <a:off x="10226153" y="6054809"/>
            <a:ext cx="674142" cy="484847"/>
          </a:xfrm>
          <a:prstGeom prst="rect">
            <a:avLst/>
          </a:prstGeom>
          <a:effectLst/>
        </p:spPr>
      </p:pic>
      <p:pic>
        <p:nvPicPr>
          <p:cNvPr id="27" name="Graphic 26">
            <a:extLst>
              <a:ext uri="{FF2B5EF4-FFF2-40B4-BE49-F238E27FC236}">
                <a16:creationId xmlns:a16="http://schemas.microsoft.com/office/drawing/2014/main" id="{292617EE-1749-76C7-575A-BDF92F1025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13693" y="6025239"/>
            <a:ext cx="642376" cy="642376"/>
          </a:xfrm>
          <a:prstGeom prst="rect">
            <a:avLst/>
          </a:prstGeom>
        </p:spPr>
      </p:pic>
    </p:spTree>
    <p:extLst>
      <p:ext uri="{BB962C8B-B14F-4D97-AF65-F5344CB8AC3E}">
        <p14:creationId xmlns:p14="http://schemas.microsoft.com/office/powerpoint/2010/main" val="566309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A65ED7-9F82-8F8D-6293-977E6EEF787C}"/>
              </a:ext>
            </a:extLst>
          </p:cNvPr>
          <p:cNvPicPr>
            <a:picLocks noChangeAspect="1"/>
          </p:cNvPicPr>
          <p:nvPr/>
        </p:nvPicPr>
        <p:blipFill>
          <a:blip r:embed="rId2"/>
          <a:stretch>
            <a:fillRect/>
          </a:stretch>
        </p:blipFill>
        <p:spPr>
          <a:xfrm flipH="1">
            <a:off x="5190" y="2676"/>
            <a:ext cx="12197136" cy="6855324"/>
          </a:xfrm>
          <a:prstGeom prst="rect">
            <a:avLst/>
          </a:prstGeom>
        </p:spPr>
      </p:pic>
      <p:sp>
        <p:nvSpPr>
          <p:cNvPr id="2" name="Rectangle 1">
            <a:extLst>
              <a:ext uri="{FF2B5EF4-FFF2-40B4-BE49-F238E27FC236}">
                <a16:creationId xmlns:a16="http://schemas.microsoft.com/office/drawing/2014/main" id="{37285F6F-A830-5F82-1695-DB8098E17525}"/>
              </a:ext>
            </a:extLst>
          </p:cNvPr>
          <p:cNvSpPr/>
          <p:nvPr/>
        </p:nvSpPr>
        <p:spPr>
          <a:xfrm>
            <a:off x="389860" y="2855756"/>
            <a:ext cx="2651760" cy="449669"/>
          </a:xfrm>
          <a:prstGeom prst="rect">
            <a:avLst/>
          </a:prstGeom>
          <a:solidFill>
            <a:srgbClr val="388A03"/>
          </a:solidFill>
          <a:ln w="50800">
            <a:solidFill>
              <a:srgbClr val="388A03"/>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3" name="Rectangle 2">
            <a:extLst>
              <a:ext uri="{FF2B5EF4-FFF2-40B4-BE49-F238E27FC236}">
                <a16:creationId xmlns:a16="http://schemas.microsoft.com/office/drawing/2014/main" id="{EB019CC2-0E7A-3AAF-05B5-D26C0A1BFA0E}"/>
              </a:ext>
            </a:extLst>
          </p:cNvPr>
          <p:cNvSpPr/>
          <p:nvPr/>
        </p:nvSpPr>
        <p:spPr>
          <a:xfrm>
            <a:off x="3308929" y="2855756"/>
            <a:ext cx="2651760" cy="449666"/>
          </a:xfrm>
          <a:prstGeom prst="rect">
            <a:avLst/>
          </a:prstGeom>
          <a:solidFill>
            <a:schemeClr val="accent3">
              <a:lumMod val="50000"/>
            </a:schemeClr>
          </a:solid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5" name="Rectangle 4">
            <a:extLst>
              <a:ext uri="{FF2B5EF4-FFF2-40B4-BE49-F238E27FC236}">
                <a16:creationId xmlns:a16="http://schemas.microsoft.com/office/drawing/2014/main" id="{D3A0C73A-4851-819A-26C5-D5EF0CE41A01}"/>
              </a:ext>
            </a:extLst>
          </p:cNvPr>
          <p:cNvSpPr/>
          <p:nvPr/>
        </p:nvSpPr>
        <p:spPr>
          <a:xfrm>
            <a:off x="6209001" y="2855756"/>
            <a:ext cx="2651760" cy="449669"/>
          </a:xfrm>
          <a:prstGeom prst="rect">
            <a:avLst/>
          </a:prstGeom>
          <a:solidFill>
            <a:srgbClr val="008A8A"/>
          </a:solidFill>
          <a:ln w="50800">
            <a:solidFill>
              <a:srgbClr val="008A8A"/>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6" name="Rectangle 5">
            <a:extLst>
              <a:ext uri="{FF2B5EF4-FFF2-40B4-BE49-F238E27FC236}">
                <a16:creationId xmlns:a16="http://schemas.microsoft.com/office/drawing/2014/main" id="{34E52E2C-E72D-70DA-AE1C-0FA7D95812A2}"/>
              </a:ext>
            </a:extLst>
          </p:cNvPr>
          <p:cNvSpPr/>
          <p:nvPr/>
        </p:nvSpPr>
        <p:spPr>
          <a:xfrm>
            <a:off x="9118710" y="2855756"/>
            <a:ext cx="2651760" cy="449666"/>
          </a:xfrm>
          <a:prstGeom prst="rect">
            <a:avLst/>
          </a:prstGeom>
          <a:solidFill>
            <a:schemeClr val="tx1">
              <a:lumMod val="85000"/>
              <a:lumOff val="15000"/>
            </a:schemeClr>
          </a:solidFill>
          <a:ln w="508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5" name="Rectangle 104">
            <a:extLst>
              <a:ext uri="{FF2B5EF4-FFF2-40B4-BE49-F238E27FC236}">
                <a16:creationId xmlns:a16="http://schemas.microsoft.com/office/drawing/2014/main" id="{23CDEE7E-D5B0-E284-3A71-0135C559D632}"/>
              </a:ext>
            </a:extLst>
          </p:cNvPr>
          <p:cNvSpPr/>
          <p:nvPr/>
        </p:nvSpPr>
        <p:spPr>
          <a:xfrm>
            <a:off x="389860" y="3305422"/>
            <a:ext cx="2651760" cy="2934755"/>
          </a:xfrm>
          <a:prstGeom prst="rect">
            <a:avLst/>
          </a:prstGeom>
          <a:solidFill>
            <a:schemeClr val="bg1">
              <a:alpha val="85000"/>
            </a:schemeClr>
          </a:solidFill>
          <a:ln w="50800">
            <a:solidFill>
              <a:srgbClr val="388A03"/>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10" name="TextBox 109">
            <a:extLst>
              <a:ext uri="{FF2B5EF4-FFF2-40B4-BE49-F238E27FC236}">
                <a16:creationId xmlns:a16="http://schemas.microsoft.com/office/drawing/2014/main" id="{D952984D-C68E-463D-30BC-229346D5DD88}"/>
              </a:ext>
            </a:extLst>
          </p:cNvPr>
          <p:cNvSpPr txBox="1"/>
          <p:nvPr/>
        </p:nvSpPr>
        <p:spPr>
          <a:xfrm>
            <a:off x="419677" y="3456995"/>
            <a:ext cx="2560320" cy="1292662"/>
          </a:xfrm>
          <a:prstGeom prst="rect">
            <a:avLst/>
          </a:prstGeom>
          <a:noFill/>
        </p:spPr>
        <p:txBody>
          <a:bodyPr wrap="square" rtlCol="0">
            <a:spAutoFit/>
          </a:bodyPr>
          <a:lstStyle/>
          <a:p>
            <a:pPr marL="285750" indent="-285750" rtl="0">
              <a:spcAft>
                <a:spcPts val="1200"/>
              </a:spcAft>
              <a:buClr>
                <a:schemeClr val="tx1">
                  <a:lumMod val="75000"/>
                  <a:lumOff val="25000"/>
                </a:schemeClr>
              </a:buClr>
              <a:buSzPct val="110000"/>
              <a:buFont typeface=".PingFang SC Regular"/>
              <a:buChar char="＋"/>
            </a:pPr>
            <a:r>
              <a:rPr lang="pt-BR" sz="1200">
                <a:latin typeface="Century Gothic" panose="020B0502020202020204" pitchFamily="34" charset="0"/>
                <a:ea typeface="Arial" charset="0"/>
                <a:cs typeface="Arial" charset="0"/>
              </a:rPr>
              <a:t>Ponto forte Um</a:t>
            </a:r>
          </a:p>
          <a:p>
            <a:pPr marL="285750" indent="-285750" rtl="0">
              <a:spcAft>
                <a:spcPts val="1200"/>
              </a:spcAft>
              <a:buClr>
                <a:schemeClr val="tx1">
                  <a:lumMod val="75000"/>
                  <a:lumOff val="25000"/>
                </a:schemeClr>
              </a:buClr>
              <a:buSzPct val="110000"/>
              <a:buFont typeface=".PingFang SC Regular"/>
              <a:buChar char="＋"/>
            </a:pPr>
            <a:r>
              <a:rPr lang="pt-BR" sz="1200">
                <a:latin typeface="Century Gothic" panose="020B0502020202020204" pitchFamily="34" charset="0"/>
                <a:ea typeface="Arial" charset="0"/>
                <a:cs typeface="Arial" charset="0"/>
              </a:rPr>
              <a:t>Dois</a:t>
            </a:r>
          </a:p>
          <a:p>
            <a:pPr marL="285750" indent="-285750" rtl="0">
              <a:spcAft>
                <a:spcPts val="1200"/>
              </a:spcAft>
              <a:buClr>
                <a:schemeClr val="tx1">
                  <a:lumMod val="75000"/>
                  <a:lumOff val="25000"/>
                </a:schemeClr>
              </a:buClr>
              <a:buSzPct val="110000"/>
              <a:buFont typeface=".PingFang SC Regular"/>
              <a:buChar char="＋"/>
            </a:pPr>
            <a:r>
              <a:rPr lang="pt-BR" sz="1200">
                <a:latin typeface="Century Gothic" panose="020B0502020202020204" pitchFamily="34" charset="0"/>
                <a:ea typeface="Arial" charset="0"/>
                <a:cs typeface="Arial" charset="0"/>
              </a:rPr>
              <a:t>Três</a:t>
            </a:r>
          </a:p>
          <a:p>
            <a:pPr marL="285750" indent="-285750" rtl="0">
              <a:spcAft>
                <a:spcPts val="1200"/>
              </a:spcAft>
              <a:buClr>
                <a:schemeClr val="tx1">
                  <a:lumMod val="75000"/>
                  <a:lumOff val="25000"/>
                </a:schemeClr>
              </a:buClr>
              <a:buSzPct val="110000"/>
              <a:buFont typeface=".PingFang SC Regular"/>
              <a:buChar char="＋"/>
            </a:pPr>
            <a:r>
              <a:rPr lang="pt-BR" sz="1200">
                <a:latin typeface="Century Gothic" panose="020B0502020202020204" pitchFamily="34" charset="0"/>
                <a:ea typeface="Arial" charset="0"/>
                <a:cs typeface="Arial" charset="0"/>
              </a:rPr>
              <a:t>Quatro</a:t>
            </a:r>
          </a:p>
        </p:txBody>
      </p:sp>
      <p:sp>
        <p:nvSpPr>
          <p:cNvPr id="103" name="Rectangle 102">
            <a:extLst>
              <a:ext uri="{FF2B5EF4-FFF2-40B4-BE49-F238E27FC236}">
                <a16:creationId xmlns:a16="http://schemas.microsoft.com/office/drawing/2014/main" id="{8062011B-9976-0032-DBBF-57E654FC13EE}"/>
              </a:ext>
            </a:extLst>
          </p:cNvPr>
          <p:cNvSpPr/>
          <p:nvPr/>
        </p:nvSpPr>
        <p:spPr>
          <a:xfrm>
            <a:off x="3308929" y="3305422"/>
            <a:ext cx="2651760" cy="2934742"/>
          </a:xfrm>
          <a:prstGeom prst="rect">
            <a:avLst/>
          </a:prstGeom>
          <a:solidFill>
            <a:schemeClr val="bg1">
              <a:alpha val="85000"/>
            </a:schemeClr>
          </a:solid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11" name="TextBox 110">
            <a:extLst>
              <a:ext uri="{FF2B5EF4-FFF2-40B4-BE49-F238E27FC236}">
                <a16:creationId xmlns:a16="http://schemas.microsoft.com/office/drawing/2014/main" id="{2D9511AE-2DE9-1139-1796-A1EF19136F72}"/>
              </a:ext>
            </a:extLst>
          </p:cNvPr>
          <p:cNvSpPr txBox="1"/>
          <p:nvPr/>
        </p:nvSpPr>
        <p:spPr>
          <a:xfrm>
            <a:off x="3338746" y="3456995"/>
            <a:ext cx="2560320" cy="954107"/>
          </a:xfrm>
          <a:prstGeom prst="rect">
            <a:avLst/>
          </a:prstGeom>
          <a:noFill/>
        </p:spPr>
        <p:txBody>
          <a:bodyPr wrap="square" rtlCol="0">
            <a:spAutoFit/>
          </a:bodyPr>
          <a:lstStyle/>
          <a:p>
            <a:pPr marL="285750" indent="-285750" rtl="0">
              <a:spcAft>
                <a:spcPts val="1200"/>
              </a:spcAft>
              <a:buClr>
                <a:schemeClr val="tx1">
                  <a:lumMod val="85000"/>
                  <a:lumOff val="15000"/>
                </a:schemeClr>
              </a:buClr>
              <a:buSzPct val="110000"/>
              <a:buFont typeface="System Font Regular"/>
              <a:buChar char="—"/>
            </a:pPr>
            <a:r>
              <a:rPr lang="pt-BR" sz="1200">
                <a:latin typeface="Century Gothic" panose="020B0502020202020204" pitchFamily="34" charset="0"/>
                <a:ea typeface="Arial" charset="0"/>
                <a:cs typeface="Arial" charset="0"/>
              </a:rPr>
              <a:t>Ponto fraco Um</a:t>
            </a:r>
          </a:p>
          <a:p>
            <a:pPr marL="285750" indent="-285750" rtl="0">
              <a:spcAft>
                <a:spcPts val="1200"/>
              </a:spcAft>
              <a:buClr>
                <a:schemeClr val="tx1">
                  <a:lumMod val="85000"/>
                  <a:lumOff val="15000"/>
                </a:schemeClr>
              </a:buClr>
              <a:buSzPct val="110000"/>
              <a:buFont typeface="System Font Regular"/>
              <a:buChar char="—"/>
            </a:pPr>
            <a:r>
              <a:rPr lang="pt-BR" sz="1200">
                <a:latin typeface="Century Gothic" panose="020B0502020202020204" pitchFamily="34" charset="0"/>
                <a:ea typeface="Arial" charset="0"/>
                <a:cs typeface="Arial" charset="0"/>
              </a:rPr>
              <a:t>Dois</a:t>
            </a:r>
          </a:p>
          <a:p>
            <a:pPr marL="285750" indent="-285750" rtl="0">
              <a:spcAft>
                <a:spcPts val="1200"/>
              </a:spcAft>
              <a:buClr>
                <a:schemeClr val="tx1">
                  <a:lumMod val="85000"/>
                  <a:lumOff val="15000"/>
                </a:schemeClr>
              </a:buClr>
              <a:buSzPct val="110000"/>
              <a:buFont typeface="System Font Regular"/>
              <a:buChar char="—"/>
            </a:pPr>
            <a:r>
              <a:rPr lang="pt-BR" sz="1200">
                <a:latin typeface="Century Gothic" panose="020B0502020202020204" pitchFamily="34" charset="0"/>
                <a:ea typeface="Arial" charset="0"/>
                <a:cs typeface="Arial" charset="0"/>
              </a:rPr>
              <a:t>Três</a:t>
            </a:r>
          </a:p>
        </p:txBody>
      </p:sp>
      <p:sp>
        <p:nvSpPr>
          <p:cNvPr id="33" name="TextBox 32">
            <a:extLst>
              <a:ext uri="{FF2B5EF4-FFF2-40B4-BE49-F238E27FC236}">
                <a16:creationId xmlns:a16="http://schemas.microsoft.com/office/drawing/2014/main" id="{143A449B-AAB7-994A-92CE-8F48E2CA7DF6}"/>
              </a:ext>
            </a:extLst>
          </p:cNvPr>
          <p:cNvSpPr txBox="1"/>
          <p:nvPr/>
        </p:nvSpPr>
        <p:spPr>
          <a:xfrm>
            <a:off x="7077681" y="155651"/>
            <a:ext cx="4879165" cy="2134385"/>
          </a:xfrm>
          <a:prstGeom prst="rect">
            <a:avLst/>
          </a:prstGeom>
          <a:noFill/>
          <a:effectLst/>
        </p:spPr>
        <p:txBody>
          <a:bodyPr wrap="square" rtlCol="0">
            <a:spAutoFit/>
          </a:bodyPr>
          <a:lstStyle/>
          <a:p>
            <a:pPr algn="r" rtl="0"/>
            <a:r>
              <a:rPr lang="pt-BR" sz="6600">
                <a:solidFill>
                  <a:schemeClr val="bg1"/>
                </a:solidFill>
                <a:latin typeface="Century Gothic" panose="020B0502020202020204" pitchFamily="34" charset="0"/>
              </a:rPr>
              <a:t>ANÁLISE SWOT</a:t>
            </a:r>
          </a:p>
        </p:txBody>
      </p:sp>
      <p:sp>
        <p:nvSpPr>
          <p:cNvPr id="97" name="Rectangle 96">
            <a:extLst>
              <a:ext uri="{FF2B5EF4-FFF2-40B4-BE49-F238E27FC236}">
                <a16:creationId xmlns:a16="http://schemas.microsoft.com/office/drawing/2014/main" id="{F7623C19-B428-5B37-834D-93631E3E2500}"/>
              </a:ext>
            </a:extLst>
          </p:cNvPr>
          <p:cNvSpPr/>
          <p:nvPr/>
        </p:nvSpPr>
        <p:spPr>
          <a:xfrm>
            <a:off x="6209001" y="3305422"/>
            <a:ext cx="2651760" cy="2934755"/>
          </a:xfrm>
          <a:prstGeom prst="rect">
            <a:avLst/>
          </a:prstGeom>
          <a:solidFill>
            <a:schemeClr val="bg1">
              <a:alpha val="85000"/>
            </a:schemeClr>
          </a:solidFill>
          <a:ln w="50800">
            <a:solidFill>
              <a:srgbClr val="008A8A"/>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1" name="TextBox 100">
            <a:extLst>
              <a:ext uri="{FF2B5EF4-FFF2-40B4-BE49-F238E27FC236}">
                <a16:creationId xmlns:a16="http://schemas.microsoft.com/office/drawing/2014/main" id="{9111D247-B21F-B446-D61F-A45651B9648F}"/>
              </a:ext>
            </a:extLst>
          </p:cNvPr>
          <p:cNvSpPr txBox="1"/>
          <p:nvPr/>
        </p:nvSpPr>
        <p:spPr>
          <a:xfrm>
            <a:off x="433886" y="2896300"/>
            <a:ext cx="2607733" cy="307777"/>
          </a:xfrm>
          <a:prstGeom prst="rect">
            <a:avLst/>
          </a:prstGeom>
          <a:noFill/>
        </p:spPr>
        <p:txBody>
          <a:bodyPr wrap="square" rtlCol="0">
            <a:spAutoFit/>
          </a:bodyPr>
          <a:lstStyle/>
          <a:p>
            <a:pPr rtl="0"/>
            <a:r>
              <a:rPr lang="pt-BR" sz="1400" spc="300" dirty="0">
                <a:solidFill>
                  <a:schemeClr val="bg1"/>
                </a:solidFill>
                <a:latin typeface="Century Gothic" panose="020B0502020202020204" pitchFamily="34" charset="0"/>
              </a:rPr>
              <a:t>PONTOS FORTES +</a:t>
            </a:r>
          </a:p>
        </p:txBody>
      </p:sp>
      <p:sp>
        <p:nvSpPr>
          <p:cNvPr id="102" name="TextBox 101">
            <a:extLst>
              <a:ext uri="{FF2B5EF4-FFF2-40B4-BE49-F238E27FC236}">
                <a16:creationId xmlns:a16="http://schemas.microsoft.com/office/drawing/2014/main" id="{32A2CE33-DA01-0B8E-699B-BA81173F4910}"/>
              </a:ext>
            </a:extLst>
          </p:cNvPr>
          <p:cNvSpPr txBox="1"/>
          <p:nvPr/>
        </p:nvSpPr>
        <p:spPr>
          <a:xfrm>
            <a:off x="3352955" y="2896300"/>
            <a:ext cx="2607733" cy="307777"/>
          </a:xfrm>
          <a:prstGeom prst="rect">
            <a:avLst/>
          </a:prstGeom>
          <a:noFill/>
        </p:spPr>
        <p:txBody>
          <a:bodyPr wrap="square" rtlCol="0">
            <a:spAutoFit/>
          </a:bodyPr>
          <a:lstStyle/>
          <a:p>
            <a:pPr rtl="0"/>
            <a:r>
              <a:rPr lang="pt-BR" sz="1400" spc="300">
                <a:solidFill>
                  <a:schemeClr val="bg1"/>
                </a:solidFill>
                <a:latin typeface="Century Gothic" panose="020B0502020202020204" pitchFamily="34" charset="0"/>
              </a:rPr>
              <a:t>PONTOS FRACOS –</a:t>
            </a:r>
          </a:p>
        </p:txBody>
      </p:sp>
      <p:sp>
        <p:nvSpPr>
          <p:cNvPr id="107" name="Rectangle 106">
            <a:extLst>
              <a:ext uri="{FF2B5EF4-FFF2-40B4-BE49-F238E27FC236}">
                <a16:creationId xmlns:a16="http://schemas.microsoft.com/office/drawing/2014/main" id="{D580E76E-F2F4-409C-4CB6-83124F1572F7}"/>
              </a:ext>
            </a:extLst>
          </p:cNvPr>
          <p:cNvSpPr/>
          <p:nvPr/>
        </p:nvSpPr>
        <p:spPr>
          <a:xfrm>
            <a:off x="9118710" y="3305422"/>
            <a:ext cx="2651760" cy="2934742"/>
          </a:xfrm>
          <a:prstGeom prst="rect">
            <a:avLst/>
          </a:prstGeom>
          <a:solidFill>
            <a:schemeClr val="bg1">
              <a:alpha val="85000"/>
            </a:schemeClr>
          </a:solidFill>
          <a:ln w="508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9" name="TextBox 108">
            <a:extLst>
              <a:ext uri="{FF2B5EF4-FFF2-40B4-BE49-F238E27FC236}">
                <a16:creationId xmlns:a16="http://schemas.microsoft.com/office/drawing/2014/main" id="{C9C8D993-8400-190D-92CF-6A72C97F55FD}"/>
              </a:ext>
            </a:extLst>
          </p:cNvPr>
          <p:cNvSpPr txBox="1"/>
          <p:nvPr/>
        </p:nvSpPr>
        <p:spPr>
          <a:xfrm>
            <a:off x="6238818" y="3476387"/>
            <a:ext cx="2560320" cy="954107"/>
          </a:xfrm>
          <a:prstGeom prst="rect">
            <a:avLst/>
          </a:prstGeom>
          <a:noFill/>
        </p:spPr>
        <p:txBody>
          <a:bodyPr wrap="square" rtlCol="0">
            <a:spAutoFit/>
          </a:bodyPr>
          <a:lstStyle/>
          <a:p>
            <a:pPr marL="285750" indent="-285750" rtl="0">
              <a:spcAft>
                <a:spcPts val="1200"/>
              </a:spcAft>
              <a:buClr>
                <a:schemeClr val="tx1">
                  <a:lumMod val="75000"/>
                  <a:lumOff val="25000"/>
                </a:schemeClr>
              </a:buClr>
              <a:buSzPct val="110000"/>
              <a:buFont typeface=".PingFang SC Regular"/>
              <a:buChar char="＋"/>
            </a:pPr>
            <a:r>
              <a:rPr lang="pt-BR" sz="1200">
                <a:latin typeface="Century Gothic" panose="020B0502020202020204" pitchFamily="34" charset="0"/>
                <a:ea typeface="Arial" charset="0"/>
                <a:cs typeface="Arial" charset="0"/>
              </a:rPr>
              <a:t>Oportunidade Um</a:t>
            </a:r>
          </a:p>
          <a:p>
            <a:pPr marL="285750" indent="-285750" rtl="0">
              <a:spcAft>
                <a:spcPts val="1200"/>
              </a:spcAft>
              <a:buClr>
                <a:schemeClr val="tx1">
                  <a:lumMod val="75000"/>
                  <a:lumOff val="25000"/>
                </a:schemeClr>
              </a:buClr>
              <a:buSzPct val="110000"/>
              <a:buFont typeface=".PingFang SC Regular"/>
              <a:buChar char="＋"/>
            </a:pPr>
            <a:r>
              <a:rPr lang="pt-BR" sz="1200">
                <a:latin typeface="Century Gothic" panose="020B0502020202020204" pitchFamily="34" charset="0"/>
                <a:ea typeface="Arial" charset="0"/>
                <a:cs typeface="Arial" charset="0"/>
              </a:rPr>
              <a:t>Dois</a:t>
            </a:r>
          </a:p>
          <a:p>
            <a:pPr marL="285750" indent="-285750" rtl="0">
              <a:spcAft>
                <a:spcPts val="1200"/>
              </a:spcAft>
              <a:buClr>
                <a:schemeClr val="tx1">
                  <a:lumMod val="75000"/>
                  <a:lumOff val="25000"/>
                </a:schemeClr>
              </a:buClr>
              <a:buSzPct val="110000"/>
              <a:buFont typeface=".PingFang SC Regular"/>
              <a:buChar char="＋"/>
            </a:pPr>
            <a:r>
              <a:rPr lang="pt-BR" sz="1200">
                <a:latin typeface="Century Gothic" panose="020B0502020202020204" pitchFamily="34" charset="0"/>
                <a:ea typeface="Arial" charset="0"/>
                <a:cs typeface="Arial" charset="0"/>
              </a:rPr>
              <a:t>Três</a:t>
            </a:r>
          </a:p>
        </p:txBody>
      </p:sp>
      <p:sp>
        <p:nvSpPr>
          <p:cNvPr id="112" name="TextBox 111">
            <a:extLst>
              <a:ext uri="{FF2B5EF4-FFF2-40B4-BE49-F238E27FC236}">
                <a16:creationId xmlns:a16="http://schemas.microsoft.com/office/drawing/2014/main" id="{0DC1B5C6-BC46-7E60-1F04-67F317F2C43E}"/>
              </a:ext>
            </a:extLst>
          </p:cNvPr>
          <p:cNvSpPr txBox="1"/>
          <p:nvPr/>
        </p:nvSpPr>
        <p:spPr>
          <a:xfrm>
            <a:off x="9148527" y="3476387"/>
            <a:ext cx="2560320" cy="615553"/>
          </a:xfrm>
          <a:prstGeom prst="rect">
            <a:avLst/>
          </a:prstGeom>
          <a:noFill/>
        </p:spPr>
        <p:txBody>
          <a:bodyPr wrap="square" rtlCol="0">
            <a:spAutoFit/>
          </a:bodyPr>
          <a:lstStyle/>
          <a:p>
            <a:pPr marL="285750" indent="-285750" rtl="0">
              <a:spcAft>
                <a:spcPts val="1200"/>
              </a:spcAft>
              <a:buClr>
                <a:srgbClr val="353232"/>
              </a:buClr>
              <a:buSzPct val="110000"/>
              <a:buFont typeface="System Font Regular"/>
              <a:buChar char="—"/>
            </a:pPr>
            <a:r>
              <a:rPr lang="pt-BR" sz="1200">
                <a:latin typeface="Century Gothic" panose="020B0502020202020204" pitchFamily="34" charset="0"/>
                <a:ea typeface="Arial" charset="0"/>
                <a:cs typeface="Arial" charset="0"/>
              </a:rPr>
              <a:t>Ameaça Um</a:t>
            </a:r>
          </a:p>
          <a:p>
            <a:pPr marL="285750" indent="-285750" rtl="0">
              <a:spcAft>
                <a:spcPts val="1200"/>
              </a:spcAft>
              <a:buClr>
                <a:srgbClr val="353232"/>
              </a:buClr>
              <a:buSzPct val="110000"/>
              <a:buFont typeface="System Font Regular"/>
              <a:buChar char="—"/>
            </a:pPr>
            <a:r>
              <a:rPr lang="pt-BR" sz="1200">
                <a:latin typeface="Century Gothic" panose="020B0502020202020204" pitchFamily="34" charset="0"/>
                <a:ea typeface="Arial" charset="0"/>
                <a:cs typeface="Arial" charset="0"/>
              </a:rPr>
              <a:t>Dois</a:t>
            </a:r>
          </a:p>
        </p:txBody>
      </p:sp>
      <p:sp>
        <p:nvSpPr>
          <p:cNvPr id="113" name="TextBox 112">
            <a:extLst>
              <a:ext uri="{FF2B5EF4-FFF2-40B4-BE49-F238E27FC236}">
                <a16:creationId xmlns:a16="http://schemas.microsoft.com/office/drawing/2014/main" id="{62C95EE9-634D-CE2F-CEC2-AF86DC92766E}"/>
              </a:ext>
            </a:extLst>
          </p:cNvPr>
          <p:cNvSpPr txBox="1"/>
          <p:nvPr/>
        </p:nvSpPr>
        <p:spPr>
          <a:xfrm>
            <a:off x="6253027" y="2907873"/>
            <a:ext cx="2607733" cy="307777"/>
          </a:xfrm>
          <a:prstGeom prst="rect">
            <a:avLst/>
          </a:prstGeom>
          <a:noFill/>
        </p:spPr>
        <p:txBody>
          <a:bodyPr wrap="square" rtlCol="0">
            <a:spAutoFit/>
          </a:bodyPr>
          <a:lstStyle/>
          <a:p>
            <a:pPr rtl="0"/>
            <a:r>
              <a:rPr lang="pt-BR" sz="1400" spc="300">
                <a:solidFill>
                  <a:schemeClr val="bg1"/>
                </a:solidFill>
                <a:latin typeface="Century Gothic" panose="020B0502020202020204" pitchFamily="34" charset="0"/>
              </a:rPr>
              <a:t>OPORTUNIDADES +</a:t>
            </a:r>
          </a:p>
        </p:txBody>
      </p:sp>
      <p:sp>
        <p:nvSpPr>
          <p:cNvPr id="114" name="TextBox 113">
            <a:extLst>
              <a:ext uri="{FF2B5EF4-FFF2-40B4-BE49-F238E27FC236}">
                <a16:creationId xmlns:a16="http://schemas.microsoft.com/office/drawing/2014/main" id="{D9A89A27-9841-662F-333C-A79C63EADB77}"/>
              </a:ext>
            </a:extLst>
          </p:cNvPr>
          <p:cNvSpPr txBox="1"/>
          <p:nvPr/>
        </p:nvSpPr>
        <p:spPr>
          <a:xfrm>
            <a:off x="9162736" y="2907873"/>
            <a:ext cx="2607733" cy="307777"/>
          </a:xfrm>
          <a:prstGeom prst="rect">
            <a:avLst/>
          </a:prstGeom>
          <a:noFill/>
        </p:spPr>
        <p:txBody>
          <a:bodyPr wrap="square" rtlCol="0">
            <a:spAutoFit/>
          </a:bodyPr>
          <a:lstStyle/>
          <a:p>
            <a:pPr rtl="0"/>
            <a:r>
              <a:rPr lang="pt-BR" sz="1400" spc="300">
                <a:solidFill>
                  <a:schemeClr val="bg1"/>
                </a:solidFill>
                <a:latin typeface="Century Gothic" panose="020B0502020202020204" pitchFamily="34" charset="0"/>
              </a:rPr>
              <a:t>AMEAÇAS –</a:t>
            </a:r>
          </a:p>
        </p:txBody>
      </p:sp>
      <p:sp>
        <p:nvSpPr>
          <p:cNvPr id="22" name="Oval 21">
            <a:extLst>
              <a:ext uri="{FF2B5EF4-FFF2-40B4-BE49-F238E27FC236}">
                <a16:creationId xmlns:a16="http://schemas.microsoft.com/office/drawing/2014/main" id="{38F89B09-06D9-A8EB-C8AF-CAFACA5ED7DF}"/>
              </a:ext>
            </a:extLst>
          </p:cNvPr>
          <p:cNvSpPr/>
          <p:nvPr/>
        </p:nvSpPr>
        <p:spPr>
          <a:xfrm>
            <a:off x="1247973" y="5840975"/>
            <a:ext cx="914400" cy="914400"/>
          </a:xfrm>
          <a:prstGeom prst="ellipse">
            <a:avLst/>
          </a:prstGeom>
          <a:solidFill>
            <a:srgbClr val="388A03"/>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3" name="Oval 22">
            <a:extLst>
              <a:ext uri="{FF2B5EF4-FFF2-40B4-BE49-F238E27FC236}">
                <a16:creationId xmlns:a16="http://schemas.microsoft.com/office/drawing/2014/main" id="{6D704A8E-5A27-8B94-2084-D0B9806C0FA6}"/>
              </a:ext>
            </a:extLst>
          </p:cNvPr>
          <p:cNvSpPr/>
          <p:nvPr/>
        </p:nvSpPr>
        <p:spPr>
          <a:xfrm>
            <a:off x="4177609" y="5840974"/>
            <a:ext cx="914400" cy="914400"/>
          </a:xfrm>
          <a:prstGeom prst="ellipse">
            <a:avLst/>
          </a:prstGeom>
          <a:solidFill>
            <a:schemeClr val="accent3">
              <a:lumMod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4" name="Oval 23">
            <a:extLst>
              <a:ext uri="{FF2B5EF4-FFF2-40B4-BE49-F238E27FC236}">
                <a16:creationId xmlns:a16="http://schemas.microsoft.com/office/drawing/2014/main" id="{FDC1DDB4-F8F1-468F-3499-BD520F4EFBCF}"/>
              </a:ext>
            </a:extLst>
          </p:cNvPr>
          <p:cNvSpPr/>
          <p:nvPr/>
        </p:nvSpPr>
        <p:spPr>
          <a:xfrm>
            <a:off x="7077681" y="5840975"/>
            <a:ext cx="914400" cy="914400"/>
          </a:xfrm>
          <a:prstGeom prst="ellipse">
            <a:avLst/>
          </a:prstGeom>
          <a:solidFill>
            <a:srgbClr val="008A8A"/>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5" name="Oval 24">
            <a:extLst>
              <a:ext uri="{FF2B5EF4-FFF2-40B4-BE49-F238E27FC236}">
                <a16:creationId xmlns:a16="http://schemas.microsoft.com/office/drawing/2014/main" id="{56ED3921-2658-1E3D-01CE-1928C778922A}"/>
              </a:ext>
            </a:extLst>
          </p:cNvPr>
          <p:cNvSpPr/>
          <p:nvPr/>
        </p:nvSpPr>
        <p:spPr>
          <a:xfrm>
            <a:off x="9987390" y="5840974"/>
            <a:ext cx="914400" cy="914400"/>
          </a:xfrm>
          <a:prstGeom prst="ellipse">
            <a:avLst/>
          </a:prstGeom>
          <a:solidFill>
            <a:schemeClr val="tx1">
              <a:lumMod val="85000"/>
              <a:lumOff val="1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grpSp>
        <p:nvGrpSpPr>
          <p:cNvPr id="9" name="Group 8">
            <a:extLst>
              <a:ext uri="{FF2B5EF4-FFF2-40B4-BE49-F238E27FC236}">
                <a16:creationId xmlns:a16="http://schemas.microsoft.com/office/drawing/2014/main" id="{81118222-6AEE-4963-2F7C-33AC02640902}"/>
              </a:ext>
            </a:extLst>
          </p:cNvPr>
          <p:cNvGrpSpPr/>
          <p:nvPr/>
        </p:nvGrpSpPr>
        <p:grpSpPr>
          <a:xfrm flipV="1">
            <a:off x="1372773" y="6138264"/>
            <a:ext cx="657978" cy="324058"/>
            <a:chOff x="1092200" y="1177152"/>
            <a:chExt cx="3659192" cy="1802176"/>
          </a:xfrm>
          <a:solidFill>
            <a:schemeClr val="bg1"/>
          </a:solidFill>
          <a:effectLst/>
        </p:grpSpPr>
        <p:grpSp>
          <p:nvGrpSpPr>
            <p:cNvPr id="10" name="Group 9">
              <a:extLst>
                <a:ext uri="{FF2B5EF4-FFF2-40B4-BE49-F238E27FC236}">
                  <a16:creationId xmlns:a16="http://schemas.microsoft.com/office/drawing/2014/main" id="{AFCE5903-E99D-2244-E7C1-DB1C3C5229CE}"/>
                </a:ext>
              </a:extLst>
            </p:cNvPr>
            <p:cNvGrpSpPr/>
            <p:nvPr/>
          </p:nvGrpSpPr>
          <p:grpSpPr>
            <a:xfrm>
              <a:off x="1092200" y="1177152"/>
              <a:ext cx="1097885" cy="1802176"/>
              <a:chOff x="1092200" y="1177152"/>
              <a:chExt cx="1097885" cy="1802176"/>
            </a:xfrm>
            <a:grpFill/>
          </p:grpSpPr>
          <p:sp>
            <p:nvSpPr>
              <p:cNvPr id="16" name="Rectangle 15">
                <a:extLst>
                  <a:ext uri="{FF2B5EF4-FFF2-40B4-BE49-F238E27FC236}">
                    <a16:creationId xmlns:a16="http://schemas.microsoft.com/office/drawing/2014/main" id="{0B3988B3-65AD-D629-C20B-D3013144341B}"/>
                  </a:ext>
                </a:extLst>
              </p:cNvPr>
              <p:cNvSpPr/>
              <p:nvPr/>
            </p:nvSpPr>
            <p:spPr>
              <a:xfrm>
                <a:off x="1092200" y="1892300"/>
                <a:ext cx="139700" cy="48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2A37206-A3BA-1AB0-972B-26AC8022F466}"/>
                  </a:ext>
                </a:extLst>
              </p:cNvPr>
              <p:cNvSpPr/>
              <p:nvPr/>
            </p:nvSpPr>
            <p:spPr>
              <a:xfrm>
                <a:off x="1333500" y="1297190"/>
                <a:ext cx="357938" cy="1562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8CFCFD2-27D7-C56C-6090-624B4FF87CFA}"/>
                  </a:ext>
                </a:extLst>
              </p:cNvPr>
              <p:cNvSpPr/>
              <p:nvPr/>
            </p:nvSpPr>
            <p:spPr>
              <a:xfrm>
                <a:off x="1849523" y="1177152"/>
                <a:ext cx="340562" cy="18021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0AA43CE-1287-CDFA-61EF-8E4BAB585ED3}"/>
                </a:ext>
              </a:extLst>
            </p:cNvPr>
            <p:cNvGrpSpPr/>
            <p:nvPr/>
          </p:nvGrpSpPr>
          <p:grpSpPr>
            <a:xfrm flipH="1">
              <a:off x="3653507" y="1177152"/>
              <a:ext cx="1097885" cy="1802176"/>
              <a:chOff x="1092200" y="1177152"/>
              <a:chExt cx="1097885" cy="1802176"/>
            </a:xfrm>
            <a:grpFill/>
          </p:grpSpPr>
          <p:sp>
            <p:nvSpPr>
              <p:cNvPr id="13" name="Rectangle 12">
                <a:extLst>
                  <a:ext uri="{FF2B5EF4-FFF2-40B4-BE49-F238E27FC236}">
                    <a16:creationId xmlns:a16="http://schemas.microsoft.com/office/drawing/2014/main" id="{C4258335-70C6-0E03-1DC7-B72E7C9A22F9}"/>
                  </a:ext>
                </a:extLst>
              </p:cNvPr>
              <p:cNvSpPr/>
              <p:nvPr/>
            </p:nvSpPr>
            <p:spPr>
              <a:xfrm>
                <a:off x="1092200" y="1892300"/>
                <a:ext cx="139700" cy="48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21BF17-35DD-DC75-6FC4-88D8C3592EB9}"/>
                  </a:ext>
                </a:extLst>
              </p:cNvPr>
              <p:cNvSpPr/>
              <p:nvPr/>
            </p:nvSpPr>
            <p:spPr>
              <a:xfrm>
                <a:off x="1333500" y="1297190"/>
                <a:ext cx="357938" cy="1562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2D565D6-8891-0871-FA76-39C484E5C29A}"/>
                  </a:ext>
                </a:extLst>
              </p:cNvPr>
              <p:cNvSpPr/>
              <p:nvPr/>
            </p:nvSpPr>
            <p:spPr>
              <a:xfrm>
                <a:off x="1849523" y="1177152"/>
                <a:ext cx="340562" cy="18021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5E58E3A8-3470-7852-C912-14D285FE2EC7}"/>
                </a:ext>
              </a:extLst>
            </p:cNvPr>
            <p:cNvSpPr/>
            <p:nvPr/>
          </p:nvSpPr>
          <p:spPr>
            <a:xfrm>
              <a:off x="2291685" y="1892300"/>
              <a:ext cx="1249275" cy="429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1750766C-533B-DAFC-90D9-6E4C18D17D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9929" y1="83165" x2="9929" y2="83165"/>
                      </a14:backgroundRemoval>
                    </a14:imgEffect>
                  </a14:imgLayer>
                </a14:imgProps>
              </a:ext>
            </a:extLst>
          </a:blip>
          <a:stretch>
            <a:fillRect/>
          </a:stretch>
        </p:blipFill>
        <p:spPr>
          <a:xfrm rot="10800000">
            <a:off x="4461584" y="6140805"/>
            <a:ext cx="390474" cy="411243"/>
          </a:xfrm>
          <a:prstGeom prst="rect">
            <a:avLst/>
          </a:prstGeom>
          <a:effectLst/>
        </p:spPr>
      </p:pic>
      <p:pic>
        <p:nvPicPr>
          <p:cNvPr id="21" name="Picture 20">
            <a:extLst>
              <a:ext uri="{FF2B5EF4-FFF2-40B4-BE49-F238E27FC236}">
                <a16:creationId xmlns:a16="http://schemas.microsoft.com/office/drawing/2014/main" id="{CC3C867E-7AC8-C90E-D729-85260CB238B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99687">
                        <a14:foregroundMark x1="56681" y1="16255" x2="56681" y2="16255"/>
                        <a14:foregroundMark x1="66075" y1="7257" x2="66075" y2="7257"/>
                      </a14:backgroundRemoval>
                    </a14:imgEffect>
                  </a14:imgLayer>
                </a14:imgProps>
              </a:ext>
            </a:extLst>
          </a:blip>
          <a:stretch>
            <a:fillRect/>
          </a:stretch>
        </p:blipFill>
        <p:spPr>
          <a:xfrm>
            <a:off x="10226153" y="6054809"/>
            <a:ext cx="674142" cy="484847"/>
          </a:xfrm>
          <a:prstGeom prst="rect">
            <a:avLst/>
          </a:prstGeom>
          <a:effectLst/>
        </p:spPr>
      </p:pic>
      <p:pic>
        <p:nvPicPr>
          <p:cNvPr id="27" name="Graphic 26">
            <a:extLst>
              <a:ext uri="{FF2B5EF4-FFF2-40B4-BE49-F238E27FC236}">
                <a16:creationId xmlns:a16="http://schemas.microsoft.com/office/drawing/2014/main" id="{292617EE-1749-76C7-575A-BDF92F1025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13693" y="6025239"/>
            <a:ext cx="642376" cy="642376"/>
          </a:xfrm>
          <a:prstGeom prst="rect">
            <a:avLst/>
          </a:prstGeom>
        </p:spPr>
      </p:pic>
    </p:spTree>
    <p:extLst>
      <p:ext uri="{BB962C8B-B14F-4D97-AF65-F5344CB8AC3E}">
        <p14:creationId xmlns:p14="http://schemas.microsoft.com/office/powerpoint/2010/main" val="171240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B92F19-CF35-6705-50FB-0E378511DAF4}"/>
              </a:ext>
            </a:extLst>
          </p:cNvPr>
          <p:cNvPicPr>
            <a:picLocks noChangeAspect="1"/>
          </p:cNvPicPr>
          <p:nvPr/>
        </p:nvPicPr>
        <p:blipFill>
          <a:blip r:embed="rId2"/>
          <a:stretch>
            <a:fillRect/>
          </a:stretch>
        </p:blipFill>
        <p:spPr>
          <a:xfrm>
            <a:off x="-1" y="-23950"/>
            <a:ext cx="12244509" cy="6881950"/>
          </a:xfrm>
          <a:prstGeom prst="rect">
            <a:avLst/>
          </a:prstGeom>
        </p:spPr>
      </p:pic>
      <p:sp>
        <p:nvSpPr>
          <p:cNvPr id="2" name="Rectangle 1">
            <a:extLst>
              <a:ext uri="{FF2B5EF4-FFF2-40B4-BE49-F238E27FC236}">
                <a16:creationId xmlns:a16="http://schemas.microsoft.com/office/drawing/2014/main" id="{37285F6F-A830-5F82-1695-DB8098E17525}"/>
              </a:ext>
            </a:extLst>
          </p:cNvPr>
          <p:cNvSpPr/>
          <p:nvPr/>
        </p:nvSpPr>
        <p:spPr>
          <a:xfrm>
            <a:off x="389860" y="2855756"/>
            <a:ext cx="2651760" cy="449669"/>
          </a:xfrm>
          <a:prstGeom prst="rect">
            <a:avLst/>
          </a:prstGeom>
          <a:solidFill>
            <a:srgbClr val="CE4803"/>
          </a:solidFill>
          <a:ln w="50800">
            <a:solidFill>
              <a:srgbClr val="CE4803"/>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3" name="Rectangle 2">
            <a:extLst>
              <a:ext uri="{FF2B5EF4-FFF2-40B4-BE49-F238E27FC236}">
                <a16:creationId xmlns:a16="http://schemas.microsoft.com/office/drawing/2014/main" id="{EB019CC2-0E7A-3AAF-05B5-D26C0A1BFA0E}"/>
              </a:ext>
            </a:extLst>
          </p:cNvPr>
          <p:cNvSpPr/>
          <p:nvPr/>
        </p:nvSpPr>
        <p:spPr>
          <a:xfrm>
            <a:off x="3308929" y="2855756"/>
            <a:ext cx="2651760" cy="449666"/>
          </a:xfrm>
          <a:prstGeom prst="rect">
            <a:avLst/>
          </a:prstGeom>
          <a:solidFill>
            <a:srgbClr val="CE4803"/>
          </a:solidFill>
          <a:ln w="50800">
            <a:solidFill>
              <a:srgbClr val="CE4803"/>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5" name="Rectangle 4">
            <a:extLst>
              <a:ext uri="{FF2B5EF4-FFF2-40B4-BE49-F238E27FC236}">
                <a16:creationId xmlns:a16="http://schemas.microsoft.com/office/drawing/2014/main" id="{D3A0C73A-4851-819A-26C5-D5EF0CE41A01}"/>
              </a:ext>
            </a:extLst>
          </p:cNvPr>
          <p:cNvSpPr/>
          <p:nvPr/>
        </p:nvSpPr>
        <p:spPr>
          <a:xfrm>
            <a:off x="6209001" y="2855756"/>
            <a:ext cx="2651760" cy="449669"/>
          </a:xfrm>
          <a:prstGeom prst="rect">
            <a:avLst/>
          </a:prstGeom>
          <a:solidFill>
            <a:srgbClr val="CE4803"/>
          </a:solidFill>
          <a:ln w="50800">
            <a:solidFill>
              <a:srgbClr val="CE4803"/>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6" name="Rectangle 5">
            <a:extLst>
              <a:ext uri="{FF2B5EF4-FFF2-40B4-BE49-F238E27FC236}">
                <a16:creationId xmlns:a16="http://schemas.microsoft.com/office/drawing/2014/main" id="{34E52E2C-E72D-70DA-AE1C-0FA7D95812A2}"/>
              </a:ext>
            </a:extLst>
          </p:cNvPr>
          <p:cNvSpPr/>
          <p:nvPr/>
        </p:nvSpPr>
        <p:spPr>
          <a:xfrm>
            <a:off x="9118710" y="2855756"/>
            <a:ext cx="2651760" cy="449666"/>
          </a:xfrm>
          <a:prstGeom prst="rect">
            <a:avLst/>
          </a:prstGeom>
          <a:solidFill>
            <a:srgbClr val="CE4803"/>
          </a:solidFill>
          <a:ln w="50800">
            <a:solidFill>
              <a:srgbClr val="CE4803"/>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5" name="Rectangle 104">
            <a:extLst>
              <a:ext uri="{FF2B5EF4-FFF2-40B4-BE49-F238E27FC236}">
                <a16:creationId xmlns:a16="http://schemas.microsoft.com/office/drawing/2014/main" id="{23CDEE7E-D5B0-E284-3A71-0135C559D632}"/>
              </a:ext>
            </a:extLst>
          </p:cNvPr>
          <p:cNvSpPr/>
          <p:nvPr/>
        </p:nvSpPr>
        <p:spPr>
          <a:xfrm>
            <a:off x="389860" y="3305422"/>
            <a:ext cx="2651760" cy="2934755"/>
          </a:xfrm>
          <a:prstGeom prst="rect">
            <a:avLst/>
          </a:prstGeom>
          <a:solidFill>
            <a:schemeClr val="bg1">
              <a:alpha val="90000"/>
            </a:schemeClr>
          </a:solidFill>
          <a:ln w="50800">
            <a:solidFill>
              <a:srgbClr val="CE4803"/>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10" name="TextBox 109">
            <a:extLst>
              <a:ext uri="{FF2B5EF4-FFF2-40B4-BE49-F238E27FC236}">
                <a16:creationId xmlns:a16="http://schemas.microsoft.com/office/drawing/2014/main" id="{D952984D-C68E-463D-30BC-229346D5DD88}"/>
              </a:ext>
            </a:extLst>
          </p:cNvPr>
          <p:cNvSpPr txBox="1"/>
          <p:nvPr/>
        </p:nvSpPr>
        <p:spPr>
          <a:xfrm>
            <a:off x="419677" y="3456995"/>
            <a:ext cx="2560320" cy="1292662"/>
          </a:xfrm>
          <a:prstGeom prst="rect">
            <a:avLst/>
          </a:prstGeom>
          <a:noFill/>
        </p:spPr>
        <p:txBody>
          <a:bodyPr wrap="square" rtlCol="0">
            <a:spAutoFit/>
          </a:bodyPr>
          <a:lstStyle/>
          <a:p>
            <a:pPr marL="285750" indent="-285750" rtl="0">
              <a:spcAft>
                <a:spcPts val="1200"/>
              </a:spcAft>
              <a:buClr>
                <a:schemeClr val="tx1">
                  <a:lumMod val="75000"/>
                  <a:lumOff val="25000"/>
                </a:schemeClr>
              </a:buClr>
              <a:buSzPct val="110000"/>
              <a:buFont typeface=".PingFang SC Regular"/>
              <a:buChar char="＋"/>
            </a:pPr>
            <a:r>
              <a:rPr lang="pt-BR" sz="1200">
                <a:latin typeface="Century Gothic" panose="020B0502020202020204" pitchFamily="34" charset="0"/>
                <a:ea typeface="Arial" charset="0"/>
                <a:cs typeface="Arial" charset="0"/>
              </a:rPr>
              <a:t>Ponto forte Um</a:t>
            </a:r>
          </a:p>
          <a:p>
            <a:pPr marL="285750" indent="-285750" rtl="0">
              <a:spcAft>
                <a:spcPts val="1200"/>
              </a:spcAft>
              <a:buClr>
                <a:schemeClr val="tx1">
                  <a:lumMod val="75000"/>
                  <a:lumOff val="25000"/>
                </a:schemeClr>
              </a:buClr>
              <a:buSzPct val="110000"/>
              <a:buFont typeface=".PingFang SC Regular"/>
              <a:buChar char="＋"/>
            </a:pPr>
            <a:r>
              <a:rPr lang="pt-BR" sz="1200">
                <a:latin typeface="Century Gothic" panose="020B0502020202020204" pitchFamily="34" charset="0"/>
                <a:ea typeface="Arial" charset="0"/>
                <a:cs typeface="Arial" charset="0"/>
              </a:rPr>
              <a:t>Dois</a:t>
            </a:r>
          </a:p>
          <a:p>
            <a:pPr marL="285750" indent="-285750" rtl="0">
              <a:spcAft>
                <a:spcPts val="1200"/>
              </a:spcAft>
              <a:buClr>
                <a:schemeClr val="tx1">
                  <a:lumMod val="75000"/>
                  <a:lumOff val="25000"/>
                </a:schemeClr>
              </a:buClr>
              <a:buSzPct val="110000"/>
              <a:buFont typeface=".PingFang SC Regular"/>
              <a:buChar char="＋"/>
            </a:pPr>
            <a:r>
              <a:rPr lang="pt-BR" sz="1200">
                <a:latin typeface="Century Gothic" panose="020B0502020202020204" pitchFamily="34" charset="0"/>
                <a:ea typeface="Arial" charset="0"/>
                <a:cs typeface="Arial" charset="0"/>
              </a:rPr>
              <a:t>Três</a:t>
            </a:r>
          </a:p>
          <a:p>
            <a:pPr marL="285750" indent="-285750" rtl="0">
              <a:spcAft>
                <a:spcPts val="1200"/>
              </a:spcAft>
              <a:buClr>
                <a:schemeClr val="tx1">
                  <a:lumMod val="75000"/>
                  <a:lumOff val="25000"/>
                </a:schemeClr>
              </a:buClr>
              <a:buSzPct val="110000"/>
              <a:buFont typeface=".PingFang SC Regular"/>
              <a:buChar char="＋"/>
            </a:pPr>
            <a:r>
              <a:rPr lang="pt-BR" sz="1200">
                <a:latin typeface="Century Gothic" panose="020B0502020202020204" pitchFamily="34" charset="0"/>
                <a:ea typeface="Arial" charset="0"/>
                <a:cs typeface="Arial" charset="0"/>
              </a:rPr>
              <a:t>Quatro</a:t>
            </a:r>
          </a:p>
        </p:txBody>
      </p:sp>
      <p:sp>
        <p:nvSpPr>
          <p:cNvPr id="103" name="Rectangle 102">
            <a:extLst>
              <a:ext uri="{FF2B5EF4-FFF2-40B4-BE49-F238E27FC236}">
                <a16:creationId xmlns:a16="http://schemas.microsoft.com/office/drawing/2014/main" id="{8062011B-9976-0032-DBBF-57E654FC13EE}"/>
              </a:ext>
            </a:extLst>
          </p:cNvPr>
          <p:cNvSpPr/>
          <p:nvPr/>
        </p:nvSpPr>
        <p:spPr>
          <a:xfrm>
            <a:off x="3308929" y="3305422"/>
            <a:ext cx="2651760" cy="2934742"/>
          </a:xfrm>
          <a:prstGeom prst="rect">
            <a:avLst/>
          </a:prstGeom>
          <a:solidFill>
            <a:schemeClr val="bg1">
              <a:alpha val="90000"/>
            </a:schemeClr>
          </a:solidFill>
          <a:ln w="50800">
            <a:solidFill>
              <a:srgbClr val="CE4803"/>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11" name="TextBox 110">
            <a:extLst>
              <a:ext uri="{FF2B5EF4-FFF2-40B4-BE49-F238E27FC236}">
                <a16:creationId xmlns:a16="http://schemas.microsoft.com/office/drawing/2014/main" id="{2D9511AE-2DE9-1139-1796-A1EF19136F72}"/>
              </a:ext>
            </a:extLst>
          </p:cNvPr>
          <p:cNvSpPr txBox="1"/>
          <p:nvPr/>
        </p:nvSpPr>
        <p:spPr>
          <a:xfrm>
            <a:off x="3338746" y="3456995"/>
            <a:ext cx="2560320" cy="954107"/>
          </a:xfrm>
          <a:prstGeom prst="rect">
            <a:avLst/>
          </a:prstGeom>
          <a:noFill/>
        </p:spPr>
        <p:txBody>
          <a:bodyPr wrap="square" rtlCol="0">
            <a:spAutoFit/>
          </a:bodyPr>
          <a:lstStyle/>
          <a:p>
            <a:pPr marL="285750" indent="-285750" rtl="0">
              <a:spcAft>
                <a:spcPts val="1200"/>
              </a:spcAft>
              <a:buClr>
                <a:schemeClr val="tx1">
                  <a:lumMod val="85000"/>
                  <a:lumOff val="15000"/>
                </a:schemeClr>
              </a:buClr>
              <a:buSzPct val="110000"/>
              <a:buFont typeface="System Font Regular"/>
              <a:buChar char="—"/>
            </a:pPr>
            <a:r>
              <a:rPr lang="pt-BR" sz="1200">
                <a:latin typeface="Century Gothic" panose="020B0502020202020204" pitchFamily="34" charset="0"/>
                <a:ea typeface="Arial" charset="0"/>
                <a:cs typeface="Arial" charset="0"/>
              </a:rPr>
              <a:t>Ponto fraco Um</a:t>
            </a:r>
          </a:p>
          <a:p>
            <a:pPr marL="285750" indent="-285750" rtl="0">
              <a:spcAft>
                <a:spcPts val="1200"/>
              </a:spcAft>
              <a:buClr>
                <a:schemeClr val="tx1">
                  <a:lumMod val="85000"/>
                  <a:lumOff val="15000"/>
                </a:schemeClr>
              </a:buClr>
              <a:buSzPct val="110000"/>
              <a:buFont typeface="System Font Regular"/>
              <a:buChar char="—"/>
            </a:pPr>
            <a:r>
              <a:rPr lang="pt-BR" sz="1200">
                <a:latin typeface="Century Gothic" panose="020B0502020202020204" pitchFamily="34" charset="0"/>
                <a:ea typeface="Arial" charset="0"/>
                <a:cs typeface="Arial" charset="0"/>
              </a:rPr>
              <a:t>Dois</a:t>
            </a:r>
          </a:p>
          <a:p>
            <a:pPr marL="285750" indent="-285750" rtl="0">
              <a:spcAft>
                <a:spcPts val="1200"/>
              </a:spcAft>
              <a:buClr>
                <a:schemeClr val="tx1">
                  <a:lumMod val="85000"/>
                  <a:lumOff val="15000"/>
                </a:schemeClr>
              </a:buClr>
              <a:buSzPct val="110000"/>
              <a:buFont typeface="System Font Regular"/>
              <a:buChar char="—"/>
            </a:pPr>
            <a:r>
              <a:rPr lang="pt-BR" sz="1200">
                <a:latin typeface="Century Gothic" panose="020B0502020202020204" pitchFamily="34" charset="0"/>
                <a:ea typeface="Arial" charset="0"/>
                <a:cs typeface="Arial" charset="0"/>
              </a:rPr>
              <a:t>Três</a:t>
            </a:r>
          </a:p>
        </p:txBody>
      </p:sp>
      <p:sp>
        <p:nvSpPr>
          <p:cNvPr id="33" name="TextBox 32">
            <a:extLst>
              <a:ext uri="{FF2B5EF4-FFF2-40B4-BE49-F238E27FC236}">
                <a16:creationId xmlns:a16="http://schemas.microsoft.com/office/drawing/2014/main" id="{143A449B-AAB7-994A-92CE-8F48E2CA7DF6}"/>
              </a:ext>
            </a:extLst>
          </p:cNvPr>
          <p:cNvSpPr txBox="1"/>
          <p:nvPr/>
        </p:nvSpPr>
        <p:spPr>
          <a:xfrm>
            <a:off x="7077681" y="155651"/>
            <a:ext cx="4879165" cy="2134385"/>
          </a:xfrm>
          <a:prstGeom prst="rect">
            <a:avLst/>
          </a:prstGeom>
          <a:noFill/>
          <a:effectLst/>
        </p:spPr>
        <p:txBody>
          <a:bodyPr wrap="square" rtlCol="0">
            <a:spAutoFit/>
          </a:bodyPr>
          <a:lstStyle/>
          <a:p>
            <a:pPr algn="r" rtl="0"/>
            <a:r>
              <a:rPr lang="pt-BR" sz="6600">
                <a:solidFill>
                  <a:schemeClr val="bg1"/>
                </a:solidFill>
                <a:latin typeface="Century Gothic" panose="020B0502020202020204" pitchFamily="34" charset="0"/>
              </a:rPr>
              <a:t>ANÁLISE SWOT</a:t>
            </a:r>
          </a:p>
        </p:txBody>
      </p:sp>
      <p:sp>
        <p:nvSpPr>
          <p:cNvPr id="97" name="Rectangle 96">
            <a:extLst>
              <a:ext uri="{FF2B5EF4-FFF2-40B4-BE49-F238E27FC236}">
                <a16:creationId xmlns:a16="http://schemas.microsoft.com/office/drawing/2014/main" id="{F7623C19-B428-5B37-834D-93631E3E2500}"/>
              </a:ext>
            </a:extLst>
          </p:cNvPr>
          <p:cNvSpPr/>
          <p:nvPr/>
        </p:nvSpPr>
        <p:spPr>
          <a:xfrm>
            <a:off x="6209001" y="3305422"/>
            <a:ext cx="2651760" cy="2934755"/>
          </a:xfrm>
          <a:prstGeom prst="rect">
            <a:avLst/>
          </a:prstGeom>
          <a:solidFill>
            <a:schemeClr val="bg1">
              <a:alpha val="90000"/>
            </a:schemeClr>
          </a:solidFill>
          <a:ln w="50800">
            <a:solidFill>
              <a:srgbClr val="CE4803"/>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1" name="TextBox 100">
            <a:extLst>
              <a:ext uri="{FF2B5EF4-FFF2-40B4-BE49-F238E27FC236}">
                <a16:creationId xmlns:a16="http://schemas.microsoft.com/office/drawing/2014/main" id="{9111D247-B21F-B446-D61F-A45651B9648F}"/>
              </a:ext>
            </a:extLst>
          </p:cNvPr>
          <p:cNvSpPr txBox="1"/>
          <p:nvPr/>
        </p:nvSpPr>
        <p:spPr>
          <a:xfrm>
            <a:off x="433886" y="2896300"/>
            <a:ext cx="2607733" cy="307777"/>
          </a:xfrm>
          <a:prstGeom prst="rect">
            <a:avLst/>
          </a:prstGeom>
          <a:noFill/>
        </p:spPr>
        <p:txBody>
          <a:bodyPr wrap="square" rtlCol="0">
            <a:spAutoFit/>
          </a:bodyPr>
          <a:lstStyle/>
          <a:p>
            <a:pPr rtl="0"/>
            <a:r>
              <a:rPr lang="pt-BR" sz="1400" spc="300" dirty="0">
                <a:solidFill>
                  <a:schemeClr val="bg1"/>
                </a:solidFill>
                <a:latin typeface="Century Gothic" panose="020B0502020202020204" pitchFamily="34" charset="0"/>
              </a:rPr>
              <a:t>PONTOS FORTES +</a:t>
            </a:r>
          </a:p>
        </p:txBody>
      </p:sp>
      <p:sp>
        <p:nvSpPr>
          <p:cNvPr id="102" name="TextBox 101">
            <a:extLst>
              <a:ext uri="{FF2B5EF4-FFF2-40B4-BE49-F238E27FC236}">
                <a16:creationId xmlns:a16="http://schemas.microsoft.com/office/drawing/2014/main" id="{32A2CE33-DA01-0B8E-699B-BA81173F4910}"/>
              </a:ext>
            </a:extLst>
          </p:cNvPr>
          <p:cNvSpPr txBox="1"/>
          <p:nvPr/>
        </p:nvSpPr>
        <p:spPr>
          <a:xfrm>
            <a:off x="3352955" y="2896300"/>
            <a:ext cx="2607733" cy="307777"/>
          </a:xfrm>
          <a:prstGeom prst="rect">
            <a:avLst/>
          </a:prstGeom>
          <a:noFill/>
        </p:spPr>
        <p:txBody>
          <a:bodyPr wrap="square" rtlCol="0">
            <a:spAutoFit/>
          </a:bodyPr>
          <a:lstStyle/>
          <a:p>
            <a:pPr rtl="0"/>
            <a:r>
              <a:rPr lang="pt-BR" sz="1400" spc="300">
                <a:solidFill>
                  <a:schemeClr val="bg1"/>
                </a:solidFill>
                <a:latin typeface="Century Gothic" panose="020B0502020202020204" pitchFamily="34" charset="0"/>
              </a:rPr>
              <a:t>PONTOS FRACOS –</a:t>
            </a:r>
          </a:p>
        </p:txBody>
      </p:sp>
      <p:sp>
        <p:nvSpPr>
          <p:cNvPr id="107" name="Rectangle 106">
            <a:extLst>
              <a:ext uri="{FF2B5EF4-FFF2-40B4-BE49-F238E27FC236}">
                <a16:creationId xmlns:a16="http://schemas.microsoft.com/office/drawing/2014/main" id="{D580E76E-F2F4-409C-4CB6-83124F1572F7}"/>
              </a:ext>
            </a:extLst>
          </p:cNvPr>
          <p:cNvSpPr/>
          <p:nvPr/>
        </p:nvSpPr>
        <p:spPr>
          <a:xfrm>
            <a:off x="9118710" y="3305422"/>
            <a:ext cx="2651760" cy="2934742"/>
          </a:xfrm>
          <a:prstGeom prst="rect">
            <a:avLst/>
          </a:prstGeom>
          <a:solidFill>
            <a:schemeClr val="bg1">
              <a:alpha val="90000"/>
            </a:schemeClr>
          </a:solidFill>
          <a:ln w="50800">
            <a:solidFill>
              <a:srgbClr val="CE4803"/>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109" name="TextBox 108">
            <a:extLst>
              <a:ext uri="{FF2B5EF4-FFF2-40B4-BE49-F238E27FC236}">
                <a16:creationId xmlns:a16="http://schemas.microsoft.com/office/drawing/2014/main" id="{C9C8D993-8400-190D-92CF-6A72C97F55FD}"/>
              </a:ext>
            </a:extLst>
          </p:cNvPr>
          <p:cNvSpPr txBox="1"/>
          <p:nvPr/>
        </p:nvSpPr>
        <p:spPr>
          <a:xfrm>
            <a:off x="6238818" y="3476387"/>
            <a:ext cx="2560320" cy="954107"/>
          </a:xfrm>
          <a:prstGeom prst="rect">
            <a:avLst/>
          </a:prstGeom>
          <a:noFill/>
        </p:spPr>
        <p:txBody>
          <a:bodyPr wrap="square" rtlCol="0">
            <a:spAutoFit/>
          </a:bodyPr>
          <a:lstStyle/>
          <a:p>
            <a:pPr marL="285750" indent="-285750" rtl="0">
              <a:spcAft>
                <a:spcPts val="1200"/>
              </a:spcAft>
              <a:buClr>
                <a:schemeClr val="tx1">
                  <a:lumMod val="75000"/>
                  <a:lumOff val="25000"/>
                </a:schemeClr>
              </a:buClr>
              <a:buSzPct val="110000"/>
              <a:buFont typeface=".PingFang SC Regular"/>
              <a:buChar char="＋"/>
            </a:pPr>
            <a:r>
              <a:rPr lang="pt-BR" sz="1200">
                <a:latin typeface="Century Gothic" panose="020B0502020202020204" pitchFamily="34" charset="0"/>
                <a:ea typeface="Arial" charset="0"/>
                <a:cs typeface="Arial" charset="0"/>
              </a:rPr>
              <a:t>Oportunidade Um</a:t>
            </a:r>
          </a:p>
          <a:p>
            <a:pPr marL="285750" indent="-285750" rtl="0">
              <a:spcAft>
                <a:spcPts val="1200"/>
              </a:spcAft>
              <a:buClr>
                <a:schemeClr val="tx1">
                  <a:lumMod val="75000"/>
                  <a:lumOff val="25000"/>
                </a:schemeClr>
              </a:buClr>
              <a:buSzPct val="110000"/>
              <a:buFont typeface=".PingFang SC Regular"/>
              <a:buChar char="＋"/>
            </a:pPr>
            <a:r>
              <a:rPr lang="pt-BR" sz="1200">
                <a:latin typeface="Century Gothic" panose="020B0502020202020204" pitchFamily="34" charset="0"/>
                <a:ea typeface="Arial" charset="0"/>
                <a:cs typeface="Arial" charset="0"/>
              </a:rPr>
              <a:t>Dois</a:t>
            </a:r>
          </a:p>
          <a:p>
            <a:pPr marL="285750" indent="-285750" rtl="0">
              <a:spcAft>
                <a:spcPts val="1200"/>
              </a:spcAft>
              <a:buClr>
                <a:schemeClr val="tx1">
                  <a:lumMod val="75000"/>
                  <a:lumOff val="25000"/>
                </a:schemeClr>
              </a:buClr>
              <a:buSzPct val="110000"/>
              <a:buFont typeface=".PingFang SC Regular"/>
              <a:buChar char="＋"/>
            </a:pPr>
            <a:r>
              <a:rPr lang="pt-BR" sz="1200">
                <a:latin typeface="Century Gothic" panose="020B0502020202020204" pitchFamily="34" charset="0"/>
                <a:ea typeface="Arial" charset="0"/>
                <a:cs typeface="Arial" charset="0"/>
              </a:rPr>
              <a:t>Três</a:t>
            </a:r>
          </a:p>
        </p:txBody>
      </p:sp>
      <p:sp>
        <p:nvSpPr>
          <p:cNvPr id="112" name="TextBox 111">
            <a:extLst>
              <a:ext uri="{FF2B5EF4-FFF2-40B4-BE49-F238E27FC236}">
                <a16:creationId xmlns:a16="http://schemas.microsoft.com/office/drawing/2014/main" id="{0DC1B5C6-BC46-7E60-1F04-67F317F2C43E}"/>
              </a:ext>
            </a:extLst>
          </p:cNvPr>
          <p:cNvSpPr txBox="1"/>
          <p:nvPr/>
        </p:nvSpPr>
        <p:spPr>
          <a:xfrm>
            <a:off x="9148527" y="3476387"/>
            <a:ext cx="2560320" cy="615553"/>
          </a:xfrm>
          <a:prstGeom prst="rect">
            <a:avLst/>
          </a:prstGeom>
          <a:noFill/>
        </p:spPr>
        <p:txBody>
          <a:bodyPr wrap="square" rtlCol="0">
            <a:spAutoFit/>
          </a:bodyPr>
          <a:lstStyle/>
          <a:p>
            <a:pPr marL="285750" indent="-285750" rtl="0">
              <a:spcAft>
                <a:spcPts val="1200"/>
              </a:spcAft>
              <a:buClr>
                <a:srgbClr val="353232"/>
              </a:buClr>
              <a:buSzPct val="110000"/>
              <a:buFont typeface="System Font Regular"/>
              <a:buChar char="—"/>
            </a:pPr>
            <a:r>
              <a:rPr lang="pt-BR" sz="1200">
                <a:latin typeface="Century Gothic" panose="020B0502020202020204" pitchFamily="34" charset="0"/>
                <a:ea typeface="Arial" charset="0"/>
                <a:cs typeface="Arial" charset="0"/>
              </a:rPr>
              <a:t>Ameaça Um</a:t>
            </a:r>
          </a:p>
          <a:p>
            <a:pPr marL="285750" indent="-285750" rtl="0">
              <a:spcAft>
                <a:spcPts val="1200"/>
              </a:spcAft>
              <a:buClr>
                <a:srgbClr val="353232"/>
              </a:buClr>
              <a:buSzPct val="110000"/>
              <a:buFont typeface="System Font Regular"/>
              <a:buChar char="—"/>
            </a:pPr>
            <a:r>
              <a:rPr lang="pt-BR" sz="1200">
                <a:latin typeface="Century Gothic" panose="020B0502020202020204" pitchFamily="34" charset="0"/>
                <a:ea typeface="Arial" charset="0"/>
                <a:cs typeface="Arial" charset="0"/>
              </a:rPr>
              <a:t>Dois</a:t>
            </a:r>
          </a:p>
        </p:txBody>
      </p:sp>
      <p:sp>
        <p:nvSpPr>
          <p:cNvPr id="113" name="TextBox 112">
            <a:extLst>
              <a:ext uri="{FF2B5EF4-FFF2-40B4-BE49-F238E27FC236}">
                <a16:creationId xmlns:a16="http://schemas.microsoft.com/office/drawing/2014/main" id="{62C95EE9-634D-CE2F-CEC2-AF86DC92766E}"/>
              </a:ext>
            </a:extLst>
          </p:cNvPr>
          <p:cNvSpPr txBox="1"/>
          <p:nvPr/>
        </p:nvSpPr>
        <p:spPr>
          <a:xfrm>
            <a:off x="6253027" y="2907873"/>
            <a:ext cx="2607733" cy="307777"/>
          </a:xfrm>
          <a:prstGeom prst="rect">
            <a:avLst/>
          </a:prstGeom>
          <a:noFill/>
        </p:spPr>
        <p:txBody>
          <a:bodyPr wrap="square" rtlCol="0">
            <a:spAutoFit/>
          </a:bodyPr>
          <a:lstStyle/>
          <a:p>
            <a:pPr rtl="0"/>
            <a:r>
              <a:rPr lang="pt-BR" sz="1400" spc="300">
                <a:solidFill>
                  <a:schemeClr val="bg1"/>
                </a:solidFill>
                <a:latin typeface="Century Gothic" panose="020B0502020202020204" pitchFamily="34" charset="0"/>
              </a:rPr>
              <a:t>OPORTUNIDADES +</a:t>
            </a:r>
          </a:p>
        </p:txBody>
      </p:sp>
      <p:sp>
        <p:nvSpPr>
          <p:cNvPr id="114" name="TextBox 113">
            <a:extLst>
              <a:ext uri="{FF2B5EF4-FFF2-40B4-BE49-F238E27FC236}">
                <a16:creationId xmlns:a16="http://schemas.microsoft.com/office/drawing/2014/main" id="{D9A89A27-9841-662F-333C-A79C63EADB77}"/>
              </a:ext>
            </a:extLst>
          </p:cNvPr>
          <p:cNvSpPr txBox="1"/>
          <p:nvPr/>
        </p:nvSpPr>
        <p:spPr>
          <a:xfrm>
            <a:off x="9162736" y="2907873"/>
            <a:ext cx="2607733" cy="307777"/>
          </a:xfrm>
          <a:prstGeom prst="rect">
            <a:avLst/>
          </a:prstGeom>
          <a:noFill/>
        </p:spPr>
        <p:txBody>
          <a:bodyPr wrap="square" rtlCol="0">
            <a:spAutoFit/>
          </a:bodyPr>
          <a:lstStyle/>
          <a:p>
            <a:pPr rtl="0"/>
            <a:r>
              <a:rPr lang="pt-BR" sz="1400" spc="300">
                <a:solidFill>
                  <a:schemeClr val="bg1"/>
                </a:solidFill>
                <a:latin typeface="Century Gothic" panose="020B0502020202020204" pitchFamily="34" charset="0"/>
              </a:rPr>
              <a:t>AMEAÇAS –</a:t>
            </a:r>
          </a:p>
        </p:txBody>
      </p:sp>
      <p:sp>
        <p:nvSpPr>
          <p:cNvPr id="22" name="Oval 21">
            <a:extLst>
              <a:ext uri="{FF2B5EF4-FFF2-40B4-BE49-F238E27FC236}">
                <a16:creationId xmlns:a16="http://schemas.microsoft.com/office/drawing/2014/main" id="{38F89B09-06D9-A8EB-C8AF-CAFACA5ED7DF}"/>
              </a:ext>
            </a:extLst>
          </p:cNvPr>
          <p:cNvSpPr/>
          <p:nvPr/>
        </p:nvSpPr>
        <p:spPr>
          <a:xfrm>
            <a:off x="1247973" y="5840975"/>
            <a:ext cx="914400" cy="914400"/>
          </a:xfrm>
          <a:prstGeom prst="ellipse">
            <a:avLst/>
          </a:prstGeom>
          <a:solidFill>
            <a:srgbClr val="CE4803"/>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3" name="Oval 22">
            <a:extLst>
              <a:ext uri="{FF2B5EF4-FFF2-40B4-BE49-F238E27FC236}">
                <a16:creationId xmlns:a16="http://schemas.microsoft.com/office/drawing/2014/main" id="{6D704A8E-5A27-8B94-2084-D0B9806C0FA6}"/>
              </a:ext>
            </a:extLst>
          </p:cNvPr>
          <p:cNvSpPr/>
          <p:nvPr/>
        </p:nvSpPr>
        <p:spPr>
          <a:xfrm>
            <a:off x="4177609" y="5840974"/>
            <a:ext cx="914400" cy="914400"/>
          </a:xfrm>
          <a:prstGeom prst="ellipse">
            <a:avLst/>
          </a:prstGeom>
          <a:solidFill>
            <a:srgbClr val="CE4803"/>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4" name="Oval 23">
            <a:extLst>
              <a:ext uri="{FF2B5EF4-FFF2-40B4-BE49-F238E27FC236}">
                <a16:creationId xmlns:a16="http://schemas.microsoft.com/office/drawing/2014/main" id="{FDC1DDB4-F8F1-468F-3499-BD520F4EFBCF}"/>
              </a:ext>
            </a:extLst>
          </p:cNvPr>
          <p:cNvSpPr/>
          <p:nvPr/>
        </p:nvSpPr>
        <p:spPr>
          <a:xfrm>
            <a:off x="7077681" y="5840975"/>
            <a:ext cx="914400" cy="914400"/>
          </a:xfrm>
          <a:prstGeom prst="ellipse">
            <a:avLst/>
          </a:prstGeom>
          <a:solidFill>
            <a:srgbClr val="CE4803"/>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25" name="Oval 24">
            <a:extLst>
              <a:ext uri="{FF2B5EF4-FFF2-40B4-BE49-F238E27FC236}">
                <a16:creationId xmlns:a16="http://schemas.microsoft.com/office/drawing/2014/main" id="{56ED3921-2658-1E3D-01CE-1928C778922A}"/>
              </a:ext>
            </a:extLst>
          </p:cNvPr>
          <p:cNvSpPr/>
          <p:nvPr/>
        </p:nvSpPr>
        <p:spPr>
          <a:xfrm>
            <a:off x="9987390" y="5840974"/>
            <a:ext cx="914400" cy="914400"/>
          </a:xfrm>
          <a:prstGeom prst="ellipse">
            <a:avLst/>
          </a:prstGeom>
          <a:solidFill>
            <a:srgbClr val="CE4803"/>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grpSp>
        <p:nvGrpSpPr>
          <p:cNvPr id="9" name="Group 8">
            <a:extLst>
              <a:ext uri="{FF2B5EF4-FFF2-40B4-BE49-F238E27FC236}">
                <a16:creationId xmlns:a16="http://schemas.microsoft.com/office/drawing/2014/main" id="{81118222-6AEE-4963-2F7C-33AC02640902}"/>
              </a:ext>
            </a:extLst>
          </p:cNvPr>
          <p:cNvGrpSpPr/>
          <p:nvPr/>
        </p:nvGrpSpPr>
        <p:grpSpPr>
          <a:xfrm flipV="1">
            <a:off x="1372773" y="6138264"/>
            <a:ext cx="657978" cy="324058"/>
            <a:chOff x="1092200" y="1177152"/>
            <a:chExt cx="3659192" cy="1802176"/>
          </a:xfrm>
          <a:solidFill>
            <a:schemeClr val="bg1"/>
          </a:solidFill>
          <a:effectLst/>
        </p:grpSpPr>
        <p:grpSp>
          <p:nvGrpSpPr>
            <p:cNvPr id="10" name="Group 9">
              <a:extLst>
                <a:ext uri="{FF2B5EF4-FFF2-40B4-BE49-F238E27FC236}">
                  <a16:creationId xmlns:a16="http://schemas.microsoft.com/office/drawing/2014/main" id="{AFCE5903-E99D-2244-E7C1-DB1C3C5229CE}"/>
                </a:ext>
              </a:extLst>
            </p:cNvPr>
            <p:cNvGrpSpPr/>
            <p:nvPr/>
          </p:nvGrpSpPr>
          <p:grpSpPr>
            <a:xfrm>
              <a:off x="1092200" y="1177152"/>
              <a:ext cx="1097885" cy="1802176"/>
              <a:chOff x="1092200" y="1177152"/>
              <a:chExt cx="1097885" cy="1802176"/>
            </a:xfrm>
            <a:grpFill/>
          </p:grpSpPr>
          <p:sp>
            <p:nvSpPr>
              <p:cNvPr id="16" name="Rectangle 15">
                <a:extLst>
                  <a:ext uri="{FF2B5EF4-FFF2-40B4-BE49-F238E27FC236}">
                    <a16:creationId xmlns:a16="http://schemas.microsoft.com/office/drawing/2014/main" id="{0B3988B3-65AD-D629-C20B-D3013144341B}"/>
                  </a:ext>
                </a:extLst>
              </p:cNvPr>
              <p:cNvSpPr/>
              <p:nvPr/>
            </p:nvSpPr>
            <p:spPr>
              <a:xfrm>
                <a:off x="1092200" y="1892300"/>
                <a:ext cx="139700" cy="48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2A37206-A3BA-1AB0-972B-26AC8022F466}"/>
                  </a:ext>
                </a:extLst>
              </p:cNvPr>
              <p:cNvSpPr/>
              <p:nvPr/>
            </p:nvSpPr>
            <p:spPr>
              <a:xfrm>
                <a:off x="1333500" y="1297190"/>
                <a:ext cx="357938" cy="1562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8CFCFD2-27D7-C56C-6090-624B4FF87CFA}"/>
                  </a:ext>
                </a:extLst>
              </p:cNvPr>
              <p:cNvSpPr/>
              <p:nvPr/>
            </p:nvSpPr>
            <p:spPr>
              <a:xfrm>
                <a:off x="1849523" y="1177152"/>
                <a:ext cx="340562" cy="18021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0AA43CE-1287-CDFA-61EF-8E4BAB585ED3}"/>
                </a:ext>
              </a:extLst>
            </p:cNvPr>
            <p:cNvGrpSpPr/>
            <p:nvPr/>
          </p:nvGrpSpPr>
          <p:grpSpPr>
            <a:xfrm flipH="1">
              <a:off x="3653507" y="1177152"/>
              <a:ext cx="1097885" cy="1802176"/>
              <a:chOff x="1092200" y="1177152"/>
              <a:chExt cx="1097885" cy="1802176"/>
            </a:xfrm>
            <a:grpFill/>
          </p:grpSpPr>
          <p:sp>
            <p:nvSpPr>
              <p:cNvPr id="13" name="Rectangle 12">
                <a:extLst>
                  <a:ext uri="{FF2B5EF4-FFF2-40B4-BE49-F238E27FC236}">
                    <a16:creationId xmlns:a16="http://schemas.microsoft.com/office/drawing/2014/main" id="{C4258335-70C6-0E03-1DC7-B72E7C9A22F9}"/>
                  </a:ext>
                </a:extLst>
              </p:cNvPr>
              <p:cNvSpPr/>
              <p:nvPr/>
            </p:nvSpPr>
            <p:spPr>
              <a:xfrm>
                <a:off x="1092200" y="1892300"/>
                <a:ext cx="139700" cy="48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21BF17-35DD-DC75-6FC4-88D8C3592EB9}"/>
                  </a:ext>
                </a:extLst>
              </p:cNvPr>
              <p:cNvSpPr/>
              <p:nvPr/>
            </p:nvSpPr>
            <p:spPr>
              <a:xfrm>
                <a:off x="1333500" y="1297190"/>
                <a:ext cx="357938" cy="1562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2D565D6-8891-0871-FA76-39C484E5C29A}"/>
                  </a:ext>
                </a:extLst>
              </p:cNvPr>
              <p:cNvSpPr/>
              <p:nvPr/>
            </p:nvSpPr>
            <p:spPr>
              <a:xfrm>
                <a:off x="1849523" y="1177152"/>
                <a:ext cx="340562" cy="18021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5E58E3A8-3470-7852-C912-14D285FE2EC7}"/>
                </a:ext>
              </a:extLst>
            </p:cNvPr>
            <p:cNvSpPr/>
            <p:nvPr/>
          </p:nvSpPr>
          <p:spPr>
            <a:xfrm>
              <a:off x="2291685" y="1892300"/>
              <a:ext cx="1249275" cy="429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1750766C-533B-DAFC-90D9-6E4C18D17D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9929" y1="83165" x2="9929" y2="83165"/>
                      </a14:backgroundRemoval>
                    </a14:imgEffect>
                  </a14:imgLayer>
                </a14:imgProps>
              </a:ext>
            </a:extLst>
          </a:blip>
          <a:stretch>
            <a:fillRect/>
          </a:stretch>
        </p:blipFill>
        <p:spPr>
          <a:xfrm rot="10800000">
            <a:off x="4461584" y="6140805"/>
            <a:ext cx="390474" cy="411243"/>
          </a:xfrm>
          <a:prstGeom prst="rect">
            <a:avLst/>
          </a:prstGeom>
          <a:effectLst/>
        </p:spPr>
      </p:pic>
      <p:pic>
        <p:nvPicPr>
          <p:cNvPr id="21" name="Picture 20">
            <a:extLst>
              <a:ext uri="{FF2B5EF4-FFF2-40B4-BE49-F238E27FC236}">
                <a16:creationId xmlns:a16="http://schemas.microsoft.com/office/drawing/2014/main" id="{CC3C867E-7AC8-C90E-D729-85260CB238B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99687">
                        <a14:foregroundMark x1="56681" y1="16255" x2="56681" y2="16255"/>
                        <a14:foregroundMark x1="66075" y1="7257" x2="66075" y2="7257"/>
                      </a14:backgroundRemoval>
                    </a14:imgEffect>
                  </a14:imgLayer>
                </a14:imgProps>
              </a:ext>
            </a:extLst>
          </a:blip>
          <a:stretch>
            <a:fillRect/>
          </a:stretch>
        </p:blipFill>
        <p:spPr>
          <a:xfrm>
            <a:off x="10226153" y="6054809"/>
            <a:ext cx="674142" cy="484847"/>
          </a:xfrm>
          <a:prstGeom prst="rect">
            <a:avLst/>
          </a:prstGeom>
          <a:effectLst/>
        </p:spPr>
      </p:pic>
      <p:pic>
        <p:nvPicPr>
          <p:cNvPr id="27" name="Graphic 26">
            <a:extLst>
              <a:ext uri="{FF2B5EF4-FFF2-40B4-BE49-F238E27FC236}">
                <a16:creationId xmlns:a16="http://schemas.microsoft.com/office/drawing/2014/main" id="{292617EE-1749-76C7-575A-BDF92F1025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13693" y="6025239"/>
            <a:ext cx="642376" cy="642376"/>
          </a:xfrm>
          <a:prstGeom prst="rect">
            <a:avLst/>
          </a:prstGeom>
        </p:spPr>
      </p:pic>
    </p:spTree>
    <p:extLst>
      <p:ext uri="{BB962C8B-B14F-4D97-AF65-F5344CB8AC3E}">
        <p14:creationId xmlns:p14="http://schemas.microsoft.com/office/powerpoint/2010/main" val="2126117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964DB6-BDD2-6AD4-EEF9-310DFA588FB4}"/>
              </a:ext>
            </a:extLst>
          </p:cNvPr>
          <p:cNvPicPr>
            <a:picLocks noChangeAspect="1"/>
          </p:cNvPicPr>
          <p:nvPr/>
        </p:nvPicPr>
        <p:blipFill>
          <a:blip r:embed="rId2"/>
          <a:stretch>
            <a:fillRect/>
          </a:stretch>
        </p:blipFill>
        <p:spPr>
          <a:xfrm>
            <a:off x="0" y="-3575"/>
            <a:ext cx="12192000" cy="6865149"/>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7077681" y="155651"/>
            <a:ext cx="4879165" cy="2134385"/>
          </a:xfrm>
          <a:prstGeom prst="rect">
            <a:avLst/>
          </a:prstGeom>
          <a:noFill/>
          <a:effectLst/>
        </p:spPr>
        <p:txBody>
          <a:bodyPr wrap="square" rtlCol="0">
            <a:spAutoFit/>
          </a:bodyPr>
          <a:lstStyle/>
          <a:p>
            <a:pPr algn="r" rtl="0"/>
            <a:r>
              <a:rPr lang="pt-BR" sz="6600">
                <a:solidFill>
                  <a:schemeClr val="bg1"/>
                </a:solidFill>
                <a:latin typeface="Century Gothic" panose="020B0502020202020204" pitchFamily="34" charset="0"/>
              </a:rPr>
              <a:t>ANÁLISE SWOT</a:t>
            </a:r>
          </a:p>
        </p:txBody>
      </p:sp>
      <p:sp>
        <p:nvSpPr>
          <p:cNvPr id="62" name="Rectangle 61">
            <a:extLst>
              <a:ext uri="{FF2B5EF4-FFF2-40B4-BE49-F238E27FC236}">
                <a16:creationId xmlns:a16="http://schemas.microsoft.com/office/drawing/2014/main" id="{0557829C-103F-BA6C-6365-3C1611018C3B}"/>
              </a:ext>
            </a:extLst>
          </p:cNvPr>
          <p:cNvSpPr/>
          <p:nvPr/>
        </p:nvSpPr>
        <p:spPr>
          <a:xfrm>
            <a:off x="389860" y="2855756"/>
            <a:ext cx="2651760" cy="449669"/>
          </a:xfrm>
          <a:prstGeom prst="rect">
            <a:avLst/>
          </a:prstGeom>
          <a:solidFill>
            <a:schemeClr val="tx2"/>
          </a:solid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63" name="Rectangle 62">
            <a:extLst>
              <a:ext uri="{FF2B5EF4-FFF2-40B4-BE49-F238E27FC236}">
                <a16:creationId xmlns:a16="http://schemas.microsoft.com/office/drawing/2014/main" id="{D95E2347-E4B5-B688-AD7A-906E6ADDE6A9}"/>
              </a:ext>
            </a:extLst>
          </p:cNvPr>
          <p:cNvSpPr/>
          <p:nvPr/>
        </p:nvSpPr>
        <p:spPr>
          <a:xfrm>
            <a:off x="3308929" y="2855756"/>
            <a:ext cx="2651760" cy="449666"/>
          </a:xfrm>
          <a:prstGeom prst="rect">
            <a:avLst/>
          </a:prstGeom>
          <a:solidFill>
            <a:schemeClr val="accent3">
              <a:lumMod val="50000"/>
            </a:schemeClr>
          </a:solid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64" name="Rectangle 63">
            <a:extLst>
              <a:ext uri="{FF2B5EF4-FFF2-40B4-BE49-F238E27FC236}">
                <a16:creationId xmlns:a16="http://schemas.microsoft.com/office/drawing/2014/main" id="{4970E36C-D2B7-E2E8-D758-8AF67A4116E3}"/>
              </a:ext>
            </a:extLst>
          </p:cNvPr>
          <p:cNvSpPr/>
          <p:nvPr/>
        </p:nvSpPr>
        <p:spPr>
          <a:xfrm>
            <a:off x="6209001" y="2855756"/>
            <a:ext cx="2651760" cy="449669"/>
          </a:xfrm>
          <a:prstGeom prst="rect">
            <a:avLst/>
          </a:prstGeom>
          <a:solidFill>
            <a:schemeClr val="tx2">
              <a:lumMod val="50000"/>
            </a:schemeClr>
          </a:solidFill>
          <a:ln w="508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65" name="Rectangle 64">
            <a:extLst>
              <a:ext uri="{FF2B5EF4-FFF2-40B4-BE49-F238E27FC236}">
                <a16:creationId xmlns:a16="http://schemas.microsoft.com/office/drawing/2014/main" id="{81B14B20-F7CE-0AC6-078A-57B7FB7C495B}"/>
              </a:ext>
            </a:extLst>
          </p:cNvPr>
          <p:cNvSpPr/>
          <p:nvPr/>
        </p:nvSpPr>
        <p:spPr>
          <a:xfrm>
            <a:off x="9118710" y="2855756"/>
            <a:ext cx="2651760" cy="449666"/>
          </a:xfrm>
          <a:prstGeom prst="rect">
            <a:avLst/>
          </a:prstGeom>
          <a:solidFill>
            <a:schemeClr val="tx1">
              <a:lumMod val="85000"/>
              <a:lumOff val="15000"/>
            </a:schemeClr>
          </a:solidFill>
          <a:ln w="508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66" name="Rectangle 65">
            <a:extLst>
              <a:ext uri="{FF2B5EF4-FFF2-40B4-BE49-F238E27FC236}">
                <a16:creationId xmlns:a16="http://schemas.microsoft.com/office/drawing/2014/main" id="{BD6546F8-0129-412B-082D-C4F6A774857D}"/>
              </a:ext>
            </a:extLst>
          </p:cNvPr>
          <p:cNvSpPr/>
          <p:nvPr/>
        </p:nvSpPr>
        <p:spPr>
          <a:xfrm>
            <a:off x="389860" y="3305422"/>
            <a:ext cx="2651760" cy="2934755"/>
          </a:xfrm>
          <a:prstGeom prst="rect">
            <a:avLst/>
          </a:prstGeom>
          <a:solidFill>
            <a:schemeClr val="bg1">
              <a:alpha val="90000"/>
            </a:schemeClr>
          </a:solid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67" name="TextBox 66">
            <a:extLst>
              <a:ext uri="{FF2B5EF4-FFF2-40B4-BE49-F238E27FC236}">
                <a16:creationId xmlns:a16="http://schemas.microsoft.com/office/drawing/2014/main" id="{E8C9FF96-7FA4-9172-4827-5C766D84B41C}"/>
              </a:ext>
            </a:extLst>
          </p:cNvPr>
          <p:cNvSpPr txBox="1"/>
          <p:nvPr/>
        </p:nvSpPr>
        <p:spPr>
          <a:xfrm>
            <a:off x="419677" y="3456995"/>
            <a:ext cx="2560320" cy="1292662"/>
          </a:xfrm>
          <a:prstGeom prst="rect">
            <a:avLst/>
          </a:prstGeom>
          <a:noFill/>
        </p:spPr>
        <p:txBody>
          <a:bodyPr wrap="square" rtlCol="0">
            <a:spAutoFit/>
          </a:bodyPr>
          <a:lstStyle/>
          <a:p>
            <a:pPr marL="285750" indent="-285750" rtl="0">
              <a:spcAft>
                <a:spcPts val="1200"/>
              </a:spcAft>
              <a:buClr>
                <a:schemeClr val="tx1">
                  <a:lumMod val="75000"/>
                  <a:lumOff val="25000"/>
                </a:schemeClr>
              </a:buClr>
              <a:buSzPct val="110000"/>
              <a:buFont typeface=".PingFang SC Regular"/>
              <a:buChar char="＋"/>
            </a:pPr>
            <a:r>
              <a:rPr lang="pt-BR" sz="1200">
                <a:latin typeface="Century Gothic" panose="020B0502020202020204" pitchFamily="34" charset="0"/>
                <a:ea typeface="Arial" charset="0"/>
                <a:cs typeface="Arial" charset="0"/>
              </a:rPr>
              <a:t>Ponto forte Um</a:t>
            </a:r>
          </a:p>
          <a:p>
            <a:pPr marL="285750" indent="-285750" rtl="0">
              <a:spcAft>
                <a:spcPts val="1200"/>
              </a:spcAft>
              <a:buClr>
                <a:schemeClr val="tx1">
                  <a:lumMod val="75000"/>
                  <a:lumOff val="25000"/>
                </a:schemeClr>
              </a:buClr>
              <a:buSzPct val="110000"/>
              <a:buFont typeface=".PingFang SC Regular"/>
              <a:buChar char="＋"/>
            </a:pPr>
            <a:r>
              <a:rPr lang="pt-BR" sz="1200">
                <a:latin typeface="Century Gothic" panose="020B0502020202020204" pitchFamily="34" charset="0"/>
                <a:ea typeface="Arial" charset="0"/>
                <a:cs typeface="Arial" charset="0"/>
              </a:rPr>
              <a:t>Dois</a:t>
            </a:r>
          </a:p>
          <a:p>
            <a:pPr marL="285750" indent="-285750" rtl="0">
              <a:spcAft>
                <a:spcPts val="1200"/>
              </a:spcAft>
              <a:buClr>
                <a:schemeClr val="tx1">
                  <a:lumMod val="75000"/>
                  <a:lumOff val="25000"/>
                </a:schemeClr>
              </a:buClr>
              <a:buSzPct val="110000"/>
              <a:buFont typeface=".PingFang SC Regular"/>
              <a:buChar char="＋"/>
            </a:pPr>
            <a:r>
              <a:rPr lang="pt-BR" sz="1200">
                <a:latin typeface="Century Gothic" panose="020B0502020202020204" pitchFamily="34" charset="0"/>
                <a:ea typeface="Arial" charset="0"/>
                <a:cs typeface="Arial" charset="0"/>
              </a:rPr>
              <a:t>Três</a:t>
            </a:r>
          </a:p>
          <a:p>
            <a:pPr marL="285750" indent="-285750" rtl="0">
              <a:spcAft>
                <a:spcPts val="1200"/>
              </a:spcAft>
              <a:buClr>
                <a:schemeClr val="tx1">
                  <a:lumMod val="75000"/>
                  <a:lumOff val="25000"/>
                </a:schemeClr>
              </a:buClr>
              <a:buSzPct val="110000"/>
              <a:buFont typeface=".PingFang SC Regular"/>
              <a:buChar char="＋"/>
            </a:pPr>
            <a:r>
              <a:rPr lang="pt-BR" sz="1200">
                <a:latin typeface="Century Gothic" panose="020B0502020202020204" pitchFamily="34" charset="0"/>
                <a:ea typeface="Arial" charset="0"/>
                <a:cs typeface="Arial" charset="0"/>
              </a:rPr>
              <a:t>Quatro</a:t>
            </a:r>
          </a:p>
        </p:txBody>
      </p:sp>
      <p:sp>
        <p:nvSpPr>
          <p:cNvPr id="68" name="Rectangle 67">
            <a:extLst>
              <a:ext uri="{FF2B5EF4-FFF2-40B4-BE49-F238E27FC236}">
                <a16:creationId xmlns:a16="http://schemas.microsoft.com/office/drawing/2014/main" id="{00FC0016-C716-6142-B91A-5B10CF3B55C5}"/>
              </a:ext>
            </a:extLst>
          </p:cNvPr>
          <p:cNvSpPr/>
          <p:nvPr/>
        </p:nvSpPr>
        <p:spPr>
          <a:xfrm>
            <a:off x="3308929" y="3305422"/>
            <a:ext cx="2651760" cy="2934742"/>
          </a:xfrm>
          <a:prstGeom prst="rect">
            <a:avLst/>
          </a:prstGeom>
          <a:solidFill>
            <a:schemeClr val="bg1">
              <a:alpha val="90000"/>
            </a:schemeClr>
          </a:solid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69" name="TextBox 68">
            <a:extLst>
              <a:ext uri="{FF2B5EF4-FFF2-40B4-BE49-F238E27FC236}">
                <a16:creationId xmlns:a16="http://schemas.microsoft.com/office/drawing/2014/main" id="{9B9FB1F0-7E96-1EB6-1905-2C369B0A2E03}"/>
              </a:ext>
            </a:extLst>
          </p:cNvPr>
          <p:cNvSpPr txBox="1"/>
          <p:nvPr/>
        </p:nvSpPr>
        <p:spPr>
          <a:xfrm>
            <a:off x="3338746" y="3456995"/>
            <a:ext cx="2560320" cy="954107"/>
          </a:xfrm>
          <a:prstGeom prst="rect">
            <a:avLst/>
          </a:prstGeom>
          <a:noFill/>
        </p:spPr>
        <p:txBody>
          <a:bodyPr wrap="square" rtlCol="0">
            <a:spAutoFit/>
          </a:bodyPr>
          <a:lstStyle/>
          <a:p>
            <a:pPr marL="285750" indent="-285750" rtl="0">
              <a:spcAft>
                <a:spcPts val="1200"/>
              </a:spcAft>
              <a:buClr>
                <a:schemeClr val="tx1">
                  <a:lumMod val="85000"/>
                  <a:lumOff val="15000"/>
                </a:schemeClr>
              </a:buClr>
              <a:buSzPct val="110000"/>
              <a:buFont typeface="System Font Regular"/>
              <a:buChar char="—"/>
            </a:pPr>
            <a:r>
              <a:rPr lang="pt-BR" sz="1200">
                <a:latin typeface="Century Gothic" panose="020B0502020202020204" pitchFamily="34" charset="0"/>
                <a:ea typeface="Arial" charset="0"/>
                <a:cs typeface="Arial" charset="0"/>
              </a:rPr>
              <a:t>Ponto fraco Um</a:t>
            </a:r>
          </a:p>
          <a:p>
            <a:pPr marL="285750" indent="-285750" rtl="0">
              <a:spcAft>
                <a:spcPts val="1200"/>
              </a:spcAft>
              <a:buClr>
                <a:schemeClr val="tx1">
                  <a:lumMod val="85000"/>
                  <a:lumOff val="15000"/>
                </a:schemeClr>
              </a:buClr>
              <a:buSzPct val="110000"/>
              <a:buFont typeface="System Font Regular"/>
              <a:buChar char="—"/>
            </a:pPr>
            <a:r>
              <a:rPr lang="pt-BR" sz="1200">
                <a:latin typeface="Century Gothic" panose="020B0502020202020204" pitchFamily="34" charset="0"/>
                <a:ea typeface="Arial" charset="0"/>
                <a:cs typeface="Arial" charset="0"/>
              </a:rPr>
              <a:t>Dois</a:t>
            </a:r>
          </a:p>
          <a:p>
            <a:pPr marL="285750" indent="-285750" rtl="0">
              <a:spcAft>
                <a:spcPts val="1200"/>
              </a:spcAft>
              <a:buClr>
                <a:schemeClr val="tx1">
                  <a:lumMod val="85000"/>
                  <a:lumOff val="15000"/>
                </a:schemeClr>
              </a:buClr>
              <a:buSzPct val="110000"/>
              <a:buFont typeface="System Font Regular"/>
              <a:buChar char="—"/>
            </a:pPr>
            <a:r>
              <a:rPr lang="pt-BR" sz="1200">
                <a:latin typeface="Century Gothic" panose="020B0502020202020204" pitchFamily="34" charset="0"/>
                <a:ea typeface="Arial" charset="0"/>
                <a:cs typeface="Arial" charset="0"/>
              </a:rPr>
              <a:t>Três</a:t>
            </a:r>
          </a:p>
        </p:txBody>
      </p:sp>
      <p:sp>
        <p:nvSpPr>
          <p:cNvPr id="70" name="Rectangle 69">
            <a:extLst>
              <a:ext uri="{FF2B5EF4-FFF2-40B4-BE49-F238E27FC236}">
                <a16:creationId xmlns:a16="http://schemas.microsoft.com/office/drawing/2014/main" id="{568CA7AD-FEE1-1870-16C6-4AAE2AA102B9}"/>
              </a:ext>
            </a:extLst>
          </p:cNvPr>
          <p:cNvSpPr/>
          <p:nvPr/>
        </p:nvSpPr>
        <p:spPr>
          <a:xfrm>
            <a:off x="6209001" y="3305422"/>
            <a:ext cx="2651760" cy="2934755"/>
          </a:xfrm>
          <a:prstGeom prst="rect">
            <a:avLst/>
          </a:prstGeom>
          <a:solidFill>
            <a:schemeClr val="bg1">
              <a:alpha val="90000"/>
            </a:schemeClr>
          </a:solidFill>
          <a:ln w="508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71" name="TextBox 70">
            <a:extLst>
              <a:ext uri="{FF2B5EF4-FFF2-40B4-BE49-F238E27FC236}">
                <a16:creationId xmlns:a16="http://schemas.microsoft.com/office/drawing/2014/main" id="{A82C0A2E-C808-1834-DC65-905C5E855BEF}"/>
              </a:ext>
            </a:extLst>
          </p:cNvPr>
          <p:cNvSpPr txBox="1"/>
          <p:nvPr/>
        </p:nvSpPr>
        <p:spPr>
          <a:xfrm>
            <a:off x="433886" y="2896300"/>
            <a:ext cx="2607733" cy="307777"/>
          </a:xfrm>
          <a:prstGeom prst="rect">
            <a:avLst/>
          </a:prstGeom>
          <a:noFill/>
        </p:spPr>
        <p:txBody>
          <a:bodyPr wrap="square" rtlCol="0">
            <a:spAutoFit/>
          </a:bodyPr>
          <a:lstStyle/>
          <a:p>
            <a:pPr rtl="0"/>
            <a:r>
              <a:rPr lang="pt-BR" sz="1400" spc="300" dirty="0">
                <a:solidFill>
                  <a:schemeClr val="bg1"/>
                </a:solidFill>
                <a:latin typeface="Century Gothic" panose="020B0502020202020204" pitchFamily="34" charset="0"/>
              </a:rPr>
              <a:t>PONTOS FORTES +</a:t>
            </a:r>
          </a:p>
        </p:txBody>
      </p:sp>
      <p:sp>
        <p:nvSpPr>
          <p:cNvPr id="72" name="TextBox 71">
            <a:extLst>
              <a:ext uri="{FF2B5EF4-FFF2-40B4-BE49-F238E27FC236}">
                <a16:creationId xmlns:a16="http://schemas.microsoft.com/office/drawing/2014/main" id="{02FBB027-4FD3-2501-B0EC-86FB0CC1A50C}"/>
              </a:ext>
            </a:extLst>
          </p:cNvPr>
          <p:cNvSpPr txBox="1"/>
          <p:nvPr/>
        </p:nvSpPr>
        <p:spPr>
          <a:xfrm>
            <a:off x="3352955" y="2896300"/>
            <a:ext cx="2607733" cy="307777"/>
          </a:xfrm>
          <a:prstGeom prst="rect">
            <a:avLst/>
          </a:prstGeom>
          <a:noFill/>
        </p:spPr>
        <p:txBody>
          <a:bodyPr wrap="square" rtlCol="0">
            <a:spAutoFit/>
          </a:bodyPr>
          <a:lstStyle/>
          <a:p>
            <a:pPr rtl="0"/>
            <a:r>
              <a:rPr lang="pt-BR" sz="1400" spc="300">
                <a:solidFill>
                  <a:schemeClr val="bg1"/>
                </a:solidFill>
                <a:latin typeface="Century Gothic" panose="020B0502020202020204" pitchFamily="34" charset="0"/>
              </a:rPr>
              <a:t>PONTOS FRACOS –</a:t>
            </a:r>
          </a:p>
        </p:txBody>
      </p:sp>
      <p:sp>
        <p:nvSpPr>
          <p:cNvPr id="73" name="Rectangle 72">
            <a:extLst>
              <a:ext uri="{FF2B5EF4-FFF2-40B4-BE49-F238E27FC236}">
                <a16:creationId xmlns:a16="http://schemas.microsoft.com/office/drawing/2014/main" id="{16253CC8-6E8C-DFE6-8074-EF2124C7F6E1}"/>
              </a:ext>
            </a:extLst>
          </p:cNvPr>
          <p:cNvSpPr/>
          <p:nvPr/>
        </p:nvSpPr>
        <p:spPr>
          <a:xfrm>
            <a:off x="9118710" y="3305422"/>
            <a:ext cx="2651760" cy="2934742"/>
          </a:xfrm>
          <a:prstGeom prst="rect">
            <a:avLst/>
          </a:prstGeom>
          <a:solidFill>
            <a:schemeClr val="bg1">
              <a:alpha val="90000"/>
            </a:schemeClr>
          </a:solidFill>
          <a:ln w="508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74" name="TextBox 73">
            <a:extLst>
              <a:ext uri="{FF2B5EF4-FFF2-40B4-BE49-F238E27FC236}">
                <a16:creationId xmlns:a16="http://schemas.microsoft.com/office/drawing/2014/main" id="{730EF1C6-24BD-FEAE-510C-0647D830146C}"/>
              </a:ext>
            </a:extLst>
          </p:cNvPr>
          <p:cNvSpPr txBox="1"/>
          <p:nvPr/>
        </p:nvSpPr>
        <p:spPr>
          <a:xfrm>
            <a:off x="6238818" y="3476387"/>
            <a:ext cx="2560320" cy="954107"/>
          </a:xfrm>
          <a:prstGeom prst="rect">
            <a:avLst/>
          </a:prstGeom>
          <a:noFill/>
        </p:spPr>
        <p:txBody>
          <a:bodyPr wrap="square" rtlCol="0">
            <a:spAutoFit/>
          </a:bodyPr>
          <a:lstStyle/>
          <a:p>
            <a:pPr marL="285750" indent="-285750" rtl="0">
              <a:spcAft>
                <a:spcPts val="1200"/>
              </a:spcAft>
              <a:buClr>
                <a:schemeClr val="tx1">
                  <a:lumMod val="75000"/>
                  <a:lumOff val="25000"/>
                </a:schemeClr>
              </a:buClr>
              <a:buSzPct val="110000"/>
              <a:buFont typeface=".PingFang SC Regular"/>
              <a:buChar char="＋"/>
            </a:pPr>
            <a:r>
              <a:rPr lang="pt-BR" sz="1200">
                <a:latin typeface="Century Gothic" panose="020B0502020202020204" pitchFamily="34" charset="0"/>
                <a:ea typeface="Arial" charset="0"/>
                <a:cs typeface="Arial" charset="0"/>
              </a:rPr>
              <a:t>Oportunidade Um</a:t>
            </a:r>
          </a:p>
          <a:p>
            <a:pPr marL="285750" indent="-285750" rtl="0">
              <a:spcAft>
                <a:spcPts val="1200"/>
              </a:spcAft>
              <a:buClr>
                <a:schemeClr val="tx1">
                  <a:lumMod val="75000"/>
                  <a:lumOff val="25000"/>
                </a:schemeClr>
              </a:buClr>
              <a:buSzPct val="110000"/>
              <a:buFont typeface=".PingFang SC Regular"/>
              <a:buChar char="＋"/>
            </a:pPr>
            <a:r>
              <a:rPr lang="pt-BR" sz="1200">
                <a:latin typeface="Century Gothic" panose="020B0502020202020204" pitchFamily="34" charset="0"/>
                <a:ea typeface="Arial" charset="0"/>
                <a:cs typeface="Arial" charset="0"/>
              </a:rPr>
              <a:t>Dois</a:t>
            </a:r>
          </a:p>
          <a:p>
            <a:pPr marL="285750" indent="-285750" rtl="0">
              <a:spcAft>
                <a:spcPts val="1200"/>
              </a:spcAft>
              <a:buClr>
                <a:schemeClr val="tx1">
                  <a:lumMod val="75000"/>
                  <a:lumOff val="25000"/>
                </a:schemeClr>
              </a:buClr>
              <a:buSzPct val="110000"/>
              <a:buFont typeface=".PingFang SC Regular"/>
              <a:buChar char="＋"/>
            </a:pPr>
            <a:r>
              <a:rPr lang="pt-BR" sz="1200">
                <a:latin typeface="Century Gothic" panose="020B0502020202020204" pitchFamily="34" charset="0"/>
                <a:ea typeface="Arial" charset="0"/>
                <a:cs typeface="Arial" charset="0"/>
              </a:rPr>
              <a:t>Três</a:t>
            </a:r>
          </a:p>
        </p:txBody>
      </p:sp>
      <p:sp>
        <p:nvSpPr>
          <p:cNvPr id="75" name="TextBox 74">
            <a:extLst>
              <a:ext uri="{FF2B5EF4-FFF2-40B4-BE49-F238E27FC236}">
                <a16:creationId xmlns:a16="http://schemas.microsoft.com/office/drawing/2014/main" id="{F81DAF64-D991-C84F-B075-9A5C1BABC5C4}"/>
              </a:ext>
            </a:extLst>
          </p:cNvPr>
          <p:cNvSpPr txBox="1"/>
          <p:nvPr/>
        </p:nvSpPr>
        <p:spPr>
          <a:xfrm>
            <a:off x="9148527" y="3476387"/>
            <a:ext cx="2560320" cy="615553"/>
          </a:xfrm>
          <a:prstGeom prst="rect">
            <a:avLst/>
          </a:prstGeom>
          <a:noFill/>
        </p:spPr>
        <p:txBody>
          <a:bodyPr wrap="square" rtlCol="0">
            <a:spAutoFit/>
          </a:bodyPr>
          <a:lstStyle/>
          <a:p>
            <a:pPr marL="285750" indent="-285750" rtl="0">
              <a:spcAft>
                <a:spcPts val="1200"/>
              </a:spcAft>
              <a:buClr>
                <a:srgbClr val="353232"/>
              </a:buClr>
              <a:buSzPct val="110000"/>
              <a:buFont typeface="System Font Regular"/>
              <a:buChar char="—"/>
            </a:pPr>
            <a:r>
              <a:rPr lang="pt-BR" sz="1200">
                <a:latin typeface="Century Gothic" panose="020B0502020202020204" pitchFamily="34" charset="0"/>
                <a:ea typeface="Arial" charset="0"/>
                <a:cs typeface="Arial" charset="0"/>
              </a:rPr>
              <a:t>Ameaça Um</a:t>
            </a:r>
          </a:p>
          <a:p>
            <a:pPr marL="285750" indent="-285750" rtl="0">
              <a:spcAft>
                <a:spcPts val="1200"/>
              </a:spcAft>
              <a:buClr>
                <a:srgbClr val="353232"/>
              </a:buClr>
              <a:buSzPct val="110000"/>
              <a:buFont typeface="System Font Regular"/>
              <a:buChar char="—"/>
            </a:pPr>
            <a:r>
              <a:rPr lang="pt-BR" sz="1200">
                <a:latin typeface="Century Gothic" panose="020B0502020202020204" pitchFamily="34" charset="0"/>
                <a:ea typeface="Arial" charset="0"/>
                <a:cs typeface="Arial" charset="0"/>
              </a:rPr>
              <a:t>Dois</a:t>
            </a:r>
          </a:p>
        </p:txBody>
      </p:sp>
      <p:sp>
        <p:nvSpPr>
          <p:cNvPr id="76" name="TextBox 75">
            <a:extLst>
              <a:ext uri="{FF2B5EF4-FFF2-40B4-BE49-F238E27FC236}">
                <a16:creationId xmlns:a16="http://schemas.microsoft.com/office/drawing/2014/main" id="{D1697F4C-D5B5-8144-DC35-6B7D52ADD249}"/>
              </a:ext>
            </a:extLst>
          </p:cNvPr>
          <p:cNvSpPr txBox="1"/>
          <p:nvPr/>
        </p:nvSpPr>
        <p:spPr>
          <a:xfrm>
            <a:off x="6253027" y="2907873"/>
            <a:ext cx="2607733" cy="307777"/>
          </a:xfrm>
          <a:prstGeom prst="rect">
            <a:avLst/>
          </a:prstGeom>
          <a:noFill/>
        </p:spPr>
        <p:txBody>
          <a:bodyPr wrap="square" rtlCol="0">
            <a:spAutoFit/>
          </a:bodyPr>
          <a:lstStyle/>
          <a:p>
            <a:pPr rtl="0"/>
            <a:r>
              <a:rPr lang="pt-BR" sz="1400" spc="300">
                <a:solidFill>
                  <a:schemeClr val="bg1"/>
                </a:solidFill>
                <a:latin typeface="Century Gothic" panose="020B0502020202020204" pitchFamily="34" charset="0"/>
              </a:rPr>
              <a:t>OPORTUNIDADES +</a:t>
            </a:r>
          </a:p>
        </p:txBody>
      </p:sp>
      <p:sp>
        <p:nvSpPr>
          <p:cNvPr id="77" name="TextBox 76">
            <a:extLst>
              <a:ext uri="{FF2B5EF4-FFF2-40B4-BE49-F238E27FC236}">
                <a16:creationId xmlns:a16="http://schemas.microsoft.com/office/drawing/2014/main" id="{D2C276C6-79CD-6EF2-CDDF-E187C83C26B8}"/>
              </a:ext>
            </a:extLst>
          </p:cNvPr>
          <p:cNvSpPr txBox="1"/>
          <p:nvPr/>
        </p:nvSpPr>
        <p:spPr>
          <a:xfrm>
            <a:off x="9162736" y="2907873"/>
            <a:ext cx="2607733" cy="307777"/>
          </a:xfrm>
          <a:prstGeom prst="rect">
            <a:avLst/>
          </a:prstGeom>
          <a:noFill/>
        </p:spPr>
        <p:txBody>
          <a:bodyPr wrap="square" rtlCol="0">
            <a:spAutoFit/>
          </a:bodyPr>
          <a:lstStyle/>
          <a:p>
            <a:pPr rtl="0"/>
            <a:r>
              <a:rPr lang="pt-BR" sz="1400" spc="300">
                <a:solidFill>
                  <a:schemeClr val="bg1"/>
                </a:solidFill>
                <a:latin typeface="Century Gothic" panose="020B0502020202020204" pitchFamily="34" charset="0"/>
              </a:rPr>
              <a:t>AMEAÇAS –</a:t>
            </a:r>
          </a:p>
        </p:txBody>
      </p:sp>
      <p:sp>
        <p:nvSpPr>
          <p:cNvPr id="78" name="Oval 77">
            <a:extLst>
              <a:ext uri="{FF2B5EF4-FFF2-40B4-BE49-F238E27FC236}">
                <a16:creationId xmlns:a16="http://schemas.microsoft.com/office/drawing/2014/main" id="{087AEF73-9DF1-4383-B565-BAF347077940}"/>
              </a:ext>
            </a:extLst>
          </p:cNvPr>
          <p:cNvSpPr/>
          <p:nvPr/>
        </p:nvSpPr>
        <p:spPr>
          <a:xfrm>
            <a:off x="1247973" y="5840975"/>
            <a:ext cx="914400" cy="914400"/>
          </a:xfrm>
          <a:prstGeom prst="ellipse">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79" name="Oval 78">
            <a:extLst>
              <a:ext uri="{FF2B5EF4-FFF2-40B4-BE49-F238E27FC236}">
                <a16:creationId xmlns:a16="http://schemas.microsoft.com/office/drawing/2014/main" id="{219A2019-48C7-3887-398B-BA24D96993F0}"/>
              </a:ext>
            </a:extLst>
          </p:cNvPr>
          <p:cNvSpPr/>
          <p:nvPr/>
        </p:nvSpPr>
        <p:spPr>
          <a:xfrm>
            <a:off x="4177609" y="5840974"/>
            <a:ext cx="914400" cy="914400"/>
          </a:xfrm>
          <a:prstGeom prst="ellipse">
            <a:avLst/>
          </a:prstGeom>
          <a:solidFill>
            <a:schemeClr val="accent3">
              <a:lumMod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80" name="Oval 79">
            <a:extLst>
              <a:ext uri="{FF2B5EF4-FFF2-40B4-BE49-F238E27FC236}">
                <a16:creationId xmlns:a16="http://schemas.microsoft.com/office/drawing/2014/main" id="{532F8FCA-F894-330B-3235-79B8593419E8}"/>
              </a:ext>
            </a:extLst>
          </p:cNvPr>
          <p:cNvSpPr/>
          <p:nvPr/>
        </p:nvSpPr>
        <p:spPr>
          <a:xfrm>
            <a:off x="7077681" y="5840975"/>
            <a:ext cx="914400" cy="914400"/>
          </a:xfrm>
          <a:prstGeom prst="ellipse">
            <a:avLst/>
          </a:prstGeom>
          <a:solidFill>
            <a:schemeClr val="tx2">
              <a:lumMod val="5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sp>
        <p:nvSpPr>
          <p:cNvPr id="81" name="Oval 80">
            <a:extLst>
              <a:ext uri="{FF2B5EF4-FFF2-40B4-BE49-F238E27FC236}">
                <a16:creationId xmlns:a16="http://schemas.microsoft.com/office/drawing/2014/main" id="{3F948EAC-26D8-7643-404C-8396CC5FF2BD}"/>
              </a:ext>
            </a:extLst>
          </p:cNvPr>
          <p:cNvSpPr/>
          <p:nvPr/>
        </p:nvSpPr>
        <p:spPr>
          <a:xfrm>
            <a:off x="9987390" y="5840974"/>
            <a:ext cx="914400" cy="914400"/>
          </a:xfrm>
          <a:prstGeom prst="ellipse">
            <a:avLst/>
          </a:prstGeom>
          <a:solidFill>
            <a:schemeClr val="tx1">
              <a:lumMod val="85000"/>
              <a:lumOff val="1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1000" dirty="0">
              <a:solidFill>
                <a:schemeClr val="tx1"/>
              </a:solidFill>
              <a:latin typeface="Century Gothic" panose="020B0502020202020204" pitchFamily="34" charset="0"/>
            </a:endParaRPr>
          </a:p>
        </p:txBody>
      </p:sp>
      <p:grpSp>
        <p:nvGrpSpPr>
          <p:cNvPr id="82" name="Group 81">
            <a:extLst>
              <a:ext uri="{FF2B5EF4-FFF2-40B4-BE49-F238E27FC236}">
                <a16:creationId xmlns:a16="http://schemas.microsoft.com/office/drawing/2014/main" id="{AC4AE169-A523-953C-42D4-DF7F7F34E9E0}"/>
              </a:ext>
            </a:extLst>
          </p:cNvPr>
          <p:cNvGrpSpPr/>
          <p:nvPr/>
        </p:nvGrpSpPr>
        <p:grpSpPr>
          <a:xfrm flipV="1">
            <a:off x="1372773" y="6138264"/>
            <a:ext cx="657978" cy="324058"/>
            <a:chOff x="1092200" y="1177152"/>
            <a:chExt cx="3659192" cy="1802176"/>
          </a:xfrm>
          <a:solidFill>
            <a:schemeClr val="bg1"/>
          </a:solidFill>
          <a:effectLst/>
        </p:grpSpPr>
        <p:grpSp>
          <p:nvGrpSpPr>
            <p:cNvPr id="83" name="Group 82">
              <a:extLst>
                <a:ext uri="{FF2B5EF4-FFF2-40B4-BE49-F238E27FC236}">
                  <a16:creationId xmlns:a16="http://schemas.microsoft.com/office/drawing/2014/main" id="{33D20018-A544-B9DF-D797-187C2BF48426}"/>
                </a:ext>
              </a:extLst>
            </p:cNvPr>
            <p:cNvGrpSpPr/>
            <p:nvPr/>
          </p:nvGrpSpPr>
          <p:grpSpPr>
            <a:xfrm>
              <a:off x="1092200" y="1177152"/>
              <a:ext cx="1097885" cy="1802176"/>
              <a:chOff x="1092200" y="1177152"/>
              <a:chExt cx="1097885" cy="1802176"/>
            </a:xfrm>
            <a:grpFill/>
          </p:grpSpPr>
          <p:sp>
            <p:nvSpPr>
              <p:cNvPr id="89" name="Rectangle 88">
                <a:extLst>
                  <a:ext uri="{FF2B5EF4-FFF2-40B4-BE49-F238E27FC236}">
                    <a16:creationId xmlns:a16="http://schemas.microsoft.com/office/drawing/2014/main" id="{363ED7B9-48FF-520C-9862-7408FEAE9843}"/>
                  </a:ext>
                </a:extLst>
              </p:cNvPr>
              <p:cNvSpPr/>
              <p:nvPr/>
            </p:nvSpPr>
            <p:spPr>
              <a:xfrm>
                <a:off x="1092200" y="1892300"/>
                <a:ext cx="139700" cy="48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9470F51A-E98E-1F86-7CF4-0DA2C42F5A13}"/>
                  </a:ext>
                </a:extLst>
              </p:cNvPr>
              <p:cNvSpPr/>
              <p:nvPr/>
            </p:nvSpPr>
            <p:spPr>
              <a:xfrm>
                <a:off x="1333500" y="1297190"/>
                <a:ext cx="357938" cy="1562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85FEEE5E-C3E9-0634-3680-C2D472A55334}"/>
                  </a:ext>
                </a:extLst>
              </p:cNvPr>
              <p:cNvSpPr/>
              <p:nvPr/>
            </p:nvSpPr>
            <p:spPr>
              <a:xfrm>
                <a:off x="1849523" y="1177152"/>
                <a:ext cx="340562" cy="18021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14F89C4D-CCB4-EE41-F99F-C3E942935906}"/>
                </a:ext>
              </a:extLst>
            </p:cNvPr>
            <p:cNvGrpSpPr/>
            <p:nvPr/>
          </p:nvGrpSpPr>
          <p:grpSpPr>
            <a:xfrm flipH="1">
              <a:off x="3653507" y="1177152"/>
              <a:ext cx="1097885" cy="1802176"/>
              <a:chOff x="1092200" y="1177152"/>
              <a:chExt cx="1097885" cy="1802176"/>
            </a:xfrm>
            <a:grpFill/>
          </p:grpSpPr>
          <p:sp>
            <p:nvSpPr>
              <p:cNvPr id="86" name="Rectangle 85">
                <a:extLst>
                  <a:ext uri="{FF2B5EF4-FFF2-40B4-BE49-F238E27FC236}">
                    <a16:creationId xmlns:a16="http://schemas.microsoft.com/office/drawing/2014/main" id="{0005B75D-8DB5-432A-77C1-22B5C8209462}"/>
                  </a:ext>
                </a:extLst>
              </p:cNvPr>
              <p:cNvSpPr/>
              <p:nvPr/>
            </p:nvSpPr>
            <p:spPr>
              <a:xfrm>
                <a:off x="1092200" y="1892300"/>
                <a:ext cx="139700" cy="48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6404511F-3E0C-19D8-F8F5-397D74665951}"/>
                  </a:ext>
                </a:extLst>
              </p:cNvPr>
              <p:cNvSpPr/>
              <p:nvPr/>
            </p:nvSpPr>
            <p:spPr>
              <a:xfrm>
                <a:off x="1333500" y="1297190"/>
                <a:ext cx="357938" cy="1562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8197BFE2-7EF0-A209-0A27-F3D2C71E345F}"/>
                  </a:ext>
                </a:extLst>
              </p:cNvPr>
              <p:cNvSpPr/>
              <p:nvPr/>
            </p:nvSpPr>
            <p:spPr>
              <a:xfrm>
                <a:off x="1849523" y="1177152"/>
                <a:ext cx="340562" cy="18021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Rectangle 84">
              <a:extLst>
                <a:ext uri="{FF2B5EF4-FFF2-40B4-BE49-F238E27FC236}">
                  <a16:creationId xmlns:a16="http://schemas.microsoft.com/office/drawing/2014/main" id="{07D99EA7-0AB3-A064-C513-6B4DACF13E0A}"/>
                </a:ext>
              </a:extLst>
            </p:cNvPr>
            <p:cNvSpPr/>
            <p:nvPr/>
          </p:nvSpPr>
          <p:spPr>
            <a:xfrm>
              <a:off x="2291685" y="1892300"/>
              <a:ext cx="1249275" cy="429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2" name="Picture 91">
            <a:extLst>
              <a:ext uri="{FF2B5EF4-FFF2-40B4-BE49-F238E27FC236}">
                <a16:creationId xmlns:a16="http://schemas.microsoft.com/office/drawing/2014/main" id="{1D8686B1-0477-2D19-AF3E-E178F07EAB3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9929" y1="83165" x2="9929" y2="83165"/>
                      </a14:backgroundRemoval>
                    </a14:imgEffect>
                  </a14:imgLayer>
                </a14:imgProps>
              </a:ext>
            </a:extLst>
          </a:blip>
          <a:stretch>
            <a:fillRect/>
          </a:stretch>
        </p:blipFill>
        <p:spPr>
          <a:xfrm rot="10800000">
            <a:off x="4461584" y="6140805"/>
            <a:ext cx="390474" cy="411243"/>
          </a:xfrm>
          <a:prstGeom prst="rect">
            <a:avLst/>
          </a:prstGeom>
          <a:effectLst/>
        </p:spPr>
      </p:pic>
      <p:pic>
        <p:nvPicPr>
          <p:cNvPr id="93" name="Picture 92">
            <a:extLst>
              <a:ext uri="{FF2B5EF4-FFF2-40B4-BE49-F238E27FC236}">
                <a16:creationId xmlns:a16="http://schemas.microsoft.com/office/drawing/2014/main" id="{867396CA-CD77-1D58-96BA-C0C775047AD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99687">
                        <a14:foregroundMark x1="56681" y1="16255" x2="56681" y2="16255"/>
                        <a14:foregroundMark x1="66075" y1="7257" x2="66075" y2="7257"/>
                      </a14:backgroundRemoval>
                    </a14:imgEffect>
                  </a14:imgLayer>
                </a14:imgProps>
              </a:ext>
            </a:extLst>
          </a:blip>
          <a:stretch>
            <a:fillRect/>
          </a:stretch>
        </p:blipFill>
        <p:spPr>
          <a:xfrm>
            <a:off x="10226153" y="6054809"/>
            <a:ext cx="674142" cy="484847"/>
          </a:xfrm>
          <a:prstGeom prst="rect">
            <a:avLst/>
          </a:prstGeom>
          <a:effectLst/>
        </p:spPr>
      </p:pic>
      <p:pic>
        <p:nvPicPr>
          <p:cNvPr id="94" name="Graphic 93">
            <a:extLst>
              <a:ext uri="{FF2B5EF4-FFF2-40B4-BE49-F238E27FC236}">
                <a16:creationId xmlns:a16="http://schemas.microsoft.com/office/drawing/2014/main" id="{BCA30178-D6A4-9B7D-9BE4-41EC1F64CF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13693" y="6025239"/>
            <a:ext cx="642376" cy="642376"/>
          </a:xfrm>
          <a:prstGeom prst="rect">
            <a:avLst/>
          </a:prstGeom>
        </p:spPr>
      </p:pic>
    </p:spTree>
    <p:extLst>
      <p:ext uri="{BB962C8B-B14F-4D97-AF65-F5344CB8AC3E}">
        <p14:creationId xmlns:p14="http://schemas.microsoft.com/office/powerpoint/2010/main" val="197956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3786466325"/>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rtl="0">
                        <a:spcBef>
                          <a:spcPts val="0"/>
                        </a:spcBef>
                        <a:spcAft>
                          <a:spcPts val="0"/>
                        </a:spcAft>
                      </a:pPr>
                      <a:r>
                        <a:rPr lang="pt-BR" sz="1600" b="1">
                          <a:solidFill>
                            <a:schemeClr val="tx1"/>
                          </a:solidFill>
                          <a:effectLst/>
                          <a:latin typeface="Century Gothic" panose="020B0502020202020204" pitchFamily="34" charset="0"/>
                        </a:rPr>
                        <a:t>AVISO DE ISENÇÃO DE RESPONSABILIDADE</a:t>
                      </a:r>
                    </a:p>
                    <a:p>
                      <a:pPr marL="0" marR="0" rtl="0">
                        <a:spcBef>
                          <a:spcPts val="0"/>
                        </a:spcBef>
                        <a:spcAft>
                          <a:spcPts val="0"/>
                        </a:spcAft>
                      </a:pPr>
                      <a:r>
                        <a:rPr lang="pt-BR" sz="1200" b="0">
                          <a:solidFill>
                            <a:schemeClr val="tx1"/>
                          </a:solidFill>
                          <a:effectLst/>
                          <a:latin typeface="Century Gothic" panose="020B0502020202020204" pitchFamily="34" charset="0"/>
                        </a:rPr>
                        <a:t> </a:t>
                      </a:r>
                    </a:p>
                    <a:p>
                      <a:pPr marL="0" marR="0" rtl="0">
                        <a:spcBef>
                          <a:spcPts val="0"/>
                        </a:spcBef>
                        <a:spcAft>
                          <a:spcPts val="0"/>
                        </a:spcAft>
                      </a:pPr>
                      <a:r>
                        <a:rPr lang="pt-BR" sz="1400" b="0">
                          <a:solidFill>
                            <a:schemeClr val="tx1"/>
                          </a:solidFill>
                          <a:effectLst/>
                          <a:latin typeface="Century Gothic" panose="020B0502020202020204" pitchFamily="34" charset="0"/>
                        </a:rPr>
                        <a:t>Qualquer artigo, modelo ou informação fornecidos pela Smartsheet no site são apenas para referência. Embora nos esforcemos para manter as informações atualizadas e corretas, não fornecemos garantia de qualquer natureza, seja explícita ou implícita, a respeito da integridade, precisão, confiabilidade, adequação ou disponibilidade do site ou das informações, artigos, modelos ou gráficos contidos no site. Portanto, toda confiança que você depositar nessas informações será estritamente por sua própria conta e risco.</a:t>
                      </a:r>
                    </a:p>
                  </a:txBody>
                  <a:tcPr marL="22860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IT-Project-Roadmap-Template_PowerPoint" id="{E0B00D7D-4A39-F94B-B626-1431173AFEFD}" vid="{70A50C9C-6E0F-054C-A285-DFEABD7B55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IC-IT-Project-Roadmap-Template_PowerPoint</Template>
  <TotalTime>1518</TotalTime>
  <Words>246</Words>
  <Application>Microsoft Office PowerPoint</Application>
  <PresentationFormat>Widescreen</PresentationFormat>
  <Paragraphs>90</Paragraphs>
  <Slides>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.PingFang SC Regular</vt:lpstr>
      <vt:lpstr>System Font Regular</vt: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Alexandra Ragazhinskaya</dc:creator>
  <cp:lastModifiedBy>Hansen Han</cp:lastModifiedBy>
  <cp:revision>29</cp:revision>
  <cp:lastPrinted>2020-08-31T22:23:58Z</cp:lastPrinted>
  <dcterms:created xsi:type="dcterms:W3CDTF">2021-07-07T23:54:57Z</dcterms:created>
  <dcterms:modified xsi:type="dcterms:W3CDTF">2024-03-01T10:31:47Z</dcterms:modified>
</cp:coreProperties>
</file>