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F1DB"/>
    <a:srgbClr val="5CECDF"/>
    <a:srgbClr val="11CCBF"/>
    <a:srgbClr val="10BAAE"/>
    <a:srgbClr val="0DD8CD"/>
    <a:srgbClr val="4FC9BE"/>
    <a:srgbClr val="EE9109"/>
    <a:srgbClr val="EE5824"/>
    <a:srgbClr val="D6EED5"/>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1" autoAdjust="0"/>
    <p:restoredTop sz="86447"/>
  </p:normalViewPr>
  <p:slideViewPr>
    <p:cSldViewPr snapToGrid="0" snapToObjects="1">
      <p:cViewPr varScale="1">
        <p:scale>
          <a:sx n="158" d="100"/>
          <a:sy n="158" d="100"/>
        </p:scale>
        <p:origin x="125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1154405"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CECDF"/>
            </a:gs>
            <a:gs pos="100000">
              <a:srgbClr val="10BAAE"/>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descr="Architectural detail of a stairway">
            <a:extLst>
              <a:ext uri="{FF2B5EF4-FFF2-40B4-BE49-F238E27FC236}">
                <a16:creationId xmlns:a16="http://schemas.microsoft.com/office/drawing/2014/main" id="{19618F9F-1B81-7BE4-D430-A96B4490BFED}"/>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pSp>
        <p:nvGrpSpPr>
          <p:cNvPr id="148" name="Group 147">
            <a:extLst>
              <a:ext uri="{FF2B5EF4-FFF2-40B4-BE49-F238E27FC236}">
                <a16:creationId xmlns:a16="http://schemas.microsoft.com/office/drawing/2014/main" id="{64DAEA60-2129-FE45-4945-81DCA4FEDFFB}"/>
              </a:ext>
            </a:extLst>
          </p:cNvPr>
          <p:cNvGrpSpPr/>
          <p:nvPr/>
        </p:nvGrpSpPr>
        <p:grpSpPr>
          <a:xfrm>
            <a:off x="4362461" y="1749143"/>
            <a:ext cx="3471599" cy="3471599"/>
            <a:chOff x="4362461" y="1611495"/>
            <a:chExt cx="3471599" cy="3471599"/>
          </a:xfrm>
        </p:grpSpPr>
        <p:grpSp>
          <p:nvGrpSpPr>
            <p:cNvPr id="24" name="Group 23">
              <a:extLst>
                <a:ext uri="{FF2B5EF4-FFF2-40B4-BE49-F238E27FC236}">
                  <a16:creationId xmlns:a16="http://schemas.microsoft.com/office/drawing/2014/main" id="{0024C702-E3E4-04EE-6C92-110CD32697A2}"/>
                </a:ext>
              </a:extLst>
            </p:cNvPr>
            <p:cNvGrpSpPr/>
            <p:nvPr/>
          </p:nvGrpSpPr>
          <p:grpSpPr>
            <a:xfrm>
              <a:off x="4362461" y="1611495"/>
              <a:ext cx="3471599" cy="3471599"/>
              <a:chOff x="4362461" y="1279125"/>
              <a:chExt cx="3471599" cy="3471599"/>
            </a:xfrm>
            <a:solidFill>
              <a:schemeClr val="bg1"/>
            </a:solidFill>
          </p:grpSpPr>
          <p:sp>
            <p:nvSpPr>
              <p:cNvPr id="10" name="Graphic 7">
                <a:extLst>
                  <a:ext uri="{FF2B5EF4-FFF2-40B4-BE49-F238E27FC236}">
                    <a16:creationId xmlns:a16="http://schemas.microsoft.com/office/drawing/2014/main" id="{2E9B198A-9B60-FFAD-B97C-BBE0554CF1EB}"/>
                  </a:ext>
                </a:extLst>
              </p:cNvPr>
              <p:cNvSpPr/>
              <p:nvPr/>
            </p:nvSpPr>
            <p:spPr>
              <a:xfrm rot="5400000">
                <a:off x="5302377" y="3154657"/>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dirty="0"/>
              </a:p>
            </p:txBody>
          </p:sp>
          <p:sp>
            <p:nvSpPr>
              <p:cNvPr id="11" name="Graphic 7">
                <a:extLst>
                  <a:ext uri="{FF2B5EF4-FFF2-40B4-BE49-F238E27FC236}">
                    <a16:creationId xmlns:a16="http://schemas.microsoft.com/office/drawing/2014/main" id="{0F1430F7-0441-6022-FCAC-DA8052D5591D}"/>
                  </a:ext>
                </a:extLst>
              </p:cNvPr>
              <p:cNvSpPr/>
              <p:nvPr/>
            </p:nvSpPr>
            <p:spPr>
              <a:xfrm rot="5400000">
                <a:off x="6237993"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8" name="Graphic 7">
                <a:extLst>
                  <a:ext uri="{FF2B5EF4-FFF2-40B4-BE49-F238E27FC236}">
                    <a16:creationId xmlns:a16="http://schemas.microsoft.com/office/drawing/2014/main" id="{1B451357-2BEA-363E-5D36-CF7DF42A265D}"/>
                  </a:ext>
                </a:extLst>
              </p:cNvPr>
              <p:cNvSpPr/>
              <p:nvPr/>
            </p:nvSpPr>
            <p:spPr>
              <a:xfrm rot="5400000">
                <a:off x="4366761"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9" name="Graphic 7">
                <a:extLst>
                  <a:ext uri="{FF2B5EF4-FFF2-40B4-BE49-F238E27FC236}">
                    <a16:creationId xmlns:a16="http://schemas.microsoft.com/office/drawing/2014/main" id="{44B67DA5-6E2A-81DA-426B-EED036C88C7A}"/>
                  </a:ext>
                </a:extLst>
              </p:cNvPr>
              <p:cNvSpPr/>
              <p:nvPr/>
            </p:nvSpPr>
            <p:spPr>
              <a:xfrm rot="5400000">
                <a:off x="5302377" y="1274825"/>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grpSp>
        <p:sp>
          <p:nvSpPr>
            <p:cNvPr id="94" name="Graphic 86">
              <a:extLst>
                <a:ext uri="{FF2B5EF4-FFF2-40B4-BE49-F238E27FC236}">
                  <a16:creationId xmlns:a16="http://schemas.microsoft.com/office/drawing/2014/main" id="{CDD9AE15-86A2-6835-56D6-79F142157D15}"/>
                </a:ext>
              </a:extLst>
            </p:cNvPr>
            <p:cNvSpPr/>
            <p:nvPr/>
          </p:nvSpPr>
          <p:spPr>
            <a:xfrm>
              <a:off x="5844075" y="3984663"/>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chemeClr val="bg1"/>
            </a:solidFill>
            <a:ln w="8653" cap="flat">
              <a:noFill/>
              <a:prstDash val="solid"/>
              <a:miter/>
            </a:ln>
          </p:spPr>
          <p:txBody>
            <a:bodyPr rtlCol="0" anchor="ctr"/>
            <a:lstStyle/>
            <a:p>
              <a:endParaRPr lang="en-US"/>
            </a:p>
          </p:txBody>
        </p:sp>
        <p:sp>
          <p:nvSpPr>
            <p:cNvPr id="95" name="Graphic 88">
              <a:extLst>
                <a:ext uri="{FF2B5EF4-FFF2-40B4-BE49-F238E27FC236}">
                  <a16:creationId xmlns:a16="http://schemas.microsoft.com/office/drawing/2014/main" id="{CBCB6942-54AC-56A9-0EA6-52CB9010E823}"/>
                </a:ext>
              </a:extLst>
            </p:cNvPr>
            <p:cNvSpPr/>
            <p:nvPr/>
          </p:nvSpPr>
          <p:spPr>
            <a:xfrm>
              <a:off x="6719551" y="3027267"/>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chemeClr val="bg1"/>
            </a:solidFill>
            <a:ln w="8653" cap="flat">
              <a:noFill/>
              <a:prstDash val="solid"/>
              <a:miter/>
            </a:ln>
          </p:spPr>
          <p:txBody>
            <a:bodyPr rtlCol="0" anchor="ctr"/>
            <a:lstStyle/>
            <a:p>
              <a:endParaRPr lang="en-US"/>
            </a:p>
          </p:txBody>
        </p:sp>
        <p:sp>
          <p:nvSpPr>
            <p:cNvPr id="96" name="Graphic 90">
              <a:extLst>
                <a:ext uri="{FF2B5EF4-FFF2-40B4-BE49-F238E27FC236}">
                  <a16:creationId xmlns:a16="http://schemas.microsoft.com/office/drawing/2014/main" id="{2BAD51D9-07A4-8EDB-EF7C-F93D1DC98C66}"/>
                </a:ext>
              </a:extLst>
            </p:cNvPr>
            <p:cNvSpPr>
              <a:spLocks/>
            </p:cNvSpPr>
            <p:nvPr/>
          </p:nvSpPr>
          <p:spPr>
            <a:xfrm>
              <a:off x="5725516" y="2148618"/>
              <a:ext cx="794043" cy="594360"/>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chemeClr val="bg1"/>
            </a:solidFill>
            <a:ln w="8653" cap="flat">
              <a:noFill/>
              <a:prstDash val="solid"/>
              <a:miter/>
            </a:ln>
          </p:spPr>
          <p:txBody>
            <a:bodyPr rtlCol="0" anchor="ctr"/>
            <a:lstStyle/>
            <a:p>
              <a:endParaRPr lang="en-US"/>
            </a:p>
          </p:txBody>
        </p:sp>
        <p:sp>
          <p:nvSpPr>
            <p:cNvPr id="97" name="Graphic 92">
              <a:extLst>
                <a:ext uri="{FF2B5EF4-FFF2-40B4-BE49-F238E27FC236}">
                  <a16:creationId xmlns:a16="http://schemas.microsoft.com/office/drawing/2014/main" id="{2C6FF793-C962-BAF2-5DAF-12278A18D438}"/>
                </a:ext>
              </a:extLst>
            </p:cNvPr>
            <p:cNvSpPr/>
            <p:nvPr/>
          </p:nvSpPr>
          <p:spPr>
            <a:xfrm>
              <a:off x="4963052" y="3012217"/>
              <a:ext cx="399184"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chemeClr val="bg1"/>
            </a:solid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pPr rtl="0"/>
            <a:r>
              <a:rPr lang="pt-BR" sz="2800" b="1" dirty="0">
                <a:solidFill>
                  <a:schemeClr val="bg1"/>
                </a:solidFill>
                <a:latin typeface="Century Gothic" panose="020B0502020202020204" pitchFamily="34" charset="0"/>
              </a:rPr>
              <a:t>MODELO DE ANÁLISE SWOT DIAMANTE </a:t>
            </a:r>
          </a:p>
        </p:txBody>
      </p:sp>
      <p:sp>
        <p:nvSpPr>
          <p:cNvPr id="110" name="TextBox 109">
            <a:extLst>
              <a:ext uri="{FF2B5EF4-FFF2-40B4-BE49-F238E27FC236}">
                <a16:creationId xmlns:a16="http://schemas.microsoft.com/office/drawing/2014/main" id="{D952984D-C68E-463D-30BC-229346D5DD88}"/>
              </a:ext>
            </a:extLst>
          </p:cNvPr>
          <p:cNvSpPr txBox="1"/>
          <p:nvPr/>
        </p:nvSpPr>
        <p:spPr>
          <a:xfrm>
            <a:off x="469269" y="1468696"/>
            <a:ext cx="5029200"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Ponto forte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Quatro</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275509" y="1468696"/>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Ponto fraco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478975" y="4488218"/>
            <a:ext cx="4663440"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Ameaça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p:txBody>
      </p:sp>
      <p:grpSp>
        <p:nvGrpSpPr>
          <p:cNvPr id="152" name="Group 151">
            <a:extLst>
              <a:ext uri="{FF2B5EF4-FFF2-40B4-BE49-F238E27FC236}">
                <a16:creationId xmlns:a16="http://schemas.microsoft.com/office/drawing/2014/main" id="{64B05773-0609-BADE-6DBA-4C3BEF187D9C}"/>
              </a:ext>
            </a:extLst>
          </p:cNvPr>
          <p:cNvGrpSpPr/>
          <p:nvPr/>
        </p:nvGrpSpPr>
        <p:grpSpPr>
          <a:xfrm>
            <a:off x="149592" y="3356654"/>
            <a:ext cx="4051762" cy="336538"/>
            <a:chOff x="149592" y="3219006"/>
            <a:chExt cx="4051762" cy="336538"/>
          </a:xfrm>
        </p:grpSpPr>
        <p:sp>
          <p:nvSpPr>
            <p:cNvPr id="149" name="Rounded Rectangle 148">
              <a:extLst>
                <a:ext uri="{FF2B5EF4-FFF2-40B4-BE49-F238E27FC236}">
                  <a16:creationId xmlns:a16="http://schemas.microsoft.com/office/drawing/2014/main" id="{C1E2EABC-D542-802B-DCC8-DD6DC2BC591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Graphic 7">
              <a:extLst>
                <a:ext uri="{FF2B5EF4-FFF2-40B4-BE49-F238E27FC236}">
                  <a16:creationId xmlns:a16="http://schemas.microsoft.com/office/drawing/2014/main" id="{5FD1A0D0-7BFE-66A9-5D5E-96D8B9D34DF8}"/>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3" name="Group 152">
            <a:extLst>
              <a:ext uri="{FF2B5EF4-FFF2-40B4-BE49-F238E27FC236}">
                <a16:creationId xmlns:a16="http://schemas.microsoft.com/office/drawing/2014/main" id="{2A05D91C-71E7-99A0-A588-C996E1E40A9B}"/>
              </a:ext>
            </a:extLst>
          </p:cNvPr>
          <p:cNvGrpSpPr/>
          <p:nvPr/>
        </p:nvGrpSpPr>
        <p:grpSpPr>
          <a:xfrm flipH="1">
            <a:off x="7993677" y="3356654"/>
            <a:ext cx="4051762" cy="336538"/>
            <a:chOff x="149592" y="3219006"/>
            <a:chExt cx="4051762" cy="336538"/>
          </a:xfrm>
        </p:grpSpPr>
        <p:sp>
          <p:nvSpPr>
            <p:cNvPr id="154" name="Rounded Rectangle 153">
              <a:extLst>
                <a:ext uri="{FF2B5EF4-FFF2-40B4-BE49-F238E27FC236}">
                  <a16:creationId xmlns:a16="http://schemas.microsoft.com/office/drawing/2014/main" id="{E7190688-3465-A364-E39F-6E43B1F85A9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Graphic 7">
              <a:extLst>
                <a:ext uri="{FF2B5EF4-FFF2-40B4-BE49-F238E27FC236}">
                  <a16:creationId xmlns:a16="http://schemas.microsoft.com/office/drawing/2014/main" id="{B05143BF-0EA7-9C21-A99F-D8B90116D0D2}"/>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9" name="Group 158">
            <a:extLst>
              <a:ext uri="{FF2B5EF4-FFF2-40B4-BE49-F238E27FC236}">
                <a16:creationId xmlns:a16="http://schemas.microsoft.com/office/drawing/2014/main" id="{51B3D97E-87AE-7967-DC82-F6F71142AB4F}"/>
              </a:ext>
            </a:extLst>
          </p:cNvPr>
          <p:cNvGrpSpPr/>
          <p:nvPr/>
        </p:nvGrpSpPr>
        <p:grpSpPr>
          <a:xfrm>
            <a:off x="5929991" y="717162"/>
            <a:ext cx="336538" cy="916716"/>
            <a:chOff x="5929991" y="717162"/>
            <a:chExt cx="336538" cy="916716"/>
          </a:xfrm>
        </p:grpSpPr>
        <p:sp>
          <p:nvSpPr>
            <p:cNvPr id="157" name="Rounded Rectangle 156">
              <a:extLst>
                <a:ext uri="{FF2B5EF4-FFF2-40B4-BE49-F238E27FC236}">
                  <a16:creationId xmlns:a16="http://schemas.microsoft.com/office/drawing/2014/main" id="{583D4319-B9F2-8B98-3DCD-A69E20E48F7B}"/>
                </a:ext>
              </a:extLst>
            </p:cNvPr>
            <p:cNvSpPr/>
            <p:nvPr/>
          </p:nvSpPr>
          <p:spPr>
            <a:xfrm rot="5400000" flipH="1" flipV="1">
              <a:off x="5801080" y="1322982"/>
              <a:ext cx="5943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Graphic 7">
              <a:extLst>
                <a:ext uri="{FF2B5EF4-FFF2-40B4-BE49-F238E27FC236}">
                  <a16:creationId xmlns:a16="http://schemas.microsoft.com/office/drawing/2014/main" id="{39E4AE8B-401C-844F-FFBE-8B26A40DA8BA}"/>
                </a:ext>
              </a:extLst>
            </p:cNvPr>
            <p:cNvSpPr/>
            <p:nvPr/>
          </p:nvSpPr>
          <p:spPr>
            <a:xfrm rot="16200000" flipH="1">
              <a:off x="5930895" y="716258"/>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60" name="Group 159">
            <a:extLst>
              <a:ext uri="{FF2B5EF4-FFF2-40B4-BE49-F238E27FC236}">
                <a16:creationId xmlns:a16="http://schemas.microsoft.com/office/drawing/2014/main" id="{2843A418-592C-51DA-818C-2AADCA90DA98}"/>
              </a:ext>
            </a:extLst>
          </p:cNvPr>
          <p:cNvGrpSpPr/>
          <p:nvPr/>
        </p:nvGrpSpPr>
        <p:grpSpPr>
          <a:xfrm>
            <a:off x="5927335" y="5359545"/>
            <a:ext cx="336538" cy="1164186"/>
            <a:chOff x="5929991" y="673758"/>
            <a:chExt cx="336538" cy="1164186"/>
          </a:xfrm>
        </p:grpSpPr>
        <p:sp>
          <p:nvSpPr>
            <p:cNvPr id="161" name="Rounded Rectangle 160">
              <a:extLst>
                <a:ext uri="{FF2B5EF4-FFF2-40B4-BE49-F238E27FC236}">
                  <a16:creationId xmlns:a16="http://schemas.microsoft.com/office/drawing/2014/main" id="{AEBF09D8-1738-513D-CF2A-0ED11DB9740A}"/>
                </a:ext>
              </a:extLst>
            </p:cNvPr>
            <p:cNvSpPr/>
            <p:nvPr/>
          </p:nvSpPr>
          <p:spPr>
            <a:xfrm rot="16200000" flipH="1" flipV="1">
              <a:off x="5686780" y="1071522"/>
              <a:ext cx="8229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Graphic 7">
              <a:extLst>
                <a:ext uri="{FF2B5EF4-FFF2-40B4-BE49-F238E27FC236}">
                  <a16:creationId xmlns:a16="http://schemas.microsoft.com/office/drawing/2014/main" id="{076B5B0E-56DC-12C6-0BA9-26FD0E3824F8}"/>
                </a:ext>
              </a:extLst>
            </p:cNvPr>
            <p:cNvSpPr/>
            <p:nvPr/>
          </p:nvSpPr>
          <p:spPr>
            <a:xfrm rot="5400000" flipH="1">
              <a:off x="5930895" y="1502310"/>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sp>
        <p:nvSpPr>
          <p:cNvPr id="176" name="TextBox 175">
            <a:extLst>
              <a:ext uri="{FF2B5EF4-FFF2-40B4-BE49-F238E27FC236}">
                <a16:creationId xmlns:a16="http://schemas.microsoft.com/office/drawing/2014/main" id="{76BA7012-CDB1-818F-F162-AF5651E0767F}"/>
              </a:ext>
            </a:extLst>
          </p:cNvPr>
          <p:cNvSpPr txBox="1"/>
          <p:nvPr/>
        </p:nvSpPr>
        <p:spPr>
          <a:xfrm>
            <a:off x="7257785" y="4488218"/>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Oportunidade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p:txBody>
      </p:sp>
      <p:pic>
        <p:nvPicPr>
          <p:cNvPr id="3" name="Picture 2">
            <a:hlinkClick r:id="rId3"/>
            <a:extLst>
              <a:ext uri="{FF2B5EF4-FFF2-40B4-BE49-F238E27FC236}">
                <a16:creationId xmlns:a16="http://schemas.microsoft.com/office/drawing/2014/main" id="{8C9DF4BE-625C-CEFE-CD9A-9BF15A7669F2}"/>
              </a:ext>
            </a:extLst>
          </p:cNvPr>
          <p:cNvPicPr>
            <a:picLocks noChangeAspect="1"/>
          </p:cNvPicPr>
          <p:nvPr/>
        </p:nvPicPr>
        <p:blipFill>
          <a:blip r:embed="rId4"/>
          <a:srcRect/>
          <a:stretch/>
        </p:blipFill>
        <p:spPr>
          <a:xfrm>
            <a:off x="9168827" y="140097"/>
            <a:ext cx="2793553" cy="555624"/>
          </a:xfrm>
          <a:prstGeom prst="rect">
            <a:avLst/>
          </a:prstGeom>
        </p:spPr>
      </p:pic>
      <p:sp>
        <p:nvSpPr>
          <p:cNvPr id="5" name="TextBox 4">
            <a:extLst>
              <a:ext uri="{FF2B5EF4-FFF2-40B4-BE49-F238E27FC236}">
                <a16:creationId xmlns:a16="http://schemas.microsoft.com/office/drawing/2014/main" id="{3E7E3D3B-E8C2-E16A-657F-E5C85D9E3636}"/>
              </a:ext>
            </a:extLst>
          </p:cNvPr>
          <p:cNvSpPr txBox="1"/>
          <p:nvPr/>
        </p:nvSpPr>
        <p:spPr>
          <a:xfrm>
            <a:off x="341764" y="899178"/>
            <a:ext cx="3401193" cy="584775"/>
          </a:xfrm>
          <a:prstGeom prst="rect">
            <a:avLst/>
          </a:prstGeom>
          <a:noFill/>
        </p:spPr>
        <p:txBody>
          <a:bodyPr wrap="square" rtlCol="0">
            <a:spAutoFit/>
          </a:bodyPr>
          <a:lstStyle/>
          <a:p>
            <a:pPr rtl="0"/>
            <a:r>
              <a:rPr lang="pt-BR" sz="3200" b="1" dirty="0">
                <a:solidFill>
                  <a:schemeClr val="bg1"/>
                </a:solidFill>
                <a:latin typeface="Century Gothic" panose="020B0502020202020204" pitchFamily="34" charset="0"/>
              </a:rPr>
              <a:t>Pontos fortes</a:t>
            </a:r>
          </a:p>
        </p:txBody>
      </p:sp>
      <p:sp>
        <p:nvSpPr>
          <p:cNvPr id="7" name="TextBox 6">
            <a:extLst>
              <a:ext uri="{FF2B5EF4-FFF2-40B4-BE49-F238E27FC236}">
                <a16:creationId xmlns:a16="http://schemas.microsoft.com/office/drawing/2014/main" id="{5EC8FBA2-D0FB-F8EB-FB31-EF87A573974E}"/>
              </a:ext>
            </a:extLst>
          </p:cNvPr>
          <p:cNvSpPr txBox="1"/>
          <p:nvPr/>
        </p:nvSpPr>
        <p:spPr>
          <a:xfrm>
            <a:off x="8616834" y="899178"/>
            <a:ext cx="3401193" cy="584775"/>
          </a:xfrm>
          <a:prstGeom prst="rect">
            <a:avLst/>
          </a:prstGeom>
          <a:noFill/>
        </p:spPr>
        <p:txBody>
          <a:bodyPr wrap="square" rtlCol="0">
            <a:spAutoFit/>
          </a:bodyPr>
          <a:lstStyle/>
          <a:p>
            <a:pPr algn="r" rtl="0"/>
            <a:r>
              <a:rPr lang="pt-BR" sz="3200" b="1" dirty="0">
                <a:solidFill>
                  <a:schemeClr val="bg1"/>
                </a:solidFill>
                <a:latin typeface="Century Gothic" panose="020B0502020202020204" pitchFamily="34" charset="0"/>
              </a:rPr>
              <a:t>Pontos fracos</a:t>
            </a:r>
          </a:p>
        </p:txBody>
      </p:sp>
      <p:sp>
        <p:nvSpPr>
          <p:cNvPr id="8" name="TextBox 7">
            <a:extLst>
              <a:ext uri="{FF2B5EF4-FFF2-40B4-BE49-F238E27FC236}">
                <a16:creationId xmlns:a16="http://schemas.microsoft.com/office/drawing/2014/main" id="{FD12BA73-8998-7B92-A956-63C00C7DDBBD}"/>
              </a:ext>
            </a:extLst>
          </p:cNvPr>
          <p:cNvSpPr txBox="1"/>
          <p:nvPr/>
        </p:nvSpPr>
        <p:spPr>
          <a:xfrm>
            <a:off x="341764" y="3848451"/>
            <a:ext cx="3401193" cy="584775"/>
          </a:xfrm>
          <a:prstGeom prst="rect">
            <a:avLst/>
          </a:prstGeom>
          <a:noFill/>
        </p:spPr>
        <p:txBody>
          <a:bodyPr wrap="square" rtlCol="0">
            <a:spAutoFit/>
          </a:bodyPr>
          <a:lstStyle/>
          <a:p>
            <a:pPr rtl="0"/>
            <a:r>
              <a:rPr lang="pt-BR" sz="3200" b="1" dirty="0">
                <a:solidFill>
                  <a:schemeClr val="bg1"/>
                </a:solidFill>
                <a:latin typeface="Century Gothic" panose="020B0502020202020204" pitchFamily="34" charset="0"/>
              </a:rPr>
              <a:t>Ameaças</a:t>
            </a:r>
          </a:p>
        </p:txBody>
      </p:sp>
      <p:sp>
        <p:nvSpPr>
          <p:cNvPr id="9" name="TextBox 8">
            <a:extLst>
              <a:ext uri="{FF2B5EF4-FFF2-40B4-BE49-F238E27FC236}">
                <a16:creationId xmlns:a16="http://schemas.microsoft.com/office/drawing/2014/main" id="{28F1771F-7BF1-A8C2-B75D-902F1B248CFD}"/>
              </a:ext>
            </a:extLst>
          </p:cNvPr>
          <p:cNvSpPr txBox="1"/>
          <p:nvPr/>
        </p:nvSpPr>
        <p:spPr>
          <a:xfrm>
            <a:off x="8616834" y="3848451"/>
            <a:ext cx="3401193" cy="584775"/>
          </a:xfrm>
          <a:prstGeom prst="rect">
            <a:avLst/>
          </a:prstGeom>
          <a:noFill/>
        </p:spPr>
        <p:txBody>
          <a:bodyPr wrap="square" rtlCol="0">
            <a:spAutoFit/>
          </a:bodyPr>
          <a:lstStyle/>
          <a:p>
            <a:pPr algn="r" rtl="0"/>
            <a:r>
              <a:rPr lang="pt-BR" sz="3200" b="1" dirty="0">
                <a:solidFill>
                  <a:schemeClr val="bg1"/>
                </a:solidFill>
                <a:latin typeface="Century Gothic" panose="020B0502020202020204" pitchFamily="34" charset="0"/>
              </a:rPr>
              <a:t>Oportunidades</a:t>
            </a:r>
          </a:p>
        </p:txBody>
      </p:sp>
    </p:spTree>
    <p:extLst>
      <p:ext uri="{BB962C8B-B14F-4D97-AF65-F5344CB8AC3E}">
        <p14:creationId xmlns:p14="http://schemas.microsoft.com/office/powerpoint/2010/main" val="24733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2887</TotalTime>
  <Words>120</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Courier New</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34</cp:revision>
  <cp:lastPrinted>2020-08-31T22:23:58Z</cp:lastPrinted>
  <dcterms:created xsi:type="dcterms:W3CDTF">2021-07-07T23:54:57Z</dcterms:created>
  <dcterms:modified xsi:type="dcterms:W3CDTF">2024-03-13T09:47:48Z</dcterms:modified>
</cp:coreProperties>
</file>