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20" r:id="rId3"/>
    <p:sldId id="343"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E7F2"/>
    <a:srgbClr val="00BD32"/>
    <a:srgbClr val="F0A622"/>
    <a:srgbClr val="5B7191"/>
    <a:srgbClr val="EAEEF3"/>
    <a:srgbClr val="CE1D02"/>
    <a:srgbClr val="E3EAF6"/>
    <a:srgbClr val="CDD5DD"/>
    <a:srgbClr val="74859B"/>
    <a:srgbClr val="C4D2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705" autoAdjust="0"/>
    <p:restoredTop sz="86447"/>
  </p:normalViewPr>
  <p:slideViewPr>
    <p:cSldViewPr snapToGrid="0" snapToObjects="1">
      <p:cViewPr varScale="1">
        <p:scale>
          <a:sx n="128" d="100"/>
          <a:sy n="128" d="100"/>
        </p:scale>
        <p:origin x="1112" y="17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7/1/24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42709429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7/1/24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7/1/24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7/1/24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7/1/24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7/1/24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7/1/24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7/1/24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7/1/24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7/1/24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7/1/24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7/1/24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7/1/24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t.smartsheet.com/try-it?trp=1091805"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584775"/>
          </a:xfrm>
          <a:prstGeom prst="rect">
            <a:avLst/>
          </a:prstGeom>
          <a:noFill/>
        </p:spPr>
        <p:txBody>
          <a:bodyPr wrap="square" rtlCol="0">
            <a:spAutoFit/>
          </a:bodyPr>
          <a:lstStyle/>
          <a:p>
            <a:pPr rtl="0"/>
            <a:r>
              <a:rPr lang="pt-BR" sz="3200" dirty="0">
                <a:latin typeface="Century Gothic" panose="020B0502020202020204" pitchFamily="34" charset="0"/>
              </a:rPr>
              <a:t>Notas quanto ao uso deste modelo</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8" y="3526114"/>
            <a:ext cx="7580749" cy="1477328"/>
          </a:xfrm>
          <a:prstGeom prst="rect">
            <a:avLst/>
          </a:prstGeom>
          <a:noFill/>
        </p:spPr>
        <p:txBody>
          <a:bodyPr wrap="square" rtlCol="0">
            <a:spAutoFit/>
          </a:bodyPr>
          <a:lstStyle/>
          <a:p>
            <a:pPr rtl="0">
              <a:spcAft>
                <a:spcPts val="600"/>
              </a:spcAft>
            </a:pPr>
            <a:r>
              <a:rPr lang="pt-BR" sz="1600" dirty="0">
                <a:latin typeface="Century Gothic" panose="020B0502020202020204" pitchFamily="34" charset="0"/>
              </a:rPr>
              <a:t>Insira tarefas, datas de início e término e duração em dias nos dados do gráfico. </a:t>
            </a:r>
          </a:p>
          <a:p>
            <a:pPr rtl="0">
              <a:spcAft>
                <a:spcPts val="600"/>
              </a:spcAft>
            </a:pPr>
            <a:r>
              <a:rPr lang="pt-BR" sz="1600" dirty="0">
                <a:latin typeface="Century Gothic" panose="020B0502020202020204" pitchFamily="34" charset="0"/>
              </a:rPr>
              <a:t> </a:t>
            </a:r>
          </a:p>
          <a:p>
            <a:pPr rtl="0">
              <a:spcAft>
                <a:spcPts val="600"/>
              </a:spcAft>
            </a:pPr>
            <a:r>
              <a:rPr lang="pt-BR" sz="1600" dirty="0">
                <a:latin typeface="Century Gothic" panose="020B0502020202020204" pitchFamily="34" charset="0"/>
              </a:rPr>
              <a:t>Ajuste as barras de cada tarefa para representar o tempo por tarefa durante um período de semanas.  Ajuste as setas para ilustrar caminhos e adicione diamantes para representar eventos. </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9321713" y="307317"/>
            <a:ext cx="2552023"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61665"/>
          </a:xfrm>
          <a:prstGeom prst="rect">
            <a:avLst/>
          </a:prstGeom>
          <a:noFill/>
        </p:spPr>
        <p:txBody>
          <a:bodyPr wrap="square" rtlCol="0">
            <a:spAutoFit/>
          </a:bodyPr>
          <a:lstStyle/>
          <a:p>
            <a:pPr rtl="0"/>
            <a:r>
              <a:rPr lang="pt-BR" sz="2400" b="1">
                <a:solidFill>
                  <a:schemeClr val="tx1">
                    <a:lumMod val="65000"/>
                    <a:lumOff val="35000"/>
                  </a:schemeClr>
                </a:solidFill>
                <a:latin typeface="Century Gothic" panose="020B0502020202020204" pitchFamily="34" charset="0"/>
              </a:rPr>
              <a:t>Gráfico de Gantt com dependências em PowerPoint</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573212" cy="369332"/>
          </a:xfrm>
          <a:prstGeom prst="rect">
            <a:avLst/>
          </a:prstGeom>
          <a:noFill/>
        </p:spPr>
        <p:txBody>
          <a:bodyPr wrap="square" rtlCol="0">
            <a:spAutoFit/>
          </a:bodyPr>
          <a:lstStyle/>
          <a:p>
            <a:pPr algn="r" rtl="0"/>
            <a:r>
              <a:rPr lang="pt-BR" dirty="0">
                <a:solidFill>
                  <a:schemeClr val="bg1"/>
                </a:solidFill>
                <a:latin typeface="Century Gothic" panose="020B0502020202020204" pitchFamily="34" charset="0"/>
              </a:rPr>
              <a:t>GRÁFICO DE GANTT COM DEPENDÊNCIAS</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2027901733"/>
              </p:ext>
            </p:extLst>
          </p:nvPr>
        </p:nvGraphicFramePr>
        <p:xfrm>
          <a:off x="354724" y="352855"/>
          <a:ext cx="11524912" cy="5852158"/>
        </p:xfrm>
        <a:graphic>
          <a:graphicData uri="http://schemas.openxmlformats.org/drawingml/2006/table">
            <a:tbl>
              <a:tblPr firstRow="1" bandRow="1">
                <a:tableStyleId>{5C22544A-7EE6-4342-B048-85BDC9FD1C3A}</a:tableStyleId>
              </a:tblPr>
              <a:tblGrid>
                <a:gridCol w="530129">
                  <a:extLst>
                    <a:ext uri="{9D8B030D-6E8A-4147-A177-3AD203B41FA5}">
                      <a16:colId xmlns:a16="http://schemas.microsoft.com/office/drawing/2014/main" val="1672129667"/>
                    </a:ext>
                  </a:extLst>
                </a:gridCol>
                <a:gridCol w="1625175">
                  <a:extLst>
                    <a:ext uri="{9D8B030D-6E8A-4147-A177-3AD203B41FA5}">
                      <a16:colId xmlns:a16="http://schemas.microsoft.com/office/drawing/2014/main" val="602210714"/>
                    </a:ext>
                  </a:extLst>
                </a:gridCol>
                <a:gridCol w="720074">
                  <a:extLst>
                    <a:ext uri="{9D8B030D-6E8A-4147-A177-3AD203B41FA5}">
                      <a16:colId xmlns:a16="http://schemas.microsoft.com/office/drawing/2014/main" val="1817390762"/>
                    </a:ext>
                  </a:extLst>
                </a:gridCol>
                <a:gridCol w="720074">
                  <a:extLst>
                    <a:ext uri="{9D8B030D-6E8A-4147-A177-3AD203B41FA5}">
                      <a16:colId xmlns:a16="http://schemas.microsoft.com/office/drawing/2014/main" val="1546263835"/>
                    </a:ext>
                  </a:extLst>
                </a:gridCol>
                <a:gridCol w="824455">
                  <a:extLst>
                    <a:ext uri="{9D8B030D-6E8A-4147-A177-3AD203B41FA5}">
                      <a16:colId xmlns:a16="http://schemas.microsoft.com/office/drawing/2014/main" val="187052363"/>
                    </a:ext>
                  </a:extLst>
                </a:gridCol>
                <a:gridCol w="473667">
                  <a:extLst>
                    <a:ext uri="{9D8B030D-6E8A-4147-A177-3AD203B41FA5}">
                      <a16:colId xmlns:a16="http://schemas.microsoft.com/office/drawing/2014/main" val="745651107"/>
                    </a:ext>
                  </a:extLst>
                </a:gridCol>
                <a:gridCol w="473667">
                  <a:extLst>
                    <a:ext uri="{9D8B030D-6E8A-4147-A177-3AD203B41FA5}">
                      <a16:colId xmlns:a16="http://schemas.microsoft.com/office/drawing/2014/main" val="3839570682"/>
                    </a:ext>
                  </a:extLst>
                </a:gridCol>
                <a:gridCol w="473667">
                  <a:extLst>
                    <a:ext uri="{9D8B030D-6E8A-4147-A177-3AD203B41FA5}">
                      <a16:colId xmlns:a16="http://schemas.microsoft.com/office/drawing/2014/main" val="3893106002"/>
                    </a:ext>
                  </a:extLst>
                </a:gridCol>
                <a:gridCol w="473667">
                  <a:extLst>
                    <a:ext uri="{9D8B030D-6E8A-4147-A177-3AD203B41FA5}">
                      <a16:colId xmlns:a16="http://schemas.microsoft.com/office/drawing/2014/main" val="1453603295"/>
                    </a:ext>
                  </a:extLst>
                </a:gridCol>
                <a:gridCol w="473667">
                  <a:extLst>
                    <a:ext uri="{9D8B030D-6E8A-4147-A177-3AD203B41FA5}">
                      <a16:colId xmlns:a16="http://schemas.microsoft.com/office/drawing/2014/main" val="3405603126"/>
                    </a:ext>
                  </a:extLst>
                </a:gridCol>
                <a:gridCol w="826002">
                  <a:extLst>
                    <a:ext uri="{9D8B030D-6E8A-4147-A177-3AD203B41FA5}">
                      <a16:colId xmlns:a16="http://schemas.microsoft.com/office/drawing/2014/main" val="4188645958"/>
                    </a:ext>
                  </a:extLst>
                </a:gridCol>
                <a:gridCol w="121332">
                  <a:extLst>
                    <a:ext uri="{9D8B030D-6E8A-4147-A177-3AD203B41FA5}">
                      <a16:colId xmlns:a16="http://schemas.microsoft.com/office/drawing/2014/main" val="370284219"/>
                    </a:ext>
                  </a:extLst>
                </a:gridCol>
                <a:gridCol w="473667">
                  <a:extLst>
                    <a:ext uri="{9D8B030D-6E8A-4147-A177-3AD203B41FA5}">
                      <a16:colId xmlns:a16="http://schemas.microsoft.com/office/drawing/2014/main" val="2570255189"/>
                    </a:ext>
                  </a:extLst>
                </a:gridCol>
                <a:gridCol w="473667">
                  <a:extLst>
                    <a:ext uri="{9D8B030D-6E8A-4147-A177-3AD203B41FA5}">
                      <a16:colId xmlns:a16="http://schemas.microsoft.com/office/drawing/2014/main" val="4253557748"/>
                    </a:ext>
                  </a:extLst>
                </a:gridCol>
                <a:gridCol w="473667">
                  <a:extLst>
                    <a:ext uri="{9D8B030D-6E8A-4147-A177-3AD203B41FA5}">
                      <a16:colId xmlns:a16="http://schemas.microsoft.com/office/drawing/2014/main" val="732807866"/>
                    </a:ext>
                  </a:extLst>
                </a:gridCol>
                <a:gridCol w="473667">
                  <a:extLst>
                    <a:ext uri="{9D8B030D-6E8A-4147-A177-3AD203B41FA5}">
                      <a16:colId xmlns:a16="http://schemas.microsoft.com/office/drawing/2014/main" val="1262655051"/>
                    </a:ext>
                  </a:extLst>
                </a:gridCol>
                <a:gridCol w="473667">
                  <a:extLst>
                    <a:ext uri="{9D8B030D-6E8A-4147-A177-3AD203B41FA5}">
                      <a16:colId xmlns:a16="http://schemas.microsoft.com/office/drawing/2014/main" val="2519593283"/>
                    </a:ext>
                  </a:extLst>
                </a:gridCol>
                <a:gridCol w="473667">
                  <a:extLst>
                    <a:ext uri="{9D8B030D-6E8A-4147-A177-3AD203B41FA5}">
                      <a16:colId xmlns:a16="http://schemas.microsoft.com/office/drawing/2014/main" val="3604026297"/>
                    </a:ext>
                  </a:extLst>
                </a:gridCol>
                <a:gridCol w="473667">
                  <a:extLst>
                    <a:ext uri="{9D8B030D-6E8A-4147-A177-3AD203B41FA5}">
                      <a16:colId xmlns:a16="http://schemas.microsoft.com/office/drawing/2014/main" val="232041137"/>
                    </a:ext>
                  </a:extLst>
                </a:gridCol>
                <a:gridCol w="473667">
                  <a:extLst>
                    <a:ext uri="{9D8B030D-6E8A-4147-A177-3AD203B41FA5}">
                      <a16:colId xmlns:a16="http://schemas.microsoft.com/office/drawing/2014/main" val="2728829233"/>
                    </a:ext>
                  </a:extLst>
                </a:gridCol>
              </a:tblGrid>
              <a:tr h="282825">
                <a:tc rowSpan="2">
                  <a:txBody>
                    <a:bodyPr/>
                    <a:lstStyle/>
                    <a:p>
                      <a:pPr rtl="0">
                        <a:lnSpc>
                          <a:spcPct val="100000"/>
                        </a:lnSpc>
                      </a:pPr>
                      <a:r>
                        <a:rPr lang="pt-BR" sz="900">
                          <a:solidFill>
                            <a:schemeClr val="tx1"/>
                          </a:solidFill>
                          <a:latin typeface="Century Gothic" panose="020B0502020202020204" pitchFamily="34" charset="0"/>
                        </a:rPr>
                        <a:t>ID DA TAREFA</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rtl="0">
                        <a:lnSpc>
                          <a:spcPct val="100000"/>
                        </a:lnSpc>
                      </a:pPr>
                      <a:r>
                        <a:rPr lang="pt-BR" sz="900">
                          <a:solidFill>
                            <a:schemeClr val="tx1"/>
                          </a:solidFill>
                          <a:latin typeface="Century Gothic" panose="020B0502020202020204" pitchFamily="34" charset="0"/>
                        </a:rPr>
                        <a:t>NOME DA TAREFA</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algn="ctr" rtl="0">
                        <a:lnSpc>
                          <a:spcPct val="100000"/>
                        </a:lnSpc>
                      </a:pPr>
                      <a:r>
                        <a:rPr lang="pt-BR" sz="900">
                          <a:solidFill>
                            <a:schemeClr val="tx1"/>
                          </a:solidFill>
                          <a:latin typeface="Century Gothic" panose="020B0502020202020204" pitchFamily="34" charset="0"/>
                        </a:rPr>
                        <a:t>DATA DE INÍCIO</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algn="ctr" rtl="0">
                        <a:lnSpc>
                          <a:spcPct val="100000"/>
                        </a:lnSpc>
                      </a:pPr>
                      <a:r>
                        <a:rPr lang="pt-BR" sz="900">
                          <a:solidFill>
                            <a:schemeClr val="tx1"/>
                          </a:solidFill>
                          <a:latin typeface="Century Gothic" panose="020B0502020202020204" pitchFamily="34" charset="0"/>
                        </a:rPr>
                        <a:t>TÉRMINO </a:t>
                      </a:r>
                    </a:p>
                    <a:p>
                      <a:pPr algn="ctr" rtl="0">
                        <a:lnSpc>
                          <a:spcPct val="100000"/>
                        </a:lnSpc>
                      </a:pPr>
                      <a:r>
                        <a:rPr lang="pt-BR" sz="900">
                          <a:solidFill>
                            <a:schemeClr val="tx1"/>
                          </a:solidFill>
                          <a:latin typeface="Century Gothic" panose="020B0502020202020204" pitchFamily="34" charset="0"/>
                        </a:rPr>
                        <a:t>DATA</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rtl="0">
                        <a:lnSpc>
                          <a:spcPct val="100000"/>
                        </a:lnSpc>
                      </a:pPr>
                      <a:r>
                        <a:rPr lang="pt-BR" sz="900">
                          <a:solidFill>
                            <a:schemeClr val="tx1"/>
                          </a:solidFill>
                          <a:latin typeface="Century Gothic" panose="020B0502020202020204" pitchFamily="34" charset="0"/>
                        </a:rPr>
                        <a:t>DURAÇÃO </a:t>
                      </a:r>
                    </a:p>
                    <a:p>
                      <a:pPr rtl="0">
                        <a:lnSpc>
                          <a:spcPct val="100000"/>
                        </a:lnSpc>
                      </a:pPr>
                      <a:r>
                        <a:rPr lang="pt-BR" sz="900" b="0">
                          <a:solidFill>
                            <a:schemeClr val="tx1"/>
                          </a:solidFill>
                          <a:latin typeface="Century Gothic" panose="020B0502020202020204" pitchFamily="34" charset="0"/>
                        </a:rPr>
                        <a:t>em dias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gridSpan="15">
                  <a:txBody>
                    <a:bodyPr/>
                    <a:lstStyle/>
                    <a:p>
                      <a:pPr rtl="0">
                        <a:lnSpc>
                          <a:spcPct val="100000"/>
                        </a:lnSpc>
                      </a:pPr>
                      <a:r>
                        <a:rPr lang="pt-BR" sz="1000">
                          <a:solidFill>
                            <a:schemeClr val="tx1"/>
                          </a:solidFill>
                          <a:latin typeface="Century Gothic" panose="020B0502020202020204" pitchFamily="34" charset="0"/>
                        </a:rPr>
                        <a:t>SEMANAS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0915962"/>
                  </a:ext>
                </a:extLst>
              </a:tr>
              <a:tr h="264629">
                <a:tc vMerge="1">
                  <a:txBody>
                    <a:bodyPr/>
                    <a:lstStyle/>
                    <a:p>
                      <a:endParaRPr lang="en-US" dirty="0"/>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c>
                  <a:txBody>
                    <a:bodyPr/>
                    <a:lstStyle/>
                    <a:p>
                      <a:pPr algn="ctr" rtl="0">
                        <a:lnSpc>
                          <a:spcPct val="100000"/>
                        </a:lnSpc>
                      </a:pPr>
                      <a:r>
                        <a:rPr lang="pt-BR" sz="1000">
                          <a:solidFill>
                            <a:schemeClr val="tx1"/>
                          </a:solidFill>
                          <a:latin typeface="Century Gothic" panose="020B0502020202020204" pitchFamily="34" charset="0"/>
                        </a:rPr>
                        <a:t>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1000">
                          <a:solidFill>
                            <a:schemeClr val="tx1"/>
                          </a:solidFill>
                          <a:latin typeface="Century Gothic" panose="020B0502020202020204" pitchFamily="34" charset="0"/>
                        </a:rPr>
                        <a:t>2</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1000">
                          <a:solidFill>
                            <a:schemeClr val="tx1"/>
                          </a:solidFill>
                          <a:latin typeface="Century Gothic" panose="020B0502020202020204" pitchFamily="34" charset="0"/>
                        </a:rPr>
                        <a:t>3</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1000">
                          <a:solidFill>
                            <a:schemeClr val="tx1"/>
                          </a:solidFill>
                          <a:latin typeface="Century Gothic" panose="020B0502020202020204" pitchFamily="34" charset="0"/>
                        </a:rPr>
                        <a:t>4</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1000">
                          <a:solidFill>
                            <a:schemeClr val="tx1"/>
                          </a:solidFill>
                          <a:latin typeface="Century Gothic" panose="020B0502020202020204" pitchFamily="34" charset="0"/>
                        </a:rPr>
                        <a:t>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1000">
                          <a:solidFill>
                            <a:schemeClr val="tx1"/>
                          </a:solidFill>
                          <a:latin typeface="Century Gothic" panose="020B0502020202020204" pitchFamily="34" charset="0"/>
                        </a:rPr>
                        <a:t>6</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1000">
                          <a:solidFill>
                            <a:schemeClr val="tx1"/>
                          </a:solidFill>
                          <a:latin typeface="Century Gothic" panose="020B0502020202020204" pitchFamily="34" charset="0"/>
                        </a:rPr>
                        <a:t>7</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1000">
                          <a:solidFill>
                            <a:schemeClr val="tx1"/>
                          </a:solidFill>
                          <a:latin typeface="Century Gothic" panose="020B0502020202020204" pitchFamily="34" charset="0"/>
                        </a:rPr>
                        <a:t>8</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1000">
                          <a:solidFill>
                            <a:schemeClr val="tx1"/>
                          </a:solidFill>
                          <a:latin typeface="Century Gothic" panose="020B0502020202020204" pitchFamily="34" charset="0"/>
                        </a:rPr>
                        <a:t>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1000">
                          <a:solidFill>
                            <a:schemeClr val="tx1"/>
                          </a:solidFill>
                          <a:latin typeface="Century Gothic" panose="020B0502020202020204" pitchFamily="34" charset="0"/>
                        </a:rPr>
                        <a:t>10</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1000">
                          <a:solidFill>
                            <a:schemeClr val="tx1"/>
                          </a:solidFill>
                          <a:latin typeface="Century Gothic" panose="020B0502020202020204" pitchFamily="34" charset="0"/>
                        </a:rPr>
                        <a:t>11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1000">
                          <a:solidFill>
                            <a:schemeClr val="tx1"/>
                          </a:solidFill>
                          <a:latin typeface="Century Gothic" panose="020B0502020202020204" pitchFamily="34" charset="0"/>
                        </a:rPr>
                        <a:t>12</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1000">
                          <a:solidFill>
                            <a:schemeClr val="tx1"/>
                          </a:solidFill>
                          <a:latin typeface="Century Gothic" panose="020B0502020202020204" pitchFamily="34" charset="0"/>
                        </a:rPr>
                        <a:t>13</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1000">
                          <a:solidFill>
                            <a:schemeClr val="tx1"/>
                          </a:solidFill>
                          <a:latin typeface="Century Gothic" panose="020B0502020202020204" pitchFamily="34" charset="0"/>
                        </a:rPr>
                        <a:t>14</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1000">
                          <a:solidFill>
                            <a:schemeClr val="tx1"/>
                          </a:solidFill>
                          <a:latin typeface="Century Gothic" panose="020B0502020202020204" pitchFamily="34" charset="0"/>
                        </a:rPr>
                        <a:t>15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560218">
                <a:tc>
                  <a:txBody>
                    <a:bodyPr/>
                    <a:lstStyle/>
                    <a:p>
                      <a:pPr rtl="0">
                        <a:lnSpc>
                          <a:spcPct val="100000"/>
                        </a:lnSpc>
                      </a:pPr>
                      <a:r>
                        <a:rPr lang="pt-BR" sz="1000">
                          <a:solidFill>
                            <a:schemeClr val="tx1"/>
                          </a:solidFill>
                          <a:latin typeface="Century Gothic" panose="020B0502020202020204" pitchFamily="34" charset="0"/>
                        </a:rPr>
                        <a:t>1</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pt-BR" sz="1000">
                          <a:solidFill>
                            <a:schemeClr val="tx1"/>
                          </a:solidFill>
                          <a:latin typeface="Century Gothic" panose="020B0502020202020204" pitchFamily="34" charset="0"/>
                        </a:rPr>
                        <a:t>Pesquisa e análise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pt-BR" sz="1000">
                          <a:solidFill>
                            <a:schemeClr val="tx1"/>
                          </a:solidFill>
                          <a:latin typeface="Century Gothic" panose="020B0502020202020204" pitchFamily="34" charset="0"/>
                        </a:rPr>
                        <a:t>01/10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pt-BR" sz="1000">
                          <a:solidFill>
                            <a:schemeClr val="tx1"/>
                          </a:solidFill>
                          <a:latin typeface="Century Gothic" panose="020B0502020202020204" pitchFamily="34" charset="0"/>
                        </a:rPr>
                        <a:t>24/10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pt-BR" sz="1000">
                          <a:solidFill>
                            <a:schemeClr val="tx1"/>
                          </a:solidFill>
                          <a:latin typeface="Century Gothic" panose="020B0502020202020204" pitchFamily="34" charset="0"/>
                        </a:rPr>
                        <a:t>24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965858687"/>
                  </a:ext>
                </a:extLst>
              </a:tr>
              <a:tr h="560218">
                <a:tc>
                  <a:txBody>
                    <a:bodyPr/>
                    <a:lstStyle/>
                    <a:p>
                      <a:pPr rtl="0">
                        <a:lnSpc>
                          <a:spcPct val="100000"/>
                        </a:lnSpc>
                      </a:pPr>
                      <a:r>
                        <a:rPr lang="pt-BR" sz="1000">
                          <a:solidFill>
                            <a:schemeClr val="tx1"/>
                          </a:solidFill>
                          <a:latin typeface="Century Gothic" panose="020B0502020202020204" pitchFamily="34" charset="0"/>
                        </a:rPr>
                        <a:t>2</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pt-BR" sz="1000">
                          <a:solidFill>
                            <a:schemeClr val="tx1"/>
                          </a:solidFill>
                          <a:latin typeface="Century Gothic" panose="020B0502020202020204" pitchFamily="34" charset="0"/>
                        </a:rPr>
                        <a:t>Requisitos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pt-BR" sz="1000">
                          <a:solidFill>
                            <a:schemeClr val="tx1"/>
                          </a:solidFill>
                          <a:latin typeface="Century Gothic" panose="020B0502020202020204" pitchFamily="34" charset="0"/>
                        </a:rPr>
                        <a:t>25/10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pt-BR" sz="1000">
                          <a:solidFill>
                            <a:schemeClr val="tx1"/>
                          </a:solidFill>
                          <a:latin typeface="Century Gothic" panose="020B0502020202020204" pitchFamily="34" charset="0"/>
                        </a:rPr>
                        <a:t>29/10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pt-BR" sz="1000">
                          <a:solidFill>
                            <a:schemeClr val="tx1"/>
                          </a:solidFill>
                          <a:latin typeface="Century Gothic" panose="020B0502020202020204" pitchFamily="34" charset="0"/>
                        </a:rPr>
                        <a:t>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00816345"/>
                  </a:ext>
                </a:extLst>
              </a:tr>
              <a:tr h="560218">
                <a:tc>
                  <a:txBody>
                    <a:bodyPr/>
                    <a:lstStyle/>
                    <a:p>
                      <a:pPr rtl="0">
                        <a:lnSpc>
                          <a:spcPct val="100000"/>
                        </a:lnSpc>
                      </a:pPr>
                      <a:r>
                        <a:rPr lang="pt-BR" sz="1000">
                          <a:solidFill>
                            <a:schemeClr val="tx1"/>
                          </a:solidFill>
                          <a:latin typeface="Century Gothic" panose="020B0502020202020204" pitchFamily="34" charset="0"/>
                        </a:rPr>
                        <a:t>3</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pt-BR" sz="1000">
                          <a:solidFill>
                            <a:schemeClr val="tx1"/>
                          </a:solidFill>
                          <a:latin typeface="Century Gothic" panose="020B0502020202020204" pitchFamily="34" charset="0"/>
                        </a:rPr>
                        <a:t>Design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pt-BR" sz="1000">
                          <a:solidFill>
                            <a:schemeClr val="tx1"/>
                          </a:solidFill>
                          <a:latin typeface="Century Gothic" panose="020B0502020202020204" pitchFamily="34" charset="0"/>
                        </a:rPr>
                        <a:t>01/11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pt-BR" sz="1000">
                          <a:solidFill>
                            <a:schemeClr val="tx1"/>
                          </a:solidFill>
                          <a:latin typeface="Century Gothic" panose="020B0502020202020204" pitchFamily="34" charset="0"/>
                        </a:rPr>
                        <a:t>13/11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pt-BR" sz="1000">
                          <a:solidFill>
                            <a:schemeClr val="tx1"/>
                          </a:solidFill>
                          <a:latin typeface="Century Gothic" panose="020B0502020202020204" pitchFamily="34" charset="0"/>
                        </a:rPr>
                        <a:t>13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92502013"/>
                  </a:ext>
                </a:extLst>
              </a:tr>
              <a:tr h="560218">
                <a:tc>
                  <a:txBody>
                    <a:bodyPr/>
                    <a:lstStyle/>
                    <a:p>
                      <a:pPr rtl="0">
                        <a:lnSpc>
                          <a:spcPct val="100000"/>
                        </a:lnSpc>
                      </a:pPr>
                      <a:r>
                        <a:rPr lang="pt-BR" sz="1000">
                          <a:solidFill>
                            <a:schemeClr val="tx1"/>
                          </a:solidFill>
                          <a:latin typeface="Century Gothic" panose="020B0502020202020204" pitchFamily="34" charset="0"/>
                        </a:rPr>
                        <a:t>4</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pt-BR" sz="1000">
                          <a:solidFill>
                            <a:schemeClr val="tx1"/>
                          </a:solidFill>
                          <a:latin typeface="Century Gothic" panose="020B0502020202020204" pitchFamily="34" charset="0"/>
                        </a:rPr>
                        <a:t>Revisão</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pt-BR" sz="1000">
                          <a:solidFill>
                            <a:schemeClr val="tx1"/>
                          </a:solidFill>
                          <a:latin typeface="Century Gothic" panose="020B0502020202020204" pitchFamily="34" charset="0"/>
                        </a:rPr>
                        <a:t>13/11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pt-BR" sz="1000">
                          <a:solidFill>
                            <a:schemeClr val="tx1"/>
                          </a:solidFill>
                          <a:latin typeface="Century Gothic" panose="020B0502020202020204" pitchFamily="34" charset="0"/>
                        </a:rPr>
                        <a:t>15/11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pt-BR" sz="1000">
                          <a:solidFill>
                            <a:schemeClr val="tx1"/>
                          </a:solidFill>
                          <a:latin typeface="Century Gothic" panose="020B0502020202020204" pitchFamily="34" charset="0"/>
                        </a:rPr>
                        <a:t>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699537522"/>
                  </a:ext>
                </a:extLst>
              </a:tr>
              <a:tr h="560218">
                <a:tc>
                  <a:txBody>
                    <a:bodyPr/>
                    <a:lstStyle/>
                    <a:p>
                      <a:pPr rtl="0">
                        <a:lnSpc>
                          <a:spcPct val="100000"/>
                        </a:lnSpc>
                      </a:pPr>
                      <a:r>
                        <a:rPr lang="pt-BR" sz="1000">
                          <a:solidFill>
                            <a:schemeClr val="tx1"/>
                          </a:solidFill>
                          <a:latin typeface="Century Gothic" panose="020B0502020202020204" pitchFamily="34" charset="0"/>
                        </a:rPr>
                        <a:t>5</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pt-BR" sz="1000">
                          <a:solidFill>
                            <a:schemeClr val="tx1"/>
                          </a:solidFill>
                          <a:latin typeface="Century Gothic" panose="020B0502020202020204" pitchFamily="34" charset="0"/>
                        </a:rPr>
                        <a:t>Desenvolvimento</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pt-BR" sz="1000">
                          <a:solidFill>
                            <a:schemeClr val="tx1"/>
                          </a:solidFill>
                          <a:latin typeface="Century Gothic" panose="020B0502020202020204" pitchFamily="34" charset="0"/>
                        </a:rPr>
                        <a:t>25/10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pt-BR" sz="1000">
                          <a:solidFill>
                            <a:schemeClr val="tx1"/>
                          </a:solidFill>
                          <a:latin typeface="Century Gothic" panose="020B0502020202020204" pitchFamily="34" charset="0"/>
                        </a:rPr>
                        <a:t>20/12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pt-BR" sz="1000">
                          <a:solidFill>
                            <a:schemeClr val="tx1"/>
                          </a:solidFill>
                          <a:latin typeface="Century Gothic" panose="020B0502020202020204" pitchFamily="34" charset="0"/>
                        </a:rPr>
                        <a:t>57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19141191"/>
                  </a:ext>
                </a:extLst>
              </a:tr>
              <a:tr h="560218">
                <a:tc>
                  <a:txBody>
                    <a:bodyPr/>
                    <a:lstStyle/>
                    <a:p>
                      <a:pPr rtl="0">
                        <a:lnSpc>
                          <a:spcPct val="100000"/>
                        </a:lnSpc>
                      </a:pPr>
                      <a:r>
                        <a:rPr lang="pt-BR" sz="1000">
                          <a:solidFill>
                            <a:schemeClr val="tx1"/>
                          </a:solidFill>
                          <a:latin typeface="Century Gothic" panose="020B0502020202020204" pitchFamily="34" charset="0"/>
                        </a:rPr>
                        <a:t>6</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pt-BR" sz="1000">
                          <a:solidFill>
                            <a:schemeClr val="tx1"/>
                          </a:solidFill>
                          <a:latin typeface="Century Gothic" panose="020B0502020202020204" pitchFamily="34" charset="0"/>
                        </a:rPr>
                        <a:t>Testes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pt-BR" sz="1000">
                          <a:solidFill>
                            <a:schemeClr val="tx1"/>
                          </a:solidFill>
                          <a:latin typeface="Century Gothic" panose="020B0502020202020204" pitchFamily="34" charset="0"/>
                        </a:rPr>
                        <a:t>10/12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pt-BR" sz="1000">
                          <a:solidFill>
                            <a:schemeClr val="tx1"/>
                          </a:solidFill>
                          <a:latin typeface="Century Gothic" panose="020B0502020202020204" pitchFamily="34" charset="0"/>
                        </a:rPr>
                        <a:t>22/12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pt-BR" sz="1000">
                          <a:solidFill>
                            <a:schemeClr val="tx1"/>
                          </a:solidFill>
                          <a:latin typeface="Century Gothic" panose="020B0502020202020204" pitchFamily="34" charset="0"/>
                        </a:rPr>
                        <a:t>13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11561401"/>
                  </a:ext>
                </a:extLst>
              </a:tr>
              <a:tr h="560218">
                <a:tc>
                  <a:txBody>
                    <a:bodyPr/>
                    <a:lstStyle/>
                    <a:p>
                      <a:pPr rtl="0">
                        <a:lnSpc>
                          <a:spcPct val="100000"/>
                        </a:lnSpc>
                      </a:pPr>
                      <a:r>
                        <a:rPr lang="pt-BR" sz="1000">
                          <a:solidFill>
                            <a:schemeClr val="tx1"/>
                          </a:solidFill>
                          <a:latin typeface="Century Gothic" panose="020B0502020202020204" pitchFamily="34" charset="0"/>
                        </a:rPr>
                        <a:t>7</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pt-BR" sz="1000">
                          <a:solidFill>
                            <a:schemeClr val="tx1"/>
                          </a:solidFill>
                          <a:latin typeface="Century Gothic" panose="020B0502020202020204" pitchFamily="34" charset="0"/>
                        </a:rPr>
                        <a:t>Marketing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pt-BR" sz="1000">
                          <a:solidFill>
                            <a:schemeClr val="tx1"/>
                          </a:solidFill>
                          <a:latin typeface="Century Gothic" panose="020B0502020202020204" pitchFamily="34" charset="0"/>
                        </a:rPr>
                        <a:t>10/12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pt-BR" sz="1000">
                          <a:solidFill>
                            <a:schemeClr val="tx1"/>
                          </a:solidFill>
                          <a:latin typeface="Century Gothic" panose="020B0502020202020204" pitchFamily="34" charset="0"/>
                        </a:rPr>
                        <a:t>15/12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pt-BR" sz="1000">
                          <a:solidFill>
                            <a:schemeClr val="tx1"/>
                          </a:solidFill>
                          <a:latin typeface="Century Gothic" panose="020B0502020202020204" pitchFamily="34" charset="0"/>
                        </a:rPr>
                        <a:t>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94209273"/>
                  </a:ext>
                </a:extLst>
              </a:tr>
              <a:tr h="560218">
                <a:tc>
                  <a:txBody>
                    <a:bodyPr/>
                    <a:lstStyle/>
                    <a:p>
                      <a:pPr rtl="0">
                        <a:lnSpc>
                          <a:spcPct val="100000"/>
                        </a:lnSpc>
                      </a:pPr>
                      <a:r>
                        <a:rPr lang="pt-BR" sz="1000">
                          <a:solidFill>
                            <a:schemeClr val="tx1"/>
                          </a:solidFill>
                          <a:latin typeface="Century Gothic" panose="020B0502020202020204" pitchFamily="34" charset="0"/>
                        </a:rPr>
                        <a:t>8</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pt-BR" sz="1000">
                          <a:solidFill>
                            <a:schemeClr val="tx1"/>
                          </a:solidFill>
                          <a:latin typeface="Century Gothic" panose="020B0502020202020204" pitchFamily="34" charset="0"/>
                        </a:rPr>
                        <a:t>Suporte técnico/ </a:t>
                      </a:r>
                    </a:p>
                    <a:p>
                      <a:pPr rtl="0">
                        <a:lnSpc>
                          <a:spcPct val="100000"/>
                        </a:lnSpc>
                      </a:pPr>
                      <a:r>
                        <a:rPr lang="pt-BR" sz="1000">
                          <a:solidFill>
                            <a:schemeClr val="tx1"/>
                          </a:solidFill>
                          <a:latin typeface="Century Gothic" panose="020B0502020202020204" pitchFamily="34" charset="0"/>
                        </a:rPr>
                        <a:t>Treinamento de vendas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pt-BR" sz="1000">
                          <a:solidFill>
                            <a:schemeClr val="tx1"/>
                          </a:solidFill>
                          <a:latin typeface="Century Gothic" panose="020B0502020202020204" pitchFamily="34" charset="0"/>
                        </a:rPr>
                        <a:t>27/12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pt-BR" sz="1000">
                          <a:solidFill>
                            <a:schemeClr val="tx1"/>
                          </a:solidFill>
                          <a:latin typeface="Century Gothic" panose="020B0502020202020204" pitchFamily="34" charset="0"/>
                        </a:rPr>
                        <a:t>30/12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pt-BR" sz="1000">
                          <a:solidFill>
                            <a:schemeClr val="tx1"/>
                          </a:solidFill>
                          <a:latin typeface="Century Gothic" panose="020B0502020202020204" pitchFamily="34" charset="0"/>
                        </a:rPr>
                        <a:t>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390668724"/>
                  </a:ext>
                </a:extLst>
              </a:tr>
              <a:tr h="560218">
                <a:tc>
                  <a:txBody>
                    <a:bodyPr/>
                    <a:lstStyle/>
                    <a:p>
                      <a:pPr rtl="0">
                        <a:lnSpc>
                          <a:spcPct val="100000"/>
                        </a:lnSpc>
                      </a:pPr>
                      <a:r>
                        <a:rPr lang="pt-BR" sz="1000" dirty="0">
                          <a:solidFill>
                            <a:schemeClr val="tx1"/>
                          </a:solidFill>
                          <a:latin typeface="Century Gothic" panose="020B0502020202020204" pitchFamily="34" charset="0"/>
                        </a:rPr>
                        <a:t>9</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pt-BR" sz="1000">
                          <a:solidFill>
                            <a:schemeClr val="tx1"/>
                          </a:solidFill>
                          <a:latin typeface="Century Gothic" panose="020B0502020202020204" pitchFamily="34" charset="0"/>
                        </a:rPr>
                        <a:t>Lançamento</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pt-BR" sz="1000">
                          <a:solidFill>
                            <a:schemeClr val="tx1"/>
                          </a:solidFill>
                          <a:latin typeface="Century Gothic" panose="020B0502020202020204" pitchFamily="34" charset="0"/>
                        </a:rPr>
                        <a:t>02/01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pt-BR" sz="1000">
                          <a:solidFill>
                            <a:schemeClr val="tx1"/>
                          </a:solidFill>
                          <a:latin typeface="Century Gothic" panose="020B0502020202020204" pitchFamily="34" charset="0"/>
                        </a:rPr>
                        <a:t>02/01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pt-BR" sz="1000">
                          <a:solidFill>
                            <a:schemeClr val="tx1"/>
                          </a:solidFill>
                          <a:latin typeface="Century Gothic" panose="020B0502020202020204" pitchFamily="34" charset="0"/>
                        </a:rPr>
                        <a:t>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800" dirty="0">
                          <a:solidFill>
                            <a:schemeClr val="bg1"/>
                          </a:solidFill>
                          <a:latin typeface="Century Gothic" panose="020B0502020202020204" pitchFamily="34" charset="0"/>
                        </a:rPr>
                        <a:t>GRÁFICO DE GANTT COM DEPENDÊNCIAS</a:t>
                      </a:r>
                    </a:p>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699392616"/>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822985" y="1084518"/>
            <a:ext cx="1753154" cy="27432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45120421-B160-AC44-999E-CFB0721F467F}"/>
              </a:ext>
            </a:extLst>
          </p:cNvPr>
          <p:cNvSpPr/>
          <p:nvPr/>
        </p:nvSpPr>
        <p:spPr>
          <a:xfrm>
            <a:off x="6582145" y="1645766"/>
            <a:ext cx="406957" cy="27432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DA04FFA-D9F8-5249-A153-D5EAF58B72FE}"/>
              </a:ext>
            </a:extLst>
          </p:cNvPr>
          <p:cNvSpPr/>
          <p:nvPr/>
        </p:nvSpPr>
        <p:spPr>
          <a:xfrm>
            <a:off x="7054327" y="2207014"/>
            <a:ext cx="955015" cy="27432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7FE24B6B-A6AC-0A4E-A8D3-E4E3AAED67B1}"/>
              </a:ext>
            </a:extLst>
          </p:cNvPr>
          <p:cNvSpPr/>
          <p:nvPr/>
        </p:nvSpPr>
        <p:spPr>
          <a:xfrm>
            <a:off x="7946165" y="2768262"/>
            <a:ext cx="215357" cy="27432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238344CB-F85E-EE49-8F53-13D357BD1514}"/>
              </a:ext>
            </a:extLst>
          </p:cNvPr>
          <p:cNvSpPr/>
          <p:nvPr/>
        </p:nvSpPr>
        <p:spPr>
          <a:xfrm>
            <a:off x="6576139" y="3329510"/>
            <a:ext cx="4072100" cy="27432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BDF46762-DE84-6D48-99D5-CB3DE0793AB2}"/>
              </a:ext>
            </a:extLst>
          </p:cNvPr>
          <p:cNvSpPr/>
          <p:nvPr/>
        </p:nvSpPr>
        <p:spPr>
          <a:xfrm>
            <a:off x="9863358" y="3890758"/>
            <a:ext cx="941009" cy="2743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BC327E30-6FC2-774C-84E7-84122B7DDF00}"/>
              </a:ext>
            </a:extLst>
          </p:cNvPr>
          <p:cNvSpPr/>
          <p:nvPr/>
        </p:nvSpPr>
        <p:spPr>
          <a:xfrm>
            <a:off x="9863358" y="4452006"/>
            <a:ext cx="383296" cy="2743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C6B6796C-A823-9B45-9C7B-E649DE201818}"/>
              </a:ext>
            </a:extLst>
          </p:cNvPr>
          <p:cNvSpPr/>
          <p:nvPr/>
        </p:nvSpPr>
        <p:spPr>
          <a:xfrm>
            <a:off x="11058320" y="5013254"/>
            <a:ext cx="337877" cy="27432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3B60B896-37F2-1C41-A35B-FD3D0B568849}"/>
              </a:ext>
            </a:extLst>
          </p:cNvPr>
          <p:cNvSpPr/>
          <p:nvPr/>
        </p:nvSpPr>
        <p:spPr>
          <a:xfrm>
            <a:off x="11526163" y="5574498"/>
            <a:ext cx="55690" cy="27432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Diamond 46">
            <a:extLst>
              <a:ext uri="{FF2B5EF4-FFF2-40B4-BE49-F238E27FC236}">
                <a16:creationId xmlns:a16="http://schemas.microsoft.com/office/drawing/2014/main" id="{099497A0-BE95-9946-9188-270533876201}"/>
              </a:ext>
            </a:extLst>
          </p:cNvPr>
          <p:cNvSpPr>
            <a:spLocks noChangeAspect="1"/>
          </p:cNvSpPr>
          <p:nvPr/>
        </p:nvSpPr>
        <p:spPr>
          <a:xfrm>
            <a:off x="4912733" y="1127760"/>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Diamond 47">
            <a:extLst>
              <a:ext uri="{FF2B5EF4-FFF2-40B4-BE49-F238E27FC236}">
                <a16:creationId xmlns:a16="http://schemas.microsoft.com/office/drawing/2014/main" id="{F98268D5-FFF6-4B4C-A45B-54766CB4B62B}"/>
              </a:ext>
            </a:extLst>
          </p:cNvPr>
          <p:cNvSpPr>
            <a:spLocks noChangeAspect="1"/>
          </p:cNvSpPr>
          <p:nvPr/>
        </p:nvSpPr>
        <p:spPr>
          <a:xfrm>
            <a:off x="8253300" y="3351144"/>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Diamond 48">
            <a:extLst>
              <a:ext uri="{FF2B5EF4-FFF2-40B4-BE49-F238E27FC236}">
                <a16:creationId xmlns:a16="http://schemas.microsoft.com/office/drawing/2014/main" id="{6AC6774E-D8B8-944D-8554-FCA07C431AB0}"/>
              </a:ext>
            </a:extLst>
          </p:cNvPr>
          <p:cNvSpPr>
            <a:spLocks noChangeAspect="1"/>
          </p:cNvSpPr>
          <p:nvPr/>
        </p:nvSpPr>
        <p:spPr>
          <a:xfrm>
            <a:off x="11462568" y="5622083"/>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0" name="Straight Arrow Connector 49">
            <a:extLst>
              <a:ext uri="{FF2B5EF4-FFF2-40B4-BE49-F238E27FC236}">
                <a16:creationId xmlns:a16="http://schemas.microsoft.com/office/drawing/2014/main" id="{6A9CC620-F3CF-1E4D-879F-088E3329540F}"/>
              </a:ext>
            </a:extLst>
          </p:cNvPr>
          <p:cNvCxnSpPr/>
          <p:nvPr/>
        </p:nvCxnSpPr>
        <p:spPr>
          <a:xfrm>
            <a:off x="9958295" y="4209631"/>
            <a:ext cx="0" cy="182880"/>
          </a:xfrm>
          <a:prstGeom prst="straightConnector1">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51" name="Elbow Connector 50">
            <a:extLst>
              <a:ext uri="{FF2B5EF4-FFF2-40B4-BE49-F238E27FC236}">
                <a16:creationId xmlns:a16="http://schemas.microsoft.com/office/drawing/2014/main" id="{FD185D68-60A6-8940-AEBC-11AEC2BE43F5}"/>
              </a:ext>
            </a:extLst>
          </p:cNvPr>
          <p:cNvCxnSpPr>
            <a:cxnSpLocks/>
          </p:cNvCxnSpPr>
          <p:nvPr/>
        </p:nvCxnSpPr>
        <p:spPr>
          <a:xfrm rot="16200000" flipH="1">
            <a:off x="6548078" y="1320723"/>
            <a:ext cx="367555" cy="164508"/>
          </a:xfrm>
          <a:prstGeom prst="bentConnector3">
            <a:avLst>
              <a:gd name="adj1" fmla="val -1032"/>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52" name="Elbow Connector 51">
            <a:extLst>
              <a:ext uri="{FF2B5EF4-FFF2-40B4-BE49-F238E27FC236}">
                <a16:creationId xmlns:a16="http://schemas.microsoft.com/office/drawing/2014/main" id="{812A2363-6C79-2448-8421-08CEC4F0DBBA}"/>
              </a:ext>
            </a:extLst>
          </p:cNvPr>
          <p:cNvCxnSpPr>
            <a:cxnSpLocks/>
          </p:cNvCxnSpPr>
          <p:nvPr/>
        </p:nvCxnSpPr>
        <p:spPr>
          <a:xfrm>
            <a:off x="8349295" y="3660521"/>
            <a:ext cx="1378056" cy="405404"/>
          </a:xfrm>
          <a:prstGeom prst="bentConnector3">
            <a:avLst>
              <a:gd name="adj1" fmla="val -191"/>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58" name="Elbow Connector 57">
            <a:extLst>
              <a:ext uri="{FF2B5EF4-FFF2-40B4-BE49-F238E27FC236}">
                <a16:creationId xmlns:a16="http://schemas.microsoft.com/office/drawing/2014/main" id="{0954F9BD-8909-0947-80A7-7F8812500FE5}"/>
              </a:ext>
            </a:extLst>
          </p:cNvPr>
          <p:cNvCxnSpPr>
            <a:cxnSpLocks/>
          </p:cNvCxnSpPr>
          <p:nvPr/>
        </p:nvCxnSpPr>
        <p:spPr>
          <a:xfrm rot="16200000" flipH="1">
            <a:off x="6983540" y="1881487"/>
            <a:ext cx="367555" cy="164508"/>
          </a:xfrm>
          <a:prstGeom prst="bentConnector3">
            <a:avLst>
              <a:gd name="adj1" fmla="val -1032"/>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59" name="Elbow Connector 58">
            <a:extLst>
              <a:ext uri="{FF2B5EF4-FFF2-40B4-BE49-F238E27FC236}">
                <a16:creationId xmlns:a16="http://schemas.microsoft.com/office/drawing/2014/main" id="{6772DE18-C491-A545-806B-F9286D66B7E2}"/>
              </a:ext>
            </a:extLst>
          </p:cNvPr>
          <p:cNvCxnSpPr>
            <a:cxnSpLocks/>
          </p:cNvCxnSpPr>
          <p:nvPr/>
        </p:nvCxnSpPr>
        <p:spPr>
          <a:xfrm>
            <a:off x="10324512" y="4592614"/>
            <a:ext cx="733808" cy="306301"/>
          </a:xfrm>
          <a:prstGeom prst="bentConnector3">
            <a:avLst>
              <a:gd name="adj1" fmla="val 99525"/>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65" name="Elbow Connector 64">
            <a:extLst>
              <a:ext uri="{FF2B5EF4-FFF2-40B4-BE49-F238E27FC236}">
                <a16:creationId xmlns:a16="http://schemas.microsoft.com/office/drawing/2014/main" id="{E46DB268-6022-7C40-B2B8-88F37FEF1A33}"/>
              </a:ext>
            </a:extLst>
          </p:cNvPr>
          <p:cNvCxnSpPr>
            <a:cxnSpLocks/>
          </p:cNvCxnSpPr>
          <p:nvPr/>
        </p:nvCxnSpPr>
        <p:spPr>
          <a:xfrm rot="16200000" flipH="1">
            <a:off x="11331980" y="5229524"/>
            <a:ext cx="334016" cy="94513"/>
          </a:xfrm>
          <a:prstGeom prst="bentConnector3">
            <a:avLst>
              <a:gd name="adj1" fmla="val 863"/>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71" name="Straight Arrow Connector 70">
            <a:extLst>
              <a:ext uri="{FF2B5EF4-FFF2-40B4-BE49-F238E27FC236}">
                <a16:creationId xmlns:a16="http://schemas.microsoft.com/office/drawing/2014/main" id="{E3065933-4559-0049-BDA2-C174B0B58C3D}"/>
              </a:ext>
            </a:extLst>
          </p:cNvPr>
          <p:cNvCxnSpPr/>
          <p:nvPr/>
        </p:nvCxnSpPr>
        <p:spPr>
          <a:xfrm>
            <a:off x="8059246" y="3104013"/>
            <a:ext cx="0" cy="182880"/>
          </a:xfrm>
          <a:prstGeom prst="straightConnector1">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72" name="Straight Arrow Connector 71">
            <a:extLst>
              <a:ext uri="{FF2B5EF4-FFF2-40B4-BE49-F238E27FC236}">
                <a16:creationId xmlns:a16="http://schemas.microsoft.com/office/drawing/2014/main" id="{66EA91E0-05A8-8B49-89F2-A04EB936691F}"/>
              </a:ext>
            </a:extLst>
          </p:cNvPr>
          <p:cNvCxnSpPr/>
          <p:nvPr/>
        </p:nvCxnSpPr>
        <p:spPr>
          <a:xfrm>
            <a:off x="7969884" y="2511553"/>
            <a:ext cx="0" cy="182880"/>
          </a:xfrm>
          <a:prstGeom prst="straightConnector1">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573212"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rPr>
              <a:t>GRÁFICO DE GANTT COM DEPENDÊNCIAS</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837516456"/>
              </p:ext>
            </p:extLst>
          </p:nvPr>
        </p:nvGraphicFramePr>
        <p:xfrm>
          <a:off x="327121" y="425489"/>
          <a:ext cx="11521446" cy="5589416"/>
        </p:xfrm>
        <a:graphic>
          <a:graphicData uri="http://schemas.openxmlformats.org/drawingml/2006/table">
            <a:tbl>
              <a:tblPr firstRow="1" bandRow="1">
                <a:tableStyleId>{5C22544A-7EE6-4342-B048-85BDC9FD1C3A}</a:tableStyleId>
              </a:tblPr>
              <a:tblGrid>
                <a:gridCol w="561363">
                  <a:extLst>
                    <a:ext uri="{9D8B030D-6E8A-4147-A177-3AD203B41FA5}">
                      <a16:colId xmlns:a16="http://schemas.microsoft.com/office/drawing/2014/main" val="1672129667"/>
                    </a:ext>
                  </a:extLst>
                </a:gridCol>
                <a:gridCol w="1604200">
                  <a:extLst>
                    <a:ext uri="{9D8B030D-6E8A-4147-A177-3AD203B41FA5}">
                      <a16:colId xmlns:a16="http://schemas.microsoft.com/office/drawing/2014/main" val="602210714"/>
                    </a:ext>
                  </a:extLst>
                </a:gridCol>
                <a:gridCol w="723502">
                  <a:extLst>
                    <a:ext uri="{9D8B030D-6E8A-4147-A177-3AD203B41FA5}">
                      <a16:colId xmlns:a16="http://schemas.microsoft.com/office/drawing/2014/main" val="1817390762"/>
                    </a:ext>
                  </a:extLst>
                </a:gridCol>
                <a:gridCol w="723502">
                  <a:extLst>
                    <a:ext uri="{9D8B030D-6E8A-4147-A177-3AD203B41FA5}">
                      <a16:colId xmlns:a16="http://schemas.microsoft.com/office/drawing/2014/main" val="1546263835"/>
                    </a:ext>
                  </a:extLst>
                </a:gridCol>
                <a:gridCol w="828379">
                  <a:extLst>
                    <a:ext uri="{9D8B030D-6E8A-4147-A177-3AD203B41FA5}">
                      <a16:colId xmlns:a16="http://schemas.microsoft.com/office/drawing/2014/main" val="187052363"/>
                    </a:ext>
                  </a:extLst>
                </a:gridCol>
                <a:gridCol w="283220">
                  <a:extLst>
                    <a:ext uri="{9D8B030D-6E8A-4147-A177-3AD203B41FA5}">
                      <a16:colId xmlns:a16="http://schemas.microsoft.com/office/drawing/2014/main" val="745651107"/>
                    </a:ext>
                  </a:extLst>
                </a:gridCol>
                <a:gridCol w="283220">
                  <a:extLst>
                    <a:ext uri="{9D8B030D-6E8A-4147-A177-3AD203B41FA5}">
                      <a16:colId xmlns:a16="http://schemas.microsoft.com/office/drawing/2014/main" val="3839570682"/>
                    </a:ext>
                  </a:extLst>
                </a:gridCol>
                <a:gridCol w="283220">
                  <a:extLst>
                    <a:ext uri="{9D8B030D-6E8A-4147-A177-3AD203B41FA5}">
                      <a16:colId xmlns:a16="http://schemas.microsoft.com/office/drawing/2014/main" val="3893106002"/>
                    </a:ext>
                  </a:extLst>
                </a:gridCol>
                <a:gridCol w="283220">
                  <a:extLst>
                    <a:ext uri="{9D8B030D-6E8A-4147-A177-3AD203B41FA5}">
                      <a16:colId xmlns:a16="http://schemas.microsoft.com/office/drawing/2014/main" val="1453603295"/>
                    </a:ext>
                  </a:extLst>
                </a:gridCol>
                <a:gridCol w="283220">
                  <a:extLst>
                    <a:ext uri="{9D8B030D-6E8A-4147-A177-3AD203B41FA5}">
                      <a16:colId xmlns:a16="http://schemas.microsoft.com/office/drawing/2014/main" val="3405603126"/>
                    </a:ext>
                  </a:extLst>
                </a:gridCol>
                <a:gridCol w="283220">
                  <a:extLst>
                    <a:ext uri="{9D8B030D-6E8A-4147-A177-3AD203B41FA5}">
                      <a16:colId xmlns:a16="http://schemas.microsoft.com/office/drawing/2014/main" val="4188645958"/>
                    </a:ext>
                  </a:extLst>
                </a:gridCol>
                <a:gridCol w="283220">
                  <a:extLst>
                    <a:ext uri="{9D8B030D-6E8A-4147-A177-3AD203B41FA5}">
                      <a16:colId xmlns:a16="http://schemas.microsoft.com/office/drawing/2014/main" val="370284219"/>
                    </a:ext>
                  </a:extLst>
                </a:gridCol>
                <a:gridCol w="283220">
                  <a:extLst>
                    <a:ext uri="{9D8B030D-6E8A-4147-A177-3AD203B41FA5}">
                      <a16:colId xmlns:a16="http://schemas.microsoft.com/office/drawing/2014/main" val="2570255189"/>
                    </a:ext>
                  </a:extLst>
                </a:gridCol>
                <a:gridCol w="283220">
                  <a:extLst>
                    <a:ext uri="{9D8B030D-6E8A-4147-A177-3AD203B41FA5}">
                      <a16:colId xmlns:a16="http://schemas.microsoft.com/office/drawing/2014/main" val="4253557748"/>
                    </a:ext>
                  </a:extLst>
                </a:gridCol>
                <a:gridCol w="283220">
                  <a:extLst>
                    <a:ext uri="{9D8B030D-6E8A-4147-A177-3AD203B41FA5}">
                      <a16:colId xmlns:a16="http://schemas.microsoft.com/office/drawing/2014/main" val="732807866"/>
                    </a:ext>
                  </a:extLst>
                </a:gridCol>
                <a:gridCol w="283220">
                  <a:extLst>
                    <a:ext uri="{9D8B030D-6E8A-4147-A177-3AD203B41FA5}">
                      <a16:colId xmlns:a16="http://schemas.microsoft.com/office/drawing/2014/main" val="1262655051"/>
                    </a:ext>
                  </a:extLst>
                </a:gridCol>
                <a:gridCol w="283220">
                  <a:extLst>
                    <a:ext uri="{9D8B030D-6E8A-4147-A177-3AD203B41FA5}">
                      <a16:colId xmlns:a16="http://schemas.microsoft.com/office/drawing/2014/main" val="2519593283"/>
                    </a:ext>
                  </a:extLst>
                </a:gridCol>
                <a:gridCol w="283220">
                  <a:extLst>
                    <a:ext uri="{9D8B030D-6E8A-4147-A177-3AD203B41FA5}">
                      <a16:colId xmlns:a16="http://schemas.microsoft.com/office/drawing/2014/main" val="3604026297"/>
                    </a:ext>
                  </a:extLst>
                </a:gridCol>
                <a:gridCol w="283220">
                  <a:extLst>
                    <a:ext uri="{9D8B030D-6E8A-4147-A177-3AD203B41FA5}">
                      <a16:colId xmlns:a16="http://schemas.microsoft.com/office/drawing/2014/main" val="232041137"/>
                    </a:ext>
                  </a:extLst>
                </a:gridCol>
                <a:gridCol w="283220">
                  <a:extLst>
                    <a:ext uri="{9D8B030D-6E8A-4147-A177-3AD203B41FA5}">
                      <a16:colId xmlns:a16="http://schemas.microsoft.com/office/drawing/2014/main" val="2728829233"/>
                    </a:ext>
                  </a:extLst>
                </a:gridCol>
                <a:gridCol w="283220">
                  <a:extLst>
                    <a:ext uri="{9D8B030D-6E8A-4147-A177-3AD203B41FA5}">
                      <a16:colId xmlns:a16="http://schemas.microsoft.com/office/drawing/2014/main" val="3156064140"/>
                    </a:ext>
                  </a:extLst>
                </a:gridCol>
                <a:gridCol w="283220">
                  <a:extLst>
                    <a:ext uri="{9D8B030D-6E8A-4147-A177-3AD203B41FA5}">
                      <a16:colId xmlns:a16="http://schemas.microsoft.com/office/drawing/2014/main" val="1351419045"/>
                    </a:ext>
                  </a:extLst>
                </a:gridCol>
                <a:gridCol w="283220">
                  <a:extLst>
                    <a:ext uri="{9D8B030D-6E8A-4147-A177-3AD203B41FA5}">
                      <a16:colId xmlns:a16="http://schemas.microsoft.com/office/drawing/2014/main" val="3622675314"/>
                    </a:ext>
                  </a:extLst>
                </a:gridCol>
                <a:gridCol w="283220">
                  <a:extLst>
                    <a:ext uri="{9D8B030D-6E8A-4147-A177-3AD203B41FA5}">
                      <a16:colId xmlns:a16="http://schemas.microsoft.com/office/drawing/2014/main" val="1669600061"/>
                    </a:ext>
                  </a:extLst>
                </a:gridCol>
                <a:gridCol w="283220">
                  <a:extLst>
                    <a:ext uri="{9D8B030D-6E8A-4147-A177-3AD203B41FA5}">
                      <a16:colId xmlns:a16="http://schemas.microsoft.com/office/drawing/2014/main" val="1492778190"/>
                    </a:ext>
                  </a:extLst>
                </a:gridCol>
                <a:gridCol w="283220">
                  <a:extLst>
                    <a:ext uri="{9D8B030D-6E8A-4147-A177-3AD203B41FA5}">
                      <a16:colId xmlns:a16="http://schemas.microsoft.com/office/drawing/2014/main" val="353875642"/>
                    </a:ext>
                  </a:extLst>
                </a:gridCol>
                <a:gridCol w="283220">
                  <a:extLst>
                    <a:ext uri="{9D8B030D-6E8A-4147-A177-3AD203B41FA5}">
                      <a16:colId xmlns:a16="http://schemas.microsoft.com/office/drawing/2014/main" val="3672191345"/>
                    </a:ext>
                  </a:extLst>
                </a:gridCol>
                <a:gridCol w="283220">
                  <a:extLst>
                    <a:ext uri="{9D8B030D-6E8A-4147-A177-3AD203B41FA5}">
                      <a16:colId xmlns:a16="http://schemas.microsoft.com/office/drawing/2014/main" val="234561307"/>
                    </a:ext>
                  </a:extLst>
                </a:gridCol>
                <a:gridCol w="283220">
                  <a:extLst>
                    <a:ext uri="{9D8B030D-6E8A-4147-A177-3AD203B41FA5}">
                      <a16:colId xmlns:a16="http://schemas.microsoft.com/office/drawing/2014/main" val="3755218508"/>
                    </a:ext>
                  </a:extLst>
                </a:gridCol>
                <a:gridCol w="283220">
                  <a:extLst>
                    <a:ext uri="{9D8B030D-6E8A-4147-A177-3AD203B41FA5}">
                      <a16:colId xmlns:a16="http://schemas.microsoft.com/office/drawing/2014/main" val="2817689882"/>
                    </a:ext>
                  </a:extLst>
                </a:gridCol>
              </a:tblGrid>
              <a:tr h="282825">
                <a:tc rowSpan="2">
                  <a:txBody>
                    <a:bodyPr/>
                    <a:lstStyle/>
                    <a:p>
                      <a:pPr rtl="0">
                        <a:lnSpc>
                          <a:spcPct val="100000"/>
                        </a:lnSpc>
                      </a:pPr>
                      <a:r>
                        <a:rPr lang="pt-BR" sz="900">
                          <a:solidFill>
                            <a:schemeClr val="tx1"/>
                          </a:solidFill>
                          <a:latin typeface="Century Gothic" panose="020B0502020202020204" pitchFamily="34" charset="0"/>
                        </a:rPr>
                        <a:t>ID DA TAREFA</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rtl="0">
                        <a:lnSpc>
                          <a:spcPct val="100000"/>
                        </a:lnSpc>
                      </a:pPr>
                      <a:r>
                        <a:rPr lang="pt-BR" sz="900">
                          <a:solidFill>
                            <a:schemeClr val="tx1"/>
                          </a:solidFill>
                          <a:latin typeface="Century Gothic" panose="020B0502020202020204" pitchFamily="34" charset="0"/>
                        </a:rPr>
                        <a:t>NOME DA TAREFA</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algn="ctr" rtl="0">
                        <a:lnSpc>
                          <a:spcPct val="100000"/>
                        </a:lnSpc>
                      </a:pPr>
                      <a:r>
                        <a:rPr lang="pt-BR" sz="900">
                          <a:solidFill>
                            <a:schemeClr val="tx1"/>
                          </a:solidFill>
                          <a:latin typeface="Century Gothic" panose="020B0502020202020204" pitchFamily="34" charset="0"/>
                        </a:rPr>
                        <a:t>DATA DE INÍCIO</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algn="ctr" rtl="0">
                        <a:lnSpc>
                          <a:spcPct val="100000"/>
                        </a:lnSpc>
                      </a:pPr>
                      <a:r>
                        <a:rPr lang="pt-BR" sz="900">
                          <a:solidFill>
                            <a:schemeClr val="tx1"/>
                          </a:solidFill>
                          <a:latin typeface="Century Gothic" panose="020B0502020202020204" pitchFamily="34" charset="0"/>
                        </a:rPr>
                        <a:t>TÉRMINO </a:t>
                      </a:r>
                    </a:p>
                    <a:p>
                      <a:pPr algn="ctr" rtl="0">
                        <a:lnSpc>
                          <a:spcPct val="100000"/>
                        </a:lnSpc>
                      </a:pPr>
                      <a:r>
                        <a:rPr lang="pt-BR" sz="900">
                          <a:solidFill>
                            <a:schemeClr val="tx1"/>
                          </a:solidFill>
                          <a:latin typeface="Century Gothic" panose="020B0502020202020204" pitchFamily="34" charset="0"/>
                        </a:rPr>
                        <a:t>DATA</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rtl="0">
                        <a:lnSpc>
                          <a:spcPct val="100000"/>
                        </a:lnSpc>
                      </a:pPr>
                      <a:r>
                        <a:rPr lang="pt-BR" sz="900">
                          <a:solidFill>
                            <a:schemeClr val="tx1"/>
                          </a:solidFill>
                          <a:latin typeface="Century Gothic" panose="020B0502020202020204" pitchFamily="34" charset="0"/>
                        </a:rPr>
                        <a:t>DURAÇÃO </a:t>
                      </a:r>
                    </a:p>
                    <a:p>
                      <a:pPr rtl="0">
                        <a:lnSpc>
                          <a:spcPct val="100000"/>
                        </a:lnSpc>
                      </a:pPr>
                      <a:r>
                        <a:rPr lang="pt-BR" sz="900" b="0">
                          <a:solidFill>
                            <a:schemeClr val="tx1"/>
                          </a:solidFill>
                          <a:latin typeface="Century Gothic" panose="020B0502020202020204" pitchFamily="34" charset="0"/>
                        </a:rPr>
                        <a:t>em dias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gridSpan="25">
                  <a:txBody>
                    <a:bodyPr/>
                    <a:lstStyle/>
                    <a:p>
                      <a:pPr rtl="0">
                        <a:lnSpc>
                          <a:spcPct val="100000"/>
                        </a:lnSpc>
                      </a:pPr>
                      <a:r>
                        <a:rPr lang="pt-BR" sz="1000">
                          <a:solidFill>
                            <a:schemeClr val="tx1"/>
                          </a:solidFill>
                          <a:latin typeface="Century Gothic" panose="020B0502020202020204" pitchFamily="34" charset="0"/>
                        </a:rPr>
                        <a:t>SEMANAS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0915962"/>
                  </a:ext>
                </a:extLst>
              </a:tr>
              <a:tr h="264629">
                <a:tc vMerge="1">
                  <a:txBody>
                    <a:bodyPr/>
                    <a:lstStyle/>
                    <a:p>
                      <a:endParaRPr lang="en-US" dirty="0"/>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c>
                  <a:txBody>
                    <a:bodyPr/>
                    <a:lstStyle/>
                    <a:p>
                      <a:pPr algn="ctr" rtl="0">
                        <a:lnSpc>
                          <a:spcPct val="100000"/>
                        </a:lnSpc>
                      </a:pPr>
                      <a:r>
                        <a:rPr lang="pt-BR" sz="1000">
                          <a:solidFill>
                            <a:schemeClr val="tx1"/>
                          </a:solidFill>
                          <a:latin typeface="Century Gothic" panose="020B0502020202020204" pitchFamily="34" charset="0"/>
                        </a:rPr>
                        <a:t>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1000">
                          <a:solidFill>
                            <a:schemeClr val="tx1"/>
                          </a:solidFill>
                          <a:latin typeface="Century Gothic" panose="020B0502020202020204" pitchFamily="34" charset="0"/>
                        </a:rPr>
                        <a:t>2</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1000">
                          <a:solidFill>
                            <a:schemeClr val="tx1"/>
                          </a:solidFill>
                          <a:latin typeface="Century Gothic" panose="020B0502020202020204" pitchFamily="34" charset="0"/>
                        </a:rPr>
                        <a:t>3</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1000">
                          <a:solidFill>
                            <a:schemeClr val="tx1"/>
                          </a:solidFill>
                          <a:latin typeface="Century Gothic" panose="020B0502020202020204" pitchFamily="34" charset="0"/>
                        </a:rPr>
                        <a:t>4</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1000">
                          <a:solidFill>
                            <a:schemeClr val="tx1"/>
                          </a:solidFill>
                          <a:latin typeface="Century Gothic" panose="020B0502020202020204" pitchFamily="34" charset="0"/>
                        </a:rPr>
                        <a:t>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1000">
                          <a:solidFill>
                            <a:schemeClr val="tx1"/>
                          </a:solidFill>
                          <a:latin typeface="Century Gothic" panose="020B0502020202020204" pitchFamily="34" charset="0"/>
                        </a:rPr>
                        <a:t>6</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1000">
                          <a:solidFill>
                            <a:schemeClr val="tx1"/>
                          </a:solidFill>
                          <a:latin typeface="Century Gothic" panose="020B0502020202020204" pitchFamily="34" charset="0"/>
                        </a:rPr>
                        <a:t>7</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1000">
                          <a:solidFill>
                            <a:schemeClr val="tx1"/>
                          </a:solidFill>
                          <a:latin typeface="Century Gothic" panose="020B0502020202020204" pitchFamily="34" charset="0"/>
                        </a:rPr>
                        <a:t>8</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1000">
                          <a:solidFill>
                            <a:schemeClr val="tx1"/>
                          </a:solidFill>
                          <a:latin typeface="Century Gothic" panose="020B0502020202020204" pitchFamily="34" charset="0"/>
                        </a:rPr>
                        <a:t>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1000">
                          <a:solidFill>
                            <a:schemeClr val="tx1"/>
                          </a:solidFill>
                          <a:latin typeface="Century Gothic" panose="020B0502020202020204" pitchFamily="34" charset="0"/>
                        </a:rPr>
                        <a:t>10</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1000">
                          <a:solidFill>
                            <a:schemeClr val="tx1"/>
                          </a:solidFill>
                          <a:latin typeface="Century Gothic" panose="020B0502020202020204" pitchFamily="34" charset="0"/>
                        </a:rPr>
                        <a:t>11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1000">
                          <a:solidFill>
                            <a:schemeClr val="tx1"/>
                          </a:solidFill>
                          <a:latin typeface="Century Gothic" panose="020B0502020202020204" pitchFamily="34" charset="0"/>
                        </a:rPr>
                        <a:t>12</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1000">
                          <a:solidFill>
                            <a:schemeClr val="tx1"/>
                          </a:solidFill>
                          <a:latin typeface="Century Gothic" panose="020B0502020202020204" pitchFamily="34" charset="0"/>
                        </a:rPr>
                        <a:t>13</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1000">
                          <a:solidFill>
                            <a:schemeClr val="tx1"/>
                          </a:solidFill>
                          <a:latin typeface="Century Gothic" panose="020B0502020202020204" pitchFamily="34" charset="0"/>
                        </a:rPr>
                        <a:t>14</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1000">
                          <a:solidFill>
                            <a:schemeClr val="tx1"/>
                          </a:solidFill>
                          <a:latin typeface="Century Gothic" panose="020B0502020202020204" pitchFamily="34" charset="0"/>
                        </a:rPr>
                        <a:t>15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1000">
                          <a:solidFill>
                            <a:schemeClr val="tx1"/>
                          </a:solidFill>
                          <a:latin typeface="Century Gothic" panose="020B0502020202020204" pitchFamily="34" charset="0"/>
                        </a:rPr>
                        <a:t>16</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1000">
                          <a:solidFill>
                            <a:schemeClr val="tx1"/>
                          </a:solidFill>
                          <a:latin typeface="Century Gothic" panose="020B0502020202020204" pitchFamily="34" charset="0"/>
                        </a:rPr>
                        <a:t>17</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1000">
                          <a:solidFill>
                            <a:schemeClr val="tx1"/>
                          </a:solidFill>
                          <a:latin typeface="Century Gothic" panose="020B0502020202020204" pitchFamily="34" charset="0"/>
                        </a:rPr>
                        <a:t>18</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1000">
                          <a:solidFill>
                            <a:schemeClr val="tx1"/>
                          </a:solidFill>
                          <a:latin typeface="Century Gothic" panose="020B0502020202020204" pitchFamily="34" charset="0"/>
                        </a:rPr>
                        <a:t>19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1000">
                          <a:solidFill>
                            <a:schemeClr val="tx1"/>
                          </a:solidFill>
                          <a:latin typeface="Century Gothic" panose="020B0502020202020204" pitchFamily="34" charset="0"/>
                        </a:rPr>
                        <a:t>20</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1000">
                          <a:solidFill>
                            <a:schemeClr val="tx1"/>
                          </a:solidFill>
                          <a:latin typeface="Century Gothic" panose="020B0502020202020204" pitchFamily="34" charset="0"/>
                        </a:rPr>
                        <a:t>21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1000">
                          <a:solidFill>
                            <a:schemeClr val="tx1"/>
                          </a:solidFill>
                          <a:latin typeface="Century Gothic" panose="020B0502020202020204" pitchFamily="34" charset="0"/>
                        </a:rPr>
                        <a:t>22</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1000">
                          <a:solidFill>
                            <a:schemeClr val="tx1"/>
                          </a:solidFill>
                          <a:latin typeface="Century Gothic" panose="020B0502020202020204" pitchFamily="34" charset="0"/>
                        </a:rPr>
                        <a:t>23</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1000">
                          <a:solidFill>
                            <a:schemeClr val="tx1"/>
                          </a:solidFill>
                          <a:latin typeface="Century Gothic" panose="020B0502020202020204" pitchFamily="34" charset="0"/>
                        </a:rPr>
                        <a:t>24</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1000">
                          <a:solidFill>
                            <a:schemeClr val="tx1"/>
                          </a:solidFill>
                          <a:latin typeface="Century Gothic" panose="020B0502020202020204" pitchFamily="34" charset="0"/>
                        </a:rPr>
                        <a:t>25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560218">
                <a:tc>
                  <a:txBody>
                    <a:bodyPr/>
                    <a:lstStyle/>
                    <a:p>
                      <a:pPr rtl="0">
                        <a:lnSpc>
                          <a:spcPct val="100000"/>
                        </a:lnSpc>
                      </a:pPr>
                      <a:r>
                        <a:rPr lang="pt-BR" sz="1000">
                          <a:solidFill>
                            <a:schemeClr val="tx1"/>
                          </a:solidFill>
                          <a:latin typeface="Century Gothic" panose="020B0502020202020204" pitchFamily="34" charset="0"/>
                        </a:rPr>
                        <a:t>1</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965858687"/>
                  </a:ext>
                </a:extLst>
              </a:tr>
              <a:tr h="560218">
                <a:tc>
                  <a:txBody>
                    <a:bodyPr/>
                    <a:lstStyle/>
                    <a:p>
                      <a:pPr rtl="0">
                        <a:lnSpc>
                          <a:spcPct val="100000"/>
                        </a:lnSpc>
                      </a:pPr>
                      <a:r>
                        <a:rPr lang="pt-BR" sz="1000">
                          <a:solidFill>
                            <a:schemeClr val="tx1"/>
                          </a:solidFill>
                          <a:latin typeface="Century Gothic" panose="020B0502020202020204" pitchFamily="34" charset="0"/>
                        </a:rPr>
                        <a:t>2</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00816345"/>
                  </a:ext>
                </a:extLst>
              </a:tr>
              <a:tr h="560218">
                <a:tc>
                  <a:txBody>
                    <a:bodyPr/>
                    <a:lstStyle/>
                    <a:p>
                      <a:pPr rtl="0">
                        <a:lnSpc>
                          <a:spcPct val="100000"/>
                        </a:lnSpc>
                      </a:pPr>
                      <a:r>
                        <a:rPr lang="pt-BR" sz="1000">
                          <a:solidFill>
                            <a:schemeClr val="tx1"/>
                          </a:solidFill>
                          <a:latin typeface="Century Gothic" panose="020B0502020202020204" pitchFamily="34" charset="0"/>
                        </a:rPr>
                        <a:t>3</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92502013"/>
                  </a:ext>
                </a:extLst>
              </a:tr>
              <a:tr h="560218">
                <a:tc>
                  <a:txBody>
                    <a:bodyPr/>
                    <a:lstStyle/>
                    <a:p>
                      <a:pPr rtl="0">
                        <a:lnSpc>
                          <a:spcPct val="100000"/>
                        </a:lnSpc>
                      </a:pPr>
                      <a:r>
                        <a:rPr lang="pt-BR" sz="1000">
                          <a:solidFill>
                            <a:schemeClr val="tx1"/>
                          </a:solidFill>
                          <a:latin typeface="Century Gothic" panose="020B0502020202020204" pitchFamily="34" charset="0"/>
                        </a:rPr>
                        <a:t>4</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699537522"/>
                  </a:ext>
                </a:extLst>
              </a:tr>
              <a:tr h="560218">
                <a:tc>
                  <a:txBody>
                    <a:bodyPr/>
                    <a:lstStyle/>
                    <a:p>
                      <a:pPr rtl="0">
                        <a:lnSpc>
                          <a:spcPct val="100000"/>
                        </a:lnSpc>
                      </a:pPr>
                      <a:r>
                        <a:rPr lang="pt-BR" sz="1000">
                          <a:solidFill>
                            <a:schemeClr val="tx1"/>
                          </a:solidFill>
                          <a:latin typeface="Century Gothic" panose="020B0502020202020204" pitchFamily="34" charset="0"/>
                        </a:rPr>
                        <a:t>5</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19141191"/>
                  </a:ext>
                </a:extLst>
              </a:tr>
              <a:tr h="560218">
                <a:tc>
                  <a:txBody>
                    <a:bodyPr/>
                    <a:lstStyle/>
                    <a:p>
                      <a:pPr rtl="0">
                        <a:lnSpc>
                          <a:spcPct val="100000"/>
                        </a:lnSpc>
                      </a:pPr>
                      <a:r>
                        <a:rPr lang="pt-BR" sz="1000">
                          <a:solidFill>
                            <a:schemeClr val="tx1"/>
                          </a:solidFill>
                          <a:latin typeface="Century Gothic" panose="020B0502020202020204" pitchFamily="34" charset="0"/>
                        </a:rPr>
                        <a:t>6</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11561401"/>
                  </a:ext>
                </a:extLst>
              </a:tr>
              <a:tr h="560218">
                <a:tc>
                  <a:txBody>
                    <a:bodyPr/>
                    <a:lstStyle/>
                    <a:p>
                      <a:pPr rtl="0">
                        <a:lnSpc>
                          <a:spcPct val="100000"/>
                        </a:lnSpc>
                      </a:pPr>
                      <a:r>
                        <a:rPr lang="pt-BR" sz="1000">
                          <a:solidFill>
                            <a:schemeClr val="tx1"/>
                          </a:solidFill>
                          <a:latin typeface="Century Gothic" panose="020B0502020202020204" pitchFamily="34" charset="0"/>
                        </a:rPr>
                        <a:t>7</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94209273"/>
                  </a:ext>
                </a:extLst>
              </a:tr>
              <a:tr h="560218">
                <a:tc>
                  <a:txBody>
                    <a:bodyPr/>
                    <a:lstStyle/>
                    <a:p>
                      <a:pPr rtl="0">
                        <a:lnSpc>
                          <a:spcPct val="100000"/>
                        </a:lnSpc>
                      </a:pPr>
                      <a:r>
                        <a:rPr lang="pt-BR" sz="1000">
                          <a:solidFill>
                            <a:schemeClr val="tx1"/>
                          </a:solidFill>
                          <a:latin typeface="Century Gothic" panose="020B0502020202020204" pitchFamily="34" charset="0"/>
                        </a:rPr>
                        <a:t>8</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390668724"/>
                  </a:ext>
                </a:extLst>
              </a:tr>
              <a:tr h="560218">
                <a:tc>
                  <a:txBody>
                    <a:bodyPr/>
                    <a:lstStyle/>
                    <a:p>
                      <a:pPr rtl="0">
                        <a:lnSpc>
                          <a:spcPct val="100000"/>
                        </a:lnSpc>
                      </a:pPr>
                      <a:r>
                        <a:rPr lang="pt-BR" sz="1000" dirty="0">
                          <a:solidFill>
                            <a:schemeClr val="tx1"/>
                          </a:solidFill>
                          <a:latin typeface="Century Gothic" panose="020B0502020202020204" pitchFamily="34" charset="0"/>
                        </a:rPr>
                        <a:t>9</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699392616"/>
                  </a:ext>
                </a:extLst>
              </a:tr>
            </a:tbl>
          </a:graphicData>
        </a:graphic>
      </p:graphicFrame>
    </p:spTree>
    <p:extLst>
      <p:ext uri="{BB962C8B-B14F-4D97-AF65-F5344CB8AC3E}">
        <p14:creationId xmlns:p14="http://schemas.microsoft.com/office/powerpoint/2010/main" val="2919053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a:solidFill>
                            <a:schemeClr val="tx1"/>
                          </a:solidFill>
                          <a:effectLst/>
                          <a:latin typeface="Century Gothic" panose="020B0502020202020204" pitchFamily="34" charset="0"/>
                        </a:rPr>
                        <a:t> </a:t>
                      </a:r>
                    </a:p>
                    <a:p>
                      <a:pPr marL="0" marR="0" rtl="0">
                        <a:spcBef>
                          <a:spcPts val="0"/>
                        </a:spcBef>
                        <a:spcAft>
                          <a:spcPts val="0"/>
                        </a:spcAft>
                      </a:pPr>
                      <a:r>
                        <a:rPr lang="pt-BR" sz="1400" b="0">
                          <a:solidFill>
                            <a:schemeClr val="tx1"/>
                          </a:solidFill>
                          <a:effectLst/>
                          <a:latin typeface="Century Gothic" panose="020B0502020202020204" pitchFamily="34" charset="0"/>
                        </a:rPr>
                        <a:t>Qualquer artigo, modelo ou informação fornecidos pela Smartsheet no site são apenas para referência. Embora nos esforcemos para manter as informações atualizadas e corretas, não fornecemos garantia de qualquer natureza, seja explícita ou implícita, a respeito da integridade, precisão, confiabilidade, adequação ou disponibilidade do site ou das informações, artigos, modelos ou gráficos contidos no site. Portanto, toda confiança que você depositar nessas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Gantt-Chart-with-Dependencies_PowerPoint" id="{66D5AC15-DC8F-1B4B-919D-6A46CB5EAC23}" vid="{6D174A49-E34E-2C40-9083-D339CF5F8A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PowerPoint-Gantt-Chart-with-Dependencies_PowerPoint</Template>
  <TotalTime>3</TotalTime>
  <Words>301</Words>
  <Application>Microsoft Macintosh PowerPoint</Application>
  <PresentationFormat>Widescreen</PresentationFormat>
  <Paragraphs>125</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Allison Okonczak</cp:lastModifiedBy>
  <cp:revision>6</cp:revision>
  <cp:lastPrinted>2020-08-31T22:23:58Z</cp:lastPrinted>
  <dcterms:created xsi:type="dcterms:W3CDTF">2020-10-13T18:01:47Z</dcterms:created>
  <dcterms:modified xsi:type="dcterms:W3CDTF">2024-07-01T13:34:48Z</dcterms:modified>
</cp:coreProperties>
</file>