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8"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FC713A"/>
    <a:srgbClr val="387E99"/>
    <a:srgbClr val="89D0C2"/>
    <a:srgbClr val="DE4233"/>
    <a:srgbClr val="F9F9F9"/>
    <a:srgbClr val="51C2F0"/>
    <a:srgbClr val="00E7F2"/>
    <a:srgbClr val="EAEEF3"/>
    <a:srgbClr val="E3EA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86447"/>
  </p:normalViewPr>
  <p:slideViewPr>
    <p:cSldViewPr snapToGrid="0" snapToObjects="1">
      <p:cViewPr varScale="1">
        <p:scale>
          <a:sx n="158" d="100"/>
          <a:sy n="158" d="100"/>
        </p:scale>
        <p:origin x="1056" y="9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756906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109180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584775"/>
          </a:xfrm>
          <a:prstGeom prst="rect">
            <a:avLst/>
          </a:prstGeom>
          <a:noFill/>
        </p:spPr>
        <p:txBody>
          <a:bodyPr wrap="square" rtlCol="0">
            <a:spAutoFit/>
          </a:bodyPr>
          <a:lstStyle/>
          <a:p>
            <a:pPr rtl="0"/>
            <a:r>
              <a:rPr lang="pt-BR" sz="3200" dirty="0">
                <a:latin typeface="Century Gothic" panose="020B0502020202020204" pitchFamily="34" charset="0"/>
              </a:rPr>
              <a:t>Notas quanto ao uso deste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708637" cy="2292935"/>
          </a:xfrm>
          <a:prstGeom prst="rect">
            <a:avLst/>
          </a:prstGeom>
          <a:noFill/>
        </p:spPr>
        <p:txBody>
          <a:bodyPr wrap="square" rtlCol="0">
            <a:spAutoFit/>
          </a:bodyPr>
          <a:lstStyle/>
          <a:p>
            <a:pPr rtl="0">
              <a:spcAft>
                <a:spcPts val="600"/>
              </a:spcAft>
            </a:pPr>
            <a:r>
              <a:rPr lang="pt-BR" sz="1600" dirty="0">
                <a:latin typeface="Century Gothic" panose="020B0502020202020204" pitchFamily="34" charset="0"/>
              </a:rPr>
              <a:t>Insira tarefas com horários de início e término na área do gráfico. </a:t>
            </a:r>
          </a:p>
          <a:p>
            <a:endParaRPr lang="en-US" sz="1600" dirty="0">
              <a:latin typeface="Century Gothic" panose="020B0502020202020204" pitchFamily="34" charset="0"/>
            </a:endParaRPr>
          </a:p>
          <a:p>
            <a:pPr rtl="0">
              <a:spcAft>
                <a:spcPts val="600"/>
              </a:spcAft>
            </a:pPr>
            <a:r>
              <a:rPr lang="pt-BR" sz="1600" dirty="0">
                <a:latin typeface="Century Gothic" panose="020B0502020202020204" pitchFamily="34" charset="0"/>
              </a:rPr>
              <a:t>Ajuste as barras de cada tarefa para representar a duração.  Inclua notas e informações de tarefas adicionais em cada barra ou na área do gráfico. </a:t>
            </a:r>
          </a:p>
          <a:p>
            <a:pPr>
              <a:spcAft>
                <a:spcPts val="600"/>
              </a:spcAft>
            </a:pPr>
            <a:endParaRPr lang="en-US" sz="1600" dirty="0">
              <a:latin typeface="Century Gothic" panose="020B0502020202020204" pitchFamily="34" charset="0"/>
            </a:endParaRPr>
          </a:p>
          <a:p>
            <a:pPr rtl="0">
              <a:spcAft>
                <a:spcPts val="600"/>
              </a:spcAft>
            </a:pPr>
            <a:r>
              <a:rPr lang="pt-BR" sz="1600" dirty="0">
                <a:latin typeface="Century Gothic" panose="020B0502020202020204" pitchFamily="34" charset="0"/>
              </a:rPr>
              <a:t>A legenda de cor abaixo do gráfico pode ser usada para distinguir entre proprietários e tipos de atividades.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353128"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pt-BR" sz="2400" b="1">
                <a:solidFill>
                  <a:schemeClr val="tx1">
                    <a:lumMod val="65000"/>
                    <a:lumOff val="35000"/>
                  </a:schemeClr>
                </a:solidFill>
                <a:latin typeface="Century Gothic" panose="020B0502020202020204" pitchFamily="34" charset="0"/>
              </a:rPr>
              <a:t>MODELO DE GRÁFICO DE GANTT DE LINHA DO TEMPO POR HORA</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050506" y="6477000"/>
            <a:ext cx="7579580"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MODELO DE GRÁFICO DE GANTT DE LINHA DO TEMPO POR HORA</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261473828"/>
              </p:ext>
            </p:extLst>
          </p:nvPr>
        </p:nvGraphicFramePr>
        <p:xfrm>
          <a:off x="327121" y="451660"/>
          <a:ext cx="11598191" cy="4861672"/>
        </p:xfrm>
        <a:graphic>
          <a:graphicData uri="http://schemas.openxmlformats.org/drawingml/2006/table">
            <a:tbl>
              <a:tblPr firstRow="1" bandRow="1">
                <a:tableStyleId>{5C22544A-7EE6-4342-B048-85BDC9FD1C3A}</a:tableStyleId>
              </a:tblPr>
              <a:tblGrid>
                <a:gridCol w="2008885">
                  <a:extLst>
                    <a:ext uri="{9D8B030D-6E8A-4147-A177-3AD203B41FA5}">
                      <a16:colId xmlns:a16="http://schemas.microsoft.com/office/drawing/2014/main" val="602210714"/>
                    </a:ext>
                  </a:extLst>
                </a:gridCol>
                <a:gridCol w="750094">
                  <a:extLst>
                    <a:ext uri="{9D8B030D-6E8A-4147-A177-3AD203B41FA5}">
                      <a16:colId xmlns:a16="http://schemas.microsoft.com/office/drawing/2014/main" val="4079889448"/>
                    </a:ext>
                  </a:extLst>
                </a:gridCol>
                <a:gridCol w="773868">
                  <a:extLst>
                    <a:ext uri="{9D8B030D-6E8A-4147-A177-3AD203B41FA5}">
                      <a16:colId xmlns:a16="http://schemas.microsoft.com/office/drawing/2014/main" val="1024581539"/>
                    </a:ext>
                  </a:extLst>
                </a:gridCol>
                <a:gridCol w="474432">
                  <a:extLst>
                    <a:ext uri="{9D8B030D-6E8A-4147-A177-3AD203B41FA5}">
                      <a16:colId xmlns:a16="http://schemas.microsoft.com/office/drawing/2014/main" val="745651107"/>
                    </a:ext>
                  </a:extLst>
                </a:gridCol>
                <a:gridCol w="474432">
                  <a:extLst>
                    <a:ext uri="{9D8B030D-6E8A-4147-A177-3AD203B41FA5}">
                      <a16:colId xmlns:a16="http://schemas.microsoft.com/office/drawing/2014/main" val="1097246846"/>
                    </a:ext>
                  </a:extLst>
                </a:gridCol>
                <a:gridCol w="474432">
                  <a:extLst>
                    <a:ext uri="{9D8B030D-6E8A-4147-A177-3AD203B41FA5}">
                      <a16:colId xmlns:a16="http://schemas.microsoft.com/office/drawing/2014/main" val="4157423637"/>
                    </a:ext>
                  </a:extLst>
                </a:gridCol>
                <a:gridCol w="474432">
                  <a:extLst>
                    <a:ext uri="{9D8B030D-6E8A-4147-A177-3AD203B41FA5}">
                      <a16:colId xmlns:a16="http://schemas.microsoft.com/office/drawing/2014/main" val="804910827"/>
                    </a:ext>
                  </a:extLst>
                </a:gridCol>
                <a:gridCol w="474432">
                  <a:extLst>
                    <a:ext uri="{9D8B030D-6E8A-4147-A177-3AD203B41FA5}">
                      <a16:colId xmlns:a16="http://schemas.microsoft.com/office/drawing/2014/main" val="178224368"/>
                    </a:ext>
                  </a:extLst>
                </a:gridCol>
                <a:gridCol w="474432">
                  <a:extLst>
                    <a:ext uri="{9D8B030D-6E8A-4147-A177-3AD203B41FA5}">
                      <a16:colId xmlns:a16="http://schemas.microsoft.com/office/drawing/2014/main" val="889277546"/>
                    </a:ext>
                  </a:extLst>
                </a:gridCol>
                <a:gridCol w="474432">
                  <a:extLst>
                    <a:ext uri="{9D8B030D-6E8A-4147-A177-3AD203B41FA5}">
                      <a16:colId xmlns:a16="http://schemas.microsoft.com/office/drawing/2014/main" val="2497743555"/>
                    </a:ext>
                  </a:extLst>
                </a:gridCol>
                <a:gridCol w="474432">
                  <a:extLst>
                    <a:ext uri="{9D8B030D-6E8A-4147-A177-3AD203B41FA5}">
                      <a16:colId xmlns:a16="http://schemas.microsoft.com/office/drawing/2014/main" val="2227743978"/>
                    </a:ext>
                  </a:extLst>
                </a:gridCol>
                <a:gridCol w="474432">
                  <a:extLst>
                    <a:ext uri="{9D8B030D-6E8A-4147-A177-3AD203B41FA5}">
                      <a16:colId xmlns:a16="http://schemas.microsoft.com/office/drawing/2014/main" val="740546921"/>
                    </a:ext>
                  </a:extLst>
                </a:gridCol>
                <a:gridCol w="474432">
                  <a:extLst>
                    <a:ext uri="{9D8B030D-6E8A-4147-A177-3AD203B41FA5}">
                      <a16:colId xmlns:a16="http://schemas.microsoft.com/office/drawing/2014/main" val="3234390225"/>
                    </a:ext>
                  </a:extLst>
                </a:gridCol>
                <a:gridCol w="474432">
                  <a:extLst>
                    <a:ext uri="{9D8B030D-6E8A-4147-A177-3AD203B41FA5}">
                      <a16:colId xmlns:a16="http://schemas.microsoft.com/office/drawing/2014/main" val="3610837594"/>
                    </a:ext>
                  </a:extLst>
                </a:gridCol>
                <a:gridCol w="474432">
                  <a:extLst>
                    <a:ext uri="{9D8B030D-6E8A-4147-A177-3AD203B41FA5}">
                      <a16:colId xmlns:a16="http://schemas.microsoft.com/office/drawing/2014/main" val="3839570682"/>
                    </a:ext>
                  </a:extLst>
                </a:gridCol>
                <a:gridCol w="474432">
                  <a:extLst>
                    <a:ext uri="{9D8B030D-6E8A-4147-A177-3AD203B41FA5}">
                      <a16:colId xmlns:a16="http://schemas.microsoft.com/office/drawing/2014/main" val="2755832980"/>
                    </a:ext>
                  </a:extLst>
                </a:gridCol>
                <a:gridCol w="474432">
                  <a:extLst>
                    <a:ext uri="{9D8B030D-6E8A-4147-A177-3AD203B41FA5}">
                      <a16:colId xmlns:a16="http://schemas.microsoft.com/office/drawing/2014/main" val="767734665"/>
                    </a:ext>
                  </a:extLst>
                </a:gridCol>
                <a:gridCol w="474432">
                  <a:extLst>
                    <a:ext uri="{9D8B030D-6E8A-4147-A177-3AD203B41FA5}">
                      <a16:colId xmlns:a16="http://schemas.microsoft.com/office/drawing/2014/main" val="3068810418"/>
                    </a:ext>
                  </a:extLst>
                </a:gridCol>
                <a:gridCol w="474432">
                  <a:extLst>
                    <a:ext uri="{9D8B030D-6E8A-4147-A177-3AD203B41FA5}">
                      <a16:colId xmlns:a16="http://schemas.microsoft.com/office/drawing/2014/main" val="2650442724"/>
                    </a:ext>
                  </a:extLst>
                </a:gridCol>
                <a:gridCol w="474432">
                  <a:extLst>
                    <a:ext uri="{9D8B030D-6E8A-4147-A177-3AD203B41FA5}">
                      <a16:colId xmlns:a16="http://schemas.microsoft.com/office/drawing/2014/main" val="4191612717"/>
                    </a:ext>
                  </a:extLst>
                </a:gridCol>
              </a:tblGrid>
              <a:tr h="228515">
                <a:tc>
                  <a:txBody>
                    <a:bodyPr/>
                    <a:lstStyle/>
                    <a:p>
                      <a:pPr rtl="0"/>
                      <a:r>
                        <a:rPr lang="pt-BR" sz="900">
                          <a:solidFill>
                            <a:schemeClr val="tx1"/>
                          </a:solidFill>
                          <a:latin typeface="Century Gothic" panose="020B0502020202020204" pitchFamily="34" charset="0"/>
                        </a:rPr>
                        <a:t>ATIVIDADES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pt-BR" sz="900">
                          <a:solidFill>
                            <a:schemeClr val="tx1"/>
                          </a:solidFill>
                          <a:latin typeface="Century Gothic" panose="020B0502020202020204" pitchFamily="34" charset="0"/>
                        </a:rPr>
                        <a:t>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pt-BR" sz="900">
                          <a:solidFill>
                            <a:schemeClr val="tx1"/>
                          </a:solidFill>
                          <a:latin typeface="Century Gothic" panose="020B0502020202020204" pitchFamily="34" charset="0"/>
                        </a:rPr>
                        <a:t>TÉRMINO</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pt-BR" sz="1000" b="0">
                          <a:solidFill>
                            <a:schemeClr val="tx1"/>
                          </a:solidFill>
                          <a:latin typeface="Century Gothic" panose="020B0502020202020204" pitchFamily="34" charset="0"/>
                        </a:rPr>
                        <a:t>7h</a:t>
                      </a: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8h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9h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10h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11h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12h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13h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14h</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15h</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16h</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17h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18h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19h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20h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21h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22h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b="0">
                          <a:solidFill>
                            <a:schemeClr val="tx1"/>
                          </a:solidFill>
                          <a:latin typeface="Century Gothic" panose="020B0502020202020204" pitchFamily="34" charset="0"/>
                        </a:rPr>
                        <a:t>23h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pt-BR" sz="1000" b="0">
                          <a:solidFill>
                            <a:schemeClr val="tx1"/>
                          </a:solidFill>
                          <a:latin typeface="Century Gothic" panose="020B0502020202020204" pitchFamily="34" charset="0"/>
                        </a:rPr>
                        <a:t>Atividade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8h</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9h15min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rtl="0">
                        <a:lnSpc>
                          <a:spcPct val="100000"/>
                        </a:lnSpc>
                      </a:pPr>
                      <a:r>
                        <a:rPr lang="pt-BR" sz="1000" b="0">
                          <a:solidFill>
                            <a:schemeClr val="tx1"/>
                          </a:solidFill>
                          <a:latin typeface="Century Gothic" panose="020B0502020202020204" pitchFamily="34" charset="0"/>
                        </a:rPr>
                        <a:t>Atividade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9h</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14h30min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rtl="0">
                        <a:lnSpc>
                          <a:spcPct val="100000"/>
                        </a:lnSpc>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dirty="0">
                          <a:solidFill>
                            <a:schemeClr val="tx1"/>
                          </a:solidFill>
                          <a:latin typeface="Century Gothic" panose="020B0502020202020204" pitchFamily="34" charset="0"/>
                        </a:rPr>
                        <a:t>9h</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12h30min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rtl="0">
                        <a:lnSpc>
                          <a:spcPct val="100000"/>
                        </a:lnSpc>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11h</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12h</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rtl="0">
                        <a:lnSpc>
                          <a:spcPct val="100000"/>
                        </a:lnSpc>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13h</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13h20min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rtl="0">
                        <a:lnSpc>
                          <a:spcPct val="100000"/>
                        </a:lnSpc>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11h45min</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13h30min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rtl="0">
                        <a:lnSpc>
                          <a:spcPct val="100000"/>
                        </a:lnSpc>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12h20min</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14h20min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rtl="0">
                        <a:lnSpc>
                          <a:spcPct val="100000"/>
                        </a:lnSpc>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14h</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15h10min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rtl="0">
                        <a:lnSpc>
                          <a:spcPct val="100000"/>
                        </a:lnSpc>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15h30min</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20h</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rtl="0">
                        <a:lnSpc>
                          <a:spcPct val="100000"/>
                        </a:lnSpc>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15h45min</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18h30min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rtl="0">
                        <a:lnSpc>
                          <a:spcPct val="100000"/>
                        </a:lnSpc>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16h15min</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17h30min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pt-BR" sz="900" b="0">
                          <a:solidFill>
                            <a:schemeClr val="tx1"/>
                          </a:solidFill>
                          <a:latin typeface="Century Gothic" panose="020B0502020202020204" pitchFamily="34" charset="0"/>
                        </a:rPr>
                        <a:t>17h</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pt-BR" sz="900" b="0">
                          <a:solidFill>
                            <a:schemeClr val="tx1"/>
                          </a:solidFill>
                          <a:latin typeface="Century Gothic" panose="020B0502020202020204" pitchFamily="34" charset="0"/>
                        </a:rPr>
                        <a:t>18h15min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t-BR" sz="900" b="0">
                          <a:solidFill>
                            <a:schemeClr val="tx1"/>
                          </a:solidFill>
                          <a:latin typeface="Century Gothic" panose="020B0502020202020204" pitchFamily="34" charset="0"/>
                        </a:rPr>
                        <a:t>17h45min</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t-BR" sz="900" b="0">
                          <a:solidFill>
                            <a:schemeClr val="tx1"/>
                          </a:solidFill>
                          <a:latin typeface="Century Gothic" panose="020B0502020202020204" pitchFamily="34" charset="0"/>
                        </a:rPr>
                        <a:t>19h45min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14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t-BR" sz="900" b="0">
                          <a:solidFill>
                            <a:schemeClr val="tx1"/>
                          </a:solidFill>
                          <a:latin typeface="Century Gothic" panose="020B0502020202020204" pitchFamily="34" charset="0"/>
                        </a:rPr>
                        <a:t>19h20min</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t-BR" sz="900" b="0">
                          <a:solidFill>
                            <a:schemeClr val="tx1"/>
                          </a:solidFill>
                          <a:latin typeface="Century Gothic" panose="020B0502020202020204" pitchFamily="34" charset="0"/>
                        </a:rPr>
                        <a:t>20h50min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Atividade 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t-BR" sz="900" b="0">
                          <a:solidFill>
                            <a:schemeClr val="tx1"/>
                          </a:solidFill>
                          <a:latin typeface="Century Gothic" panose="020B0502020202020204" pitchFamily="34" charset="0"/>
                        </a:rPr>
                        <a:t>20h30min</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t-BR" sz="900" b="0">
                          <a:solidFill>
                            <a:schemeClr val="tx1"/>
                          </a:solidFill>
                          <a:latin typeface="Century Gothic" panose="020B0502020202020204" pitchFamily="34" charset="0"/>
                        </a:rPr>
                        <a:t>22h</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dirty="0">
                          <a:ln>
                            <a:noFill/>
                          </a:ln>
                          <a:solidFill>
                            <a:prstClr val="black"/>
                          </a:solidFill>
                          <a:effectLst/>
                          <a:uLnTx/>
                          <a:uFillTx/>
                          <a:latin typeface="Century Gothic" panose="020B0502020202020204" pitchFamily="34" charset="0"/>
                          <a:ea typeface="+mn-ea"/>
                          <a:cs typeface="+mn-cs"/>
                        </a:rPr>
                        <a:t>Atividade 16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t-BR" sz="900" b="0" dirty="0">
                          <a:solidFill>
                            <a:schemeClr val="tx1"/>
                          </a:solidFill>
                          <a:latin typeface="Century Gothic" panose="020B0502020202020204" pitchFamily="34" charset="0"/>
                        </a:rPr>
                        <a:t>21h30min</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t-BR" sz="900" b="0">
                          <a:solidFill>
                            <a:schemeClr val="tx1"/>
                          </a:solidFill>
                          <a:latin typeface="Century Gothic" panose="020B0502020202020204" pitchFamily="34" charset="0"/>
                        </a:rPr>
                        <a:t>22h45min</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15036" y="1028479"/>
            <a:ext cx="141732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758843"/>
            <a:ext cx="548640"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469108"/>
            <a:ext cx="927694"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15036" y="1310168"/>
            <a:ext cx="16459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8614855" y="391778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6707482" y="1889638"/>
            <a:ext cx="18288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6107632" y="2179373"/>
            <a:ext cx="850392"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9117612" y="101371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62804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983956" y="3338313"/>
            <a:ext cx="1371600"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7883635" y="3055418"/>
            <a:ext cx="73152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207518"/>
            <a:ext cx="9144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081805"/>
            <a:ext cx="54864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786988"/>
            <a:ext cx="7315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49725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338127" y="733431"/>
            <a:ext cx="59436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791885" y="39047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6303364" y="1114434"/>
            <a:ext cx="33462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8679097" y="3148179"/>
            <a:ext cx="621395"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127B7BAA-4638-534D-81E4-DAEA32B7847C}"/>
              </a:ext>
            </a:extLst>
          </p:cNvPr>
          <p:cNvSpPr/>
          <p:nvPr/>
        </p:nvSpPr>
        <p:spPr>
          <a:xfrm>
            <a:off x="6232356" y="3875343"/>
            <a:ext cx="2381218"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900" dirty="0">
                <a:solidFill>
                  <a:schemeClr val="tx1"/>
                </a:solidFill>
                <a:latin typeface="Century Gothic" panose="020B0502020202020204" pitchFamily="34" charset="0"/>
              </a:rPr>
              <a:t>COMPARECIMENTO OBRIGATÓRIO </a:t>
            </a:r>
          </a:p>
        </p:txBody>
      </p:sp>
      <p:sp>
        <p:nvSpPr>
          <p:cNvPr id="3" name="TextBox 2">
            <a:extLst>
              <a:ext uri="{FF2B5EF4-FFF2-40B4-BE49-F238E27FC236}">
                <a16:creationId xmlns:a16="http://schemas.microsoft.com/office/drawing/2014/main" id="{0AA15A34-CCC4-6843-88C2-9548891E47C0}"/>
              </a:ext>
            </a:extLst>
          </p:cNvPr>
          <p:cNvSpPr txBox="1"/>
          <p:nvPr/>
        </p:nvSpPr>
        <p:spPr>
          <a:xfrm>
            <a:off x="8268885" y="86440"/>
            <a:ext cx="3743769" cy="365760"/>
          </a:xfrm>
          <a:prstGeom prst="rect">
            <a:avLst/>
          </a:prstGeom>
          <a:noFill/>
        </p:spPr>
        <p:txBody>
          <a:bodyPr wrap="square" rtlCol="0">
            <a:spAutoFit/>
          </a:bodyPr>
          <a:lstStyle/>
          <a:p>
            <a:pPr algn="r" rtl="0"/>
            <a:r>
              <a:rPr lang="pt-BR">
                <a:latin typeface="Century Gothic" panose="020B0502020202020204" pitchFamily="34" charset="0"/>
              </a:rPr>
              <a:t>SEG, 23 DE SETEMBRO</a:t>
            </a:r>
          </a:p>
        </p:txBody>
      </p:sp>
      <p:sp>
        <p:nvSpPr>
          <p:cNvPr id="63" name="Rectangle 62">
            <a:extLst>
              <a:ext uri="{FF2B5EF4-FFF2-40B4-BE49-F238E27FC236}">
                <a16:creationId xmlns:a16="http://schemas.microsoft.com/office/drawing/2014/main" id="{9E9E65E3-9E0E-D147-B0E4-2C3A885C7FBD}"/>
              </a:ext>
            </a:extLst>
          </p:cNvPr>
          <p:cNvSpPr/>
          <p:nvPr/>
        </p:nvSpPr>
        <p:spPr>
          <a:xfrm>
            <a:off x="6705717" y="1028479"/>
            <a:ext cx="729404"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cxnSp>
        <p:nvCxnSpPr>
          <p:cNvPr id="64" name="Straight Connector 63">
            <a:extLst>
              <a:ext uri="{FF2B5EF4-FFF2-40B4-BE49-F238E27FC236}">
                <a16:creationId xmlns:a16="http://schemas.microsoft.com/office/drawing/2014/main" id="{AA3CDE0F-1710-0D48-9269-45E92229C55B}"/>
              </a:ext>
            </a:extLst>
          </p:cNvPr>
          <p:cNvCxnSpPr>
            <a:cxnSpLocks/>
          </p:cNvCxnSpPr>
          <p:nvPr/>
        </p:nvCxnSpPr>
        <p:spPr>
          <a:xfrm>
            <a:off x="522957" y="626605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DC4907FD-27C5-854B-8786-B91628A0269C}"/>
              </a:ext>
            </a:extLst>
          </p:cNvPr>
          <p:cNvSpPr/>
          <p:nvPr/>
        </p:nvSpPr>
        <p:spPr>
          <a:xfrm>
            <a:off x="504669" y="547862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504669" y="580423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3465990" y="547862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3465990" y="580423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6427311" y="547862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6427311" y="58042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9388633" y="547862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9388633" y="580423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778988" y="5478623"/>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778988" y="5804231"/>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733556" y="5478286"/>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733556" y="5803894"/>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6686216" y="5476548"/>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6686216" y="5802156"/>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9640784" y="5476211"/>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9640784" y="5801819"/>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8</a:t>
            </a:r>
          </a:p>
        </p:txBody>
      </p:sp>
      <p:sp>
        <p:nvSpPr>
          <p:cNvPr id="105" name="TextBox 104">
            <a:extLst>
              <a:ext uri="{FF2B5EF4-FFF2-40B4-BE49-F238E27FC236}">
                <a16:creationId xmlns:a16="http://schemas.microsoft.com/office/drawing/2014/main" id="{761630DF-C86C-6642-8B70-AD197BAAE08C}"/>
              </a:ext>
            </a:extLst>
          </p:cNvPr>
          <p:cNvSpPr txBox="1"/>
          <p:nvPr/>
        </p:nvSpPr>
        <p:spPr>
          <a:xfrm>
            <a:off x="987150" y="6139678"/>
            <a:ext cx="2746405" cy="246221"/>
          </a:xfrm>
          <a:prstGeom prst="rect">
            <a:avLst/>
          </a:prstGeom>
          <a:noFill/>
        </p:spPr>
        <p:txBody>
          <a:bodyPr wrap="square" rtlCol="0">
            <a:spAutoFit/>
          </a:bodyPr>
          <a:lstStyle/>
          <a:p>
            <a:pPr rtl="0"/>
            <a:r>
              <a:rPr lang="pt-BR" sz="1000" dirty="0">
                <a:latin typeface="Century Gothic" panose="020B0502020202020204" pitchFamily="34" charset="0"/>
              </a:rPr>
              <a:t>Significa um intervalo programado</a:t>
            </a:r>
          </a:p>
        </p:txBody>
      </p:sp>
      <p:sp>
        <p:nvSpPr>
          <p:cNvPr id="106" name="Rectangle 105">
            <a:extLst>
              <a:ext uri="{FF2B5EF4-FFF2-40B4-BE49-F238E27FC236}">
                <a16:creationId xmlns:a16="http://schemas.microsoft.com/office/drawing/2014/main" id="{9672F603-6BB3-5A40-8370-80E72D640340}"/>
              </a:ext>
            </a:extLst>
          </p:cNvPr>
          <p:cNvSpPr/>
          <p:nvPr/>
        </p:nvSpPr>
        <p:spPr>
          <a:xfrm>
            <a:off x="9387409" y="3061462"/>
            <a:ext cx="64008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CB72405-8B02-F34B-A622-9FDEEB754F90}"/>
              </a:ext>
            </a:extLst>
          </p:cNvPr>
          <p:cNvSpPr/>
          <p:nvPr/>
        </p:nvSpPr>
        <p:spPr>
          <a:xfrm>
            <a:off x="5756887" y="1593829"/>
            <a:ext cx="45720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086225" y="6477000"/>
            <a:ext cx="7543861"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MODELO DE GRÁFICO DE GANTT DE LINHA DO TEMPO POR HORA</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710735951"/>
              </p:ext>
            </p:extLst>
          </p:nvPr>
        </p:nvGraphicFramePr>
        <p:xfrm>
          <a:off x="327121" y="451660"/>
          <a:ext cx="11594595" cy="4861672"/>
        </p:xfrm>
        <a:graphic>
          <a:graphicData uri="http://schemas.openxmlformats.org/drawingml/2006/table">
            <a:tbl>
              <a:tblPr firstRow="1" bandRow="1">
                <a:tableStyleId>{5C22544A-7EE6-4342-B048-85BDC9FD1C3A}</a:tableStyleId>
              </a:tblPr>
              <a:tblGrid>
                <a:gridCol w="2001742">
                  <a:extLst>
                    <a:ext uri="{9D8B030D-6E8A-4147-A177-3AD203B41FA5}">
                      <a16:colId xmlns:a16="http://schemas.microsoft.com/office/drawing/2014/main" val="602210714"/>
                    </a:ext>
                  </a:extLst>
                </a:gridCol>
                <a:gridCol w="750093">
                  <a:extLst>
                    <a:ext uri="{9D8B030D-6E8A-4147-A177-3AD203B41FA5}">
                      <a16:colId xmlns:a16="http://schemas.microsoft.com/office/drawing/2014/main" val="4079889448"/>
                    </a:ext>
                  </a:extLst>
                </a:gridCol>
                <a:gridCol w="779915">
                  <a:extLst>
                    <a:ext uri="{9D8B030D-6E8A-4147-A177-3AD203B41FA5}">
                      <a16:colId xmlns:a16="http://schemas.microsoft.com/office/drawing/2014/main" val="1024581539"/>
                    </a:ext>
                  </a:extLst>
                </a:gridCol>
                <a:gridCol w="474285">
                  <a:extLst>
                    <a:ext uri="{9D8B030D-6E8A-4147-A177-3AD203B41FA5}">
                      <a16:colId xmlns:a16="http://schemas.microsoft.com/office/drawing/2014/main" val="745651107"/>
                    </a:ext>
                  </a:extLst>
                </a:gridCol>
                <a:gridCol w="474285">
                  <a:extLst>
                    <a:ext uri="{9D8B030D-6E8A-4147-A177-3AD203B41FA5}">
                      <a16:colId xmlns:a16="http://schemas.microsoft.com/office/drawing/2014/main" val="1097246846"/>
                    </a:ext>
                  </a:extLst>
                </a:gridCol>
                <a:gridCol w="474285">
                  <a:extLst>
                    <a:ext uri="{9D8B030D-6E8A-4147-A177-3AD203B41FA5}">
                      <a16:colId xmlns:a16="http://schemas.microsoft.com/office/drawing/2014/main" val="4157423637"/>
                    </a:ext>
                  </a:extLst>
                </a:gridCol>
                <a:gridCol w="474285">
                  <a:extLst>
                    <a:ext uri="{9D8B030D-6E8A-4147-A177-3AD203B41FA5}">
                      <a16:colId xmlns:a16="http://schemas.microsoft.com/office/drawing/2014/main" val="804910827"/>
                    </a:ext>
                  </a:extLst>
                </a:gridCol>
                <a:gridCol w="474285">
                  <a:extLst>
                    <a:ext uri="{9D8B030D-6E8A-4147-A177-3AD203B41FA5}">
                      <a16:colId xmlns:a16="http://schemas.microsoft.com/office/drawing/2014/main" val="178224368"/>
                    </a:ext>
                  </a:extLst>
                </a:gridCol>
                <a:gridCol w="474285">
                  <a:extLst>
                    <a:ext uri="{9D8B030D-6E8A-4147-A177-3AD203B41FA5}">
                      <a16:colId xmlns:a16="http://schemas.microsoft.com/office/drawing/2014/main" val="889277546"/>
                    </a:ext>
                  </a:extLst>
                </a:gridCol>
                <a:gridCol w="474285">
                  <a:extLst>
                    <a:ext uri="{9D8B030D-6E8A-4147-A177-3AD203B41FA5}">
                      <a16:colId xmlns:a16="http://schemas.microsoft.com/office/drawing/2014/main" val="2497743555"/>
                    </a:ext>
                  </a:extLst>
                </a:gridCol>
                <a:gridCol w="474285">
                  <a:extLst>
                    <a:ext uri="{9D8B030D-6E8A-4147-A177-3AD203B41FA5}">
                      <a16:colId xmlns:a16="http://schemas.microsoft.com/office/drawing/2014/main" val="2227743978"/>
                    </a:ext>
                  </a:extLst>
                </a:gridCol>
                <a:gridCol w="474285">
                  <a:extLst>
                    <a:ext uri="{9D8B030D-6E8A-4147-A177-3AD203B41FA5}">
                      <a16:colId xmlns:a16="http://schemas.microsoft.com/office/drawing/2014/main" val="740546921"/>
                    </a:ext>
                  </a:extLst>
                </a:gridCol>
                <a:gridCol w="474285">
                  <a:extLst>
                    <a:ext uri="{9D8B030D-6E8A-4147-A177-3AD203B41FA5}">
                      <a16:colId xmlns:a16="http://schemas.microsoft.com/office/drawing/2014/main" val="3234390225"/>
                    </a:ext>
                  </a:extLst>
                </a:gridCol>
                <a:gridCol w="474285">
                  <a:extLst>
                    <a:ext uri="{9D8B030D-6E8A-4147-A177-3AD203B41FA5}">
                      <a16:colId xmlns:a16="http://schemas.microsoft.com/office/drawing/2014/main" val="3610837594"/>
                    </a:ext>
                  </a:extLst>
                </a:gridCol>
                <a:gridCol w="474285">
                  <a:extLst>
                    <a:ext uri="{9D8B030D-6E8A-4147-A177-3AD203B41FA5}">
                      <a16:colId xmlns:a16="http://schemas.microsoft.com/office/drawing/2014/main" val="3839570682"/>
                    </a:ext>
                  </a:extLst>
                </a:gridCol>
                <a:gridCol w="474285">
                  <a:extLst>
                    <a:ext uri="{9D8B030D-6E8A-4147-A177-3AD203B41FA5}">
                      <a16:colId xmlns:a16="http://schemas.microsoft.com/office/drawing/2014/main" val="2755832980"/>
                    </a:ext>
                  </a:extLst>
                </a:gridCol>
                <a:gridCol w="474285">
                  <a:extLst>
                    <a:ext uri="{9D8B030D-6E8A-4147-A177-3AD203B41FA5}">
                      <a16:colId xmlns:a16="http://schemas.microsoft.com/office/drawing/2014/main" val="767734665"/>
                    </a:ext>
                  </a:extLst>
                </a:gridCol>
                <a:gridCol w="474285">
                  <a:extLst>
                    <a:ext uri="{9D8B030D-6E8A-4147-A177-3AD203B41FA5}">
                      <a16:colId xmlns:a16="http://schemas.microsoft.com/office/drawing/2014/main" val="3068810418"/>
                    </a:ext>
                  </a:extLst>
                </a:gridCol>
                <a:gridCol w="474285">
                  <a:extLst>
                    <a:ext uri="{9D8B030D-6E8A-4147-A177-3AD203B41FA5}">
                      <a16:colId xmlns:a16="http://schemas.microsoft.com/office/drawing/2014/main" val="2650442724"/>
                    </a:ext>
                  </a:extLst>
                </a:gridCol>
                <a:gridCol w="474285">
                  <a:extLst>
                    <a:ext uri="{9D8B030D-6E8A-4147-A177-3AD203B41FA5}">
                      <a16:colId xmlns:a16="http://schemas.microsoft.com/office/drawing/2014/main" val="4191612717"/>
                    </a:ext>
                  </a:extLst>
                </a:gridCol>
              </a:tblGrid>
              <a:tr h="228515">
                <a:tc>
                  <a:txBody>
                    <a:bodyPr/>
                    <a:lstStyle/>
                    <a:p>
                      <a:pPr rtl="0"/>
                      <a:r>
                        <a:rPr lang="pt-BR" sz="900">
                          <a:solidFill>
                            <a:schemeClr val="tx1"/>
                          </a:solidFill>
                          <a:latin typeface="Century Gothic" panose="020B0502020202020204" pitchFamily="34" charset="0"/>
                        </a:rPr>
                        <a:t>ATIVIDADES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pt-BR" sz="900">
                          <a:solidFill>
                            <a:schemeClr val="tx1"/>
                          </a:solidFill>
                          <a:latin typeface="Century Gothic" panose="020B0502020202020204" pitchFamily="34" charset="0"/>
                        </a:rPr>
                        <a:t>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pt-BR" sz="900">
                          <a:solidFill>
                            <a:schemeClr val="tx1"/>
                          </a:solidFill>
                          <a:latin typeface="Century Gothic" panose="020B0502020202020204" pitchFamily="34" charset="0"/>
                        </a:rPr>
                        <a:t>TÉRMINO</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pt-BR" sz="1000" b="0">
                          <a:solidFill>
                            <a:schemeClr val="tx1"/>
                          </a:solidFill>
                          <a:latin typeface="Century Gothic" panose="020B0502020202020204" pitchFamily="34" charset="0"/>
                        </a:rPr>
                        <a:t>7h</a:t>
                      </a: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8h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9h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10h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11h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12h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13h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14h</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15h</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dirty="0">
                          <a:solidFill>
                            <a:schemeClr val="tx1"/>
                          </a:solidFill>
                          <a:latin typeface="Century Gothic" panose="020B0502020202020204" pitchFamily="34" charset="0"/>
                        </a:rPr>
                        <a:t>16h</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17h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18h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19h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20h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21h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pt-BR" sz="1000" b="0">
                          <a:solidFill>
                            <a:schemeClr val="tx1"/>
                          </a:solidFill>
                          <a:latin typeface="Century Gothic" panose="020B0502020202020204" pitchFamily="34" charset="0"/>
                        </a:rPr>
                        <a:t>22h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b="0">
                          <a:solidFill>
                            <a:schemeClr val="tx1"/>
                          </a:solidFill>
                          <a:latin typeface="Century Gothic" panose="020B0502020202020204" pitchFamily="34" charset="0"/>
                        </a:rPr>
                        <a:t>23h</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pt-BR" sz="1000" b="0">
                          <a:solidFill>
                            <a:schemeClr val="tx1"/>
                          </a:solidFill>
                          <a:latin typeface="Century Gothic" panose="020B0502020202020204" pitchFamily="34" charset="0"/>
                        </a:rPr>
                        <a:t>Atividade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47" name="Diamond 46">
            <a:extLst>
              <a:ext uri="{FF2B5EF4-FFF2-40B4-BE49-F238E27FC236}">
                <a16:creationId xmlns:a16="http://schemas.microsoft.com/office/drawing/2014/main" id="{099497A0-BE95-9946-9188-270533876201}"/>
              </a:ext>
            </a:extLst>
          </p:cNvPr>
          <p:cNvSpPr>
            <a:spLocks/>
          </p:cNvSpPr>
          <p:nvPr/>
        </p:nvSpPr>
        <p:spPr>
          <a:xfrm>
            <a:off x="8791885" y="101371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791885" y="39047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127B7BAA-4638-534D-81E4-DAEA32B7847C}"/>
              </a:ext>
            </a:extLst>
          </p:cNvPr>
          <p:cNvSpPr/>
          <p:nvPr/>
        </p:nvSpPr>
        <p:spPr>
          <a:xfrm>
            <a:off x="6635398" y="3010587"/>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3" name="TextBox 2">
            <a:extLst>
              <a:ext uri="{FF2B5EF4-FFF2-40B4-BE49-F238E27FC236}">
                <a16:creationId xmlns:a16="http://schemas.microsoft.com/office/drawing/2014/main" id="{0AA15A34-CCC4-6843-88C2-9548891E47C0}"/>
              </a:ext>
            </a:extLst>
          </p:cNvPr>
          <p:cNvSpPr txBox="1"/>
          <p:nvPr/>
        </p:nvSpPr>
        <p:spPr>
          <a:xfrm>
            <a:off x="8268885" y="86440"/>
            <a:ext cx="3743769" cy="365760"/>
          </a:xfrm>
          <a:prstGeom prst="rect">
            <a:avLst/>
          </a:prstGeom>
          <a:noFill/>
        </p:spPr>
        <p:txBody>
          <a:bodyPr wrap="square" rtlCol="0">
            <a:spAutoFit/>
          </a:bodyPr>
          <a:lstStyle/>
          <a:p>
            <a:pPr algn="r" rtl="0"/>
            <a:r>
              <a:rPr lang="pt-BR">
                <a:latin typeface="Century Gothic" panose="020B0502020202020204" pitchFamily="34" charset="0"/>
              </a:rPr>
              <a:t>SEG, 23 DE SETEMBRO</a:t>
            </a:r>
          </a:p>
        </p:txBody>
      </p:sp>
      <p:cxnSp>
        <p:nvCxnSpPr>
          <p:cNvPr id="64" name="Straight Connector 63">
            <a:extLst>
              <a:ext uri="{FF2B5EF4-FFF2-40B4-BE49-F238E27FC236}">
                <a16:creationId xmlns:a16="http://schemas.microsoft.com/office/drawing/2014/main" id="{AA3CDE0F-1710-0D48-9269-45E92229C55B}"/>
              </a:ext>
            </a:extLst>
          </p:cNvPr>
          <p:cNvCxnSpPr>
            <a:cxnSpLocks/>
          </p:cNvCxnSpPr>
          <p:nvPr/>
        </p:nvCxnSpPr>
        <p:spPr>
          <a:xfrm>
            <a:off x="522957" y="626605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DC4907FD-27C5-854B-8786-B91628A0269C}"/>
              </a:ext>
            </a:extLst>
          </p:cNvPr>
          <p:cNvSpPr/>
          <p:nvPr/>
        </p:nvSpPr>
        <p:spPr>
          <a:xfrm>
            <a:off x="504669" y="547862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504669" y="580423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3465990" y="547862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3465990" y="580423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6427311" y="547862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6427311" y="58042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9388633" y="547862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9388633" y="580423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778988" y="5478623"/>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778988" y="5804231"/>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733556" y="5478286"/>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733556" y="5803894"/>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6686216" y="5476548"/>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6686216" y="5802156"/>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9640784" y="5476211"/>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9640784" y="5801819"/>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8</a:t>
            </a:r>
          </a:p>
        </p:txBody>
      </p:sp>
      <p:sp>
        <p:nvSpPr>
          <p:cNvPr id="105" name="TextBox 104">
            <a:extLst>
              <a:ext uri="{FF2B5EF4-FFF2-40B4-BE49-F238E27FC236}">
                <a16:creationId xmlns:a16="http://schemas.microsoft.com/office/drawing/2014/main" id="{761630DF-C86C-6642-8B70-AD197BAAE08C}"/>
              </a:ext>
            </a:extLst>
          </p:cNvPr>
          <p:cNvSpPr txBox="1"/>
          <p:nvPr/>
        </p:nvSpPr>
        <p:spPr>
          <a:xfrm>
            <a:off x="987151" y="6139678"/>
            <a:ext cx="2394224" cy="246221"/>
          </a:xfrm>
          <a:prstGeom prst="rect">
            <a:avLst/>
          </a:prstGeom>
          <a:noFill/>
        </p:spPr>
        <p:txBody>
          <a:bodyPr wrap="square" rtlCol="0">
            <a:spAutoFit/>
          </a:bodyPr>
          <a:lstStyle/>
          <a:p>
            <a:pPr rtl="0"/>
            <a:r>
              <a:rPr lang="pt-BR" sz="1000" dirty="0">
                <a:latin typeface="Century Gothic" panose="020B0502020202020204" pitchFamily="34" charset="0"/>
              </a:rPr>
              <a:t>Significa um intervalo programado</a:t>
            </a:r>
          </a:p>
        </p:txBody>
      </p:sp>
      <p:sp>
        <p:nvSpPr>
          <p:cNvPr id="5" name="Rectangle 4">
            <a:extLst>
              <a:ext uri="{FF2B5EF4-FFF2-40B4-BE49-F238E27FC236}">
                <a16:creationId xmlns:a16="http://schemas.microsoft.com/office/drawing/2014/main" id="{CDADEC37-AD62-194B-8324-91DAEC6F3A34}"/>
              </a:ext>
            </a:extLst>
          </p:cNvPr>
          <p:cNvSpPr/>
          <p:nvPr/>
        </p:nvSpPr>
        <p:spPr>
          <a:xfrm>
            <a:off x="3898914" y="1023323"/>
            <a:ext cx="3242705"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3898914" y="2762675"/>
            <a:ext cx="1255241"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3898914" y="2472783"/>
            <a:ext cx="2122483"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3898914" y="1313215"/>
            <a:ext cx="3765722"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3898914" y="3922243"/>
            <a:ext cx="1255241"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3898914" y="1892999"/>
            <a:ext cx="41841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3898914" y="2182891"/>
            <a:ext cx="1945623"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3898914" y="3632351"/>
            <a:ext cx="1255241"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3898914" y="3342459"/>
            <a:ext cx="3138102"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3898914" y="3052567"/>
            <a:ext cx="1673654"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3898914" y="4212135"/>
            <a:ext cx="2092068"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3898914" y="5081805"/>
            <a:ext cx="1255241"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3898914" y="4791919"/>
            <a:ext cx="1673654"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3898914" y="4502027"/>
            <a:ext cx="1673654"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3898914" y="733431"/>
            <a:ext cx="1359844"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CB72405-8B02-F34B-A622-9FDEEB754F90}"/>
              </a:ext>
            </a:extLst>
          </p:cNvPr>
          <p:cNvSpPr/>
          <p:nvPr/>
        </p:nvSpPr>
        <p:spPr>
          <a:xfrm>
            <a:off x="3898914" y="1603107"/>
            <a:ext cx="104603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89" name="Diamond 88">
            <a:extLst>
              <a:ext uri="{FF2B5EF4-FFF2-40B4-BE49-F238E27FC236}">
                <a16:creationId xmlns:a16="http://schemas.microsoft.com/office/drawing/2014/main" id="{3716A624-570A-4848-B3BB-4924393EA5CC}"/>
              </a:ext>
            </a:extLst>
          </p:cNvPr>
          <p:cNvSpPr>
            <a:spLocks/>
          </p:cNvSpPr>
          <p:nvPr/>
        </p:nvSpPr>
        <p:spPr>
          <a:xfrm>
            <a:off x="3503610" y="6168017"/>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C9F11C80-E622-534C-A391-74DFCB88104F}"/>
              </a:ext>
            </a:extLst>
          </p:cNvPr>
          <p:cNvSpPr txBox="1"/>
          <p:nvPr/>
        </p:nvSpPr>
        <p:spPr>
          <a:xfrm>
            <a:off x="3733556" y="6122240"/>
            <a:ext cx="2194560" cy="246221"/>
          </a:xfrm>
          <a:prstGeom prst="rect">
            <a:avLst/>
          </a:prstGeom>
          <a:noFill/>
        </p:spPr>
        <p:txBody>
          <a:bodyPr wrap="square" rtlCol="0">
            <a:spAutoFit/>
          </a:bodyPr>
          <a:lstStyle/>
          <a:p>
            <a:pPr rtl="0"/>
            <a:r>
              <a:rPr lang="pt-BR" sz="1000">
                <a:latin typeface="Century Gothic" panose="020B0502020202020204" pitchFamily="34" charset="0"/>
              </a:rPr>
              <a:t>Significa um evento específico</a:t>
            </a:r>
          </a:p>
        </p:txBody>
      </p:sp>
      <p:sp>
        <p:nvSpPr>
          <p:cNvPr id="91" name="Rectangle 90">
            <a:extLst>
              <a:ext uri="{FF2B5EF4-FFF2-40B4-BE49-F238E27FC236}">
                <a16:creationId xmlns:a16="http://schemas.microsoft.com/office/drawing/2014/main" id="{D5F44AF4-9928-D64C-A38A-072BFEAE3ABA}"/>
              </a:ext>
            </a:extLst>
          </p:cNvPr>
          <p:cNvSpPr/>
          <p:nvPr/>
        </p:nvSpPr>
        <p:spPr>
          <a:xfrm>
            <a:off x="6635398" y="69153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dirty="0">
                <a:solidFill>
                  <a:schemeClr val="tx1"/>
                </a:solidFill>
                <a:latin typeface="Century Gothic" panose="020B0502020202020204" pitchFamily="34" charset="0"/>
              </a:rPr>
              <a:t>Notas de atividade</a:t>
            </a:r>
          </a:p>
        </p:txBody>
      </p:sp>
      <p:sp>
        <p:nvSpPr>
          <p:cNvPr id="92" name="Rectangle 91">
            <a:extLst>
              <a:ext uri="{FF2B5EF4-FFF2-40B4-BE49-F238E27FC236}">
                <a16:creationId xmlns:a16="http://schemas.microsoft.com/office/drawing/2014/main" id="{1E135241-DF7A-1F4C-BA49-E39DB0B252AF}"/>
              </a:ext>
            </a:extLst>
          </p:cNvPr>
          <p:cNvSpPr/>
          <p:nvPr/>
        </p:nvSpPr>
        <p:spPr>
          <a:xfrm>
            <a:off x="6635398" y="98142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dirty="0">
                <a:solidFill>
                  <a:schemeClr val="tx1"/>
                </a:solidFill>
                <a:latin typeface="Century Gothic" panose="020B0502020202020204" pitchFamily="34" charset="0"/>
              </a:rPr>
              <a:t>Notas de atividade</a:t>
            </a:r>
          </a:p>
        </p:txBody>
      </p:sp>
      <p:sp>
        <p:nvSpPr>
          <p:cNvPr id="93" name="Rectangle 92">
            <a:extLst>
              <a:ext uri="{FF2B5EF4-FFF2-40B4-BE49-F238E27FC236}">
                <a16:creationId xmlns:a16="http://schemas.microsoft.com/office/drawing/2014/main" id="{DED634CD-857F-9443-98A5-DD99120AAC09}"/>
              </a:ext>
            </a:extLst>
          </p:cNvPr>
          <p:cNvSpPr/>
          <p:nvPr/>
        </p:nvSpPr>
        <p:spPr>
          <a:xfrm>
            <a:off x="6635398" y="127130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94" name="Rectangle 93">
            <a:extLst>
              <a:ext uri="{FF2B5EF4-FFF2-40B4-BE49-F238E27FC236}">
                <a16:creationId xmlns:a16="http://schemas.microsoft.com/office/drawing/2014/main" id="{B3969CEA-13CE-1B40-8EAD-FD0721BB15FC}"/>
              </a:ext>
            </a:extLst>
          </p:cNvPr>
          <p:cNvSpPr/>
          <p:nvPr/>
        </p:nvSpPr>
        <p:spPr>
          <a:xfrm>
            <a:off x="6635398" y="156118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95" name="Rectangle 94">
            <a:extLst>
              <a:ext uri="{FF2B5EF4-FFF2-40B4-BE49-F238E27FC236}">
                <a16:creationId xmlns:a16="http://schemas.microsoft.com/office/drawing/2014/main" id="{356AA5F9-CA30-8447-BF08-3C0CE73F862F}"/>
              </a:ext>
            </a:extLst>
          </p:cNvPr>
          <p:cNvSpPr/>
          <p:nvPr/>
        </p:nvSpPr>
        <p:spPr>
          <a:xfrm>
            <a:off x="6635398" y="185106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96" name="Rectangle 95">
            <a:extLst>
              <a:ext uri="{FF2B5EF4-FFF2-40B4-BE49-F238E27FC236}">
                <a16:creationId xmlns:a16="http://schemas.microsoft.com/office/drawing/2014/main" id="{07930C83-B57F-E14E-AA62-2E565167EC9A}"/>
              </a:ext>
            </a:extLst>
          </p:cNvPr>
          <p:cNvSpPr/>
          <p:nvPr/>
        </p:nvSpPr>
        <p:spPr>
          <a:xfrm>
            <a:off x="6635398" y="2140944"/>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97" name="Rectangle 96">
            <a:extLst>
              <a:ext uri="{FF2B5EF4-FFF2-40B4-BE49-F238E27FC236}">
                <a16:creationId xmlns:a16="http://schemas.microsoft.com/office/drawing/2014/main" id="{D8219D69-FBD2-1641-AD68-F2D40A5718E3}"/>
              </a:ext>
            </a:extLst>
          </p:cNvPr>
          <p:cNvSpPr/>
          <p:nvPr/>
        </p:nvSpPr>
        <p:spPr>
          <a:xfrm>
            <a:off x="6635398" y="2430825"/>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98" name="Rectangle 97">
            <a:extLst>
              <a:ext uri="{FF2B5EF4-FFF2-40B4-BE49-F238E27FC236}">
                <a16:creationId xmlns:a16="http://schemas.microsoft.com/office/drawing/2014/main" id="{5306E817-3A65-1D46-8A6D-03D6B9298F4C}"/>
              </a:ext>
            </a:extLst>
          </p:cNvPr>
          <p:cNvSpPr/>
          <p:nvPr/>
        </p:nvSpPr>
        <p:spPr>
          <a:xfrm>
            <a:off x="6635398" y="2720706"/>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99" name="Rectangle 98">
            <a:extLst>
              <a:ext uri="{FF2B5EF4-FFF2-40B4-BE49-F238E27FC236}">
                <a16:creationId xmlns:a16="http://schemas.microsoft.com/office/drawing/2014/main" id="{8E7B50A0-1BE6-C742-9405-96621F450F76}"/>
              </a:ext>
            </a:extLst>
          </p:cNvPr>
          <p:cNvSpPr/>
          <p:nvPr/>
        </p:nvSpPr>
        <p:spPr>
          <a:xfrm>
            <a:off x="6635398" y="503975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100" name="Rectangle 99">
            <a:extLst>
              <a:ext uri="{FF2B5EF4-FFF2-40B4-BE49-F238E27FC236}">
                <a16:creationId xmlns:a16="http://schemas.microsoft.com/office/drawing/2014/main" id="{FB34EAED-A61F-2E42-9CBC-31B10424626F}"/>
              </a:ext>
            </a:extLst>
          </p:cNvPr>
          <p:cNvSpPr/>
          <p:nvPr/>
        </p:nvSpPr>
        <p:spPr>
          <a:xfrm>
            <a:off x="6635398" y="3300468"/>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101" name="Rectangle 100">
            <a:extLst>
              <a:ext uri="{FF2B5EF4-FFF2-40B4-BE49-F238E27FC236}">
                <a16:creationId xmlns:a16="http://schemas.microsoft.com/office/drawing/2014/main" id="{D5F80CFD-3B8F-2A43-BBA1-82FE021C48C9}"/>
              </a:ext>
            </a:extLst>
          </p:cNvPr>
          <p:cNvSpPr/>
          <p:nvPr/>
        </p:nvSpPr>
        <p:spPr>
          <a:xfrm>
            <a:off x="6635398" y="359034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102" name="Rectangle 101">
            <a:extLst>
              <a:ext uri="{FF2B5EF4-FFF2-40B4-BE49-F238E27FC236}">
                <a16:creationId xmlns:a16="http://schemas.microsoft.com/office/drawing/2014/main" id="{2423D1BD-9AD7-ED43-8BC2-B836B554A576}"/>
              </a:ext>
            </a:extLst>
          </p:cNvPr>
          <p:cNvSpPr/>
          <p:nvPr/>
        </p:nvSpPr>
        <p:spPr>
          <a:xfrm>
            <a:off x="6635398" y="388023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103" name="Rectangle 102">
            <a:extLst>
              <a:ext uri="{FF2B5EF4-FFF2-40B4-BE49-F238E27FC236}">
                <a16:creationId xmlns:a16="http://schemas.microsoft.com/office/drawing/2014/main" id="{7A9ECDD6-E390-5B40-944D-D3675B5E0A95}"/>
              </a:ext>
            </a:extLst>
          </p:cNvPr>
          <p:cNvSpPr/>
          <p:nvPr/>
        </p:nvSpPr>
        <p:spPr>
          <a:xfrm>
            <a:off x="6635398" y="417011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104" name="Rectangle 103">
            <a:extLst>
              <a:ext uri="{FF2B5EF4-FFF2-40B4-BE49-F238E27FC236}">
                <a16:creationId xmlns:a16="http://schemas.microsoft.com/office/drawing/2014/main" id="{F1C93D82-4A5C-EB47-B2D8-14E8DD9EEBFF}"/>
              </a:ext>
            </a:extLst>
          </p:cNvPr>
          <p:cNvSpPr/>
          <p:nvPr/>
        </p:nvSpPr>
        <p:spPr>
          <a:xfrm>
            <a:off x="6635398" y="445999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
        <p:nvSpPr>
          <p:cNvPr id="108" name="Rectangle 107">
            <a:extLst>
              <a:ext uri="{FF2B5EF4-FFF2-40B4-BE49-F238E27FC236}">
                <a16:creationId xmlns:a16="http://schemas.microsoft.com/office/drawing/2014/main" id="{18F9D964-7EA2-4148-8FCF-8811997BAC3E}"/>
              </a:ext>
            </a:extLst>
          </p:cNvPr>
          <p:cNvSpPr/>
          <p:nvPr/>
        </p:nvSpPr>
        <p:spPr>
          <a:xfrm>
            <a:off x="6635398" y="474987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700">
                <a:solidFill>
                  <a:schemeClr val="tx1"/>
                </a:solidFill>
                <a:latin typeface="Century Gothic" panose="020B0502020202020204" pitchFamily="34" charset="0"/>
              </a:rPr>
              <a:t>Notas de atividade</a:t>
            </a:r>
          </a:p>
        </p:txBody>
      </p:sp>
    </p:spTree>
    <p:extLst>
      <p:ext uri="{BB962C8B-B14F-4D97-AF65-F5344CB8AC3E}">
        <p14:creationId xmlns:p14="http://schemas.microsoft.com/office/powerpoint/2010/main" val="6450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Hourly-Timeline-Gantt-Chart-Template - PowerPoint - SR edits" id="{AD8A84C4-931E-4CE9-BC51-A82297B565D2}" vid="{7E6BC5BD-E800-4D94-B59B-AFD8BD6BB5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IC-Hourly-Timeline-Gantt-Chart-Template - PowerPoint - SR edits</Template>
  <TotalTime>6</TotalTime>
  <Words>433</Words>
  <Application>Microsoft Office PowerPoint</Application>
  <PresentationFormat>Widescreen</PresentationFormat>
  <Paragraphs>142</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Hansen Han</cp:lastModifiedBy>
  <cp:revision>3</cp:revision>
  <cp:lastPrinted>2020-08-31T22:23:58Z</cp:lastPrinted>
  <dcterms:created xsi:type="dcterms:W3CDTF">2020-10-13T17:48:50Z</dcterms:created>
  <dcterms:modified xsi:type="dcterms:W3CDTF">2024-03-01T02:35:22Z</dcterms:modified>
</cp:coreProperties>
</file>