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20"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86447"/>
  </p:normalViewPr>
  <p:slideViewPr>
    <p:cSldViewPr snapToGrid="0" snapToObjects="1">
      <p:cViewPr varScale="1">
        <p:scale>
          <a:sx n="158" d="100"/>
          <a:sy n="158" d="100"/>
        </p:scale>
        <p:origin x="1056" y="9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09180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880808" y="2596291"/>
            <a:ext cx="9247166" cy="584775"/>
          </a:xfrm>
          <a:prstGeom prst="rect">
            <a:avLst/>
          </a:prstGeom>
          <a:noFill/>
        </p:spPr>
        <p:txBody>
          <a:bodyPr wrap="square" rtlCol="0">
            <a:spAutoFit/>
          </a:bodyPr>
          <a:lstStyle/>
          <a:p>
            <a:pPr rtl="0"/>
            <a:r>
              <a:rPr lang="pt-BR" sz="3200" dirty="0">
                <a:latin typeface="Century Gothic" panose="020B0502020202020204" pitchFamily="34" charset="0"/>
              </a:rPr>
              <a:t>Notas quanto ao uso deste modelo</a:t>
            </a:r>
          </a:p>
        </p:txBody>
      </p:sp>
      <p:sp>
        <p:nvSpPr>
          <p:cNvPr id="3" name="TextBox 2">
            <a:extLst>
              <a:ext uri="{FF2B5EF4-FFF2-40B4-BE49-F238E27FC236}">
                <a16:creationId xmlns:a16="http://schemas.microsoft.com/office/drawing/2014/main" id="{8D229698-1152-43F9-BE56-3EBDC68FD012}"/>
              </a:ext>
            </a:extLst>
          </p:cNvPr>
          <p:cNvSpPr txBox="1"/>
          <p:nvPr/>
        </p:nvSpPr>
        <p:spPr>
          <a:xfrm>
            <a:off x="880808" y="3526114"/>
            <a:ext cx="7177617" cy="1969770"/>
          </a:xfrm>
          <a:prstGeom prst="rect">
            <a:avLst/>
          </a:prstGeom>
          <a:noFill/>
        </p:spPr>
        <p:txBody>
          <a:bodyPr wrap="square" rtlCol="0">
            <a:spAutoFit/>
          </a:bodyPr>
          <a:lstStyle/>
          <a:p>
            <a:pPr rtl="0">
              <a:spcAft>
                <a:spcPts val="600"/>
              </a:spcAft>
            </a:pPr>
            <a:r>
              <a:rPr lang="pt-BR" sz="1600" dirty="0">
                <a:latin typeface="Century Gothic" panose="020B0502020202020204" pitchFamily="34" charset="0"/>
              </a:rPr>
              <a:t>Insira tarefas do projeto na área do gráfico. </a:t>
            </a:r>
          </a:p>
          <a:p>
            <a:pPr rtl="0"/>
            <a:r>
              <a:rPr lang="pt-BR" sz="1600" dirty="0">
                <a:latin typeface="Century Gothic" panose="020B0502020202020204" pitchFamily="34" charset="0"/>
              </a:rPr>
              <a:t> </a:t>
            </a:r>
          </a:p>
          <a:p>
            <a:pPr rtl="0">
              <a:spcAft>
                <a:spcPts val="600"/>
              </a:spcAft>
            </a:pPr>
            <a:r>
              <a:rPr lang="pt-BR" sz="1600" dirty="0">
                <a:latin typeface="Century Gothic" panose="020B0502020202020204" pitchFamily="34" charset="0"/>
              </a:rPr>
              <a:t>Insira proprietários de rótulos na legenda abaixo do gráfico. </a:t>
            </a:r>
          </a:p>
          <a:p>
            <a:endParaRPr lang="en-US" sz="1600" dirty="0">
              <a:latin typeface="Century Gothic" panose="020B0502020202020204" pitchFamily="34" charset="0"/>
            </a:endParaRPr>
          </a:p>
          <a:p>
            <a:pPr rtl="0">
              <a:spcAft>
                <a:spcPts val="600"/>
              </a:spcAft>
            </a:pPr>
            <a:r>
              <a:rPr lang="pt-BR" sz="1600" dirty="0">
                <a:latin typeface="Century Gothic" panose="020B0502020202020204" pitchFamily="34" charset="0"/>
              </a:rPr>
              <a:t>Ajuste as barras para representar a duração por tarefa.  Adicione datas de início e de término, prazos, datas de marcos ou informações adicionais da tarefa dentro de cada barra ou na área do gráfico.</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97428" y="307317"/>
            <a:ext cx="2552023" cy="507585"/>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409776" y="353237"/>
            <a:ext cx="7309961" cy="461665"/>
          </a:xfrm>
          <a:prstGeom prst="rect">
            <a:avLst/>
          </a:prstGeom>
          <a:noFill/>
        </p:spPr>
        <p:txBody>
          <a:bodyPr wrap="square" rtlCol="0">
            <a:spAutoFit/>
          </a:bodyPr>
          <a:lstStyle/>
          <a:p>
            <a:pPr rtl="0"/>
            <a:r>
              <a:rPr lang="pt-BR" sz="2400" b="1">
                <a:solidFill>
                  <a:schemeClr val="tx1">
                    <a:lumMod val="65000"/>
                    <a:lumOff val="35000"/>
                  </a:schemeClr>
                </a:solidFill>
                <a:latin typeface="Century Gothic" panose="020B0502020202020204" pitchFamily="34" charset="0"/>
              </a:rPr>
              <a:t>MODELO SIMPLES DE GRÁFICO DE GANTT</a:t>
            </a:r>
          </a:p>
        </p:txBody>
      </p:sp>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E1B7E48-4A02-444F-963A-D6DBBEE435A3}"/>
              </a:ext>
            </a:extLst>
          </p:cNvPr>
          <p:cNvGrpSpPr/>
          <p:nvPr/>
        </p:nvGrpSpPr>
        <p:grpSpPr>
          <a:xfrm>
            <a:off x="7203068" y="-14628"/>
            <a:ext cx="5724680" cy="6219640"/>
            <a:chOff x="7203068" y="-14628"/>
            <a:chExt cx="5724680" cy="6219640"/>
          </a:xfrm>
          <a:solidFill>
            <a:schemeClr val="bg1">
              <a:alpha val="30000"/>
            </a:schemeClr>
          </a:solidFill>
        </p:grpSpPr>
        <p:sp>
          <p:nvSpPr>
            <p:cNvPr id="8" name="Triangle 7">
              <a:extLst>
                <a:ext uri="{FF2B5EF4-FFF2-40B4-BE49-F238E27FC236}">
                  <a16:creationId xmlns:a16="http://schemas.microsoft.com/office/drawing/2014/main" id="{C1F95B41-1F70-5541-A0B1-E31F6CB382D1}"/>
                </a:ext>
              </a:extLst>
            </p:cNvPr>
            <p:cNvSpPr/>
            <p:nvPr/>
          </p:nvSpPr>
          <p:spPr>
            <a:xfrm>
              <a:off x="8267700" y="1219200"/>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D3145F68-25BF-6F45-9133-78D5A5614430}"/>
                </a:ext>
              </a:extLst>
            </p:cNvPr>
            <p:cNvSpPr/>
            <p:nvPr/>
          </p:nvSpPr>
          <p:spPr>
            <a:xfrm rot="10800000">
              <a:off x="8267698" y="2340726"/>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32661B42-CFB6-BF43-BDC1-243E3C22207A}"/>
                </a:ext>
              </a:extLst>
            </p:cNvPr>
            <p:cNvSpPr/>
            <p:nvPr/>
          </p:nvSpPr>
          <p:spPr>
            <a:xfrm>
              <a:off x="9117614" y="2441587"/>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309A7C49-973C-FD42-AB70-5B57BBDB1D85}"/>
                </a:ext>
              </a:extLst>
            </p:cNvPr>
            <p:cNvSpPr/>
            <p:nvPr/>
          </p:nvSpPr>
          <p:spPr>
            <a:xfrm rot="10800000">
              <a:off x="9117612" y="3563113"/>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A49B51FE-E6AA-5A45-BD6C-DA4BF7C9EC64}"/>
                </a:ext>
              </a:extLst>
            </p:cNvPr>
            <p:cNvSpPr/>
            <p:nvPr/>
          </p:nvSpPr>
          <p:spPr>
            <a:xfrm rot="10800000">
              <a:off x="9118598" y="-14627"/>
              <a:ext cx="3073402" cy="230083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DCC5E1A3-499A-4A42-912A-329D6FA81565}"/>
                </a:ext>
              </a:extLst>
            </p:cNvPr>
            <p:cNvSpPr/>
            <p:nvPr/>
          </p:nvSpPr>
          <p:spPr>
            <a:xfrm>
              <a:off x="11194577" y="5032308"/>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7478C905-13B8-3549-A925-632AF93DA529}"/>
                </a:ext>
              </a:extLst>
            </p:cNvPr>
            <p:cNvSpPr/>
            <p:nvPr/>
          </p:nvSpPr>
          <p:spPr>
            <a:xfrm rot="10800000">
              <a:off x="10726003" y="4976702"/>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EBBDD6DB-9153-F84A-8A6D-72FB50473A0B}"/>
                </a:ext>
              </a:extLst>
            </p:cNvPr>
            <p:cNvSpPr/>
            <p:nvPr/>
          </p:nvSpPr>
          <p:spPr>
            <a:xfrm>
              <a:off x="10726004" y="4358384"/>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0F2B7324-B883-D04D-AA46-6BD0AF8386FA}"/>
                </a:ext>
              </a:extLst>
            </p:cNvPr>
            <p:cNvSpPr/>
            <p:nvPr/>
          </p:nvSpPr>
          <p:spPr>
            <a:xfrm>
              <a:off x="10732980" y="2926103"/>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E2E2A6B5-3297-124A-A02B-7888670A8E19}"/>
                </a:ext>
              </a:extLst>
            </p:cNvPr>
            <p:cNvSpPr/>
            <p:nvPr/>
          </p:nvSpPr>
          <p:spPr>
            <a:xfrm rot="10800000">
              <a:off x="10732979" y="3544421"/>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56579292-2F63-8344-B4D4-B3104A9FF118}"/>
                </a:ext>
              </a:extLst>
            </p:cNvPr>
            <p:cNvSpPr/>
            <p:nvPr/>
          </p:nvSpPr>
          <p:spPr>
            <a:xfrm>
              <a:off x="11201553" y="3600027"/>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7246C88E-4533-0C4B-B184-73C1B498B8FC}"/>
                </a:ext>
              </a:extLst>
            </p:cNvPr>
            <p:cNvSpPr/>
            <p:nvPr/>
          </p:nvSpPr>
          <p:spPr>
            <a:xfrm rot="10800000">
              <a:off x="11201552" y="4218345"/>
              <a:ext cx="825935" cy="618318"/>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03EC3B23-B8B6-1B4A-9899-999384E3DFAC}"/>
                </a:ext>
              </a:extLst>
            </p:cNvPr>
            <p:cNvSpPr/>
            <p:nvPr/>
          </p:nvSpPr>
          <p:spPr>
            <a:xfrm>
              <a:off x="9465415" y="535103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3680E3CF-DB8A-9047-B4CD-2F5BA9988567}"/>
                </a:ext>
              </a:extLst>
            </p:cNvPr>
            <p:cNvSpPr/>
            <p:nvPr/>
          </p:nvSpPr>
          <p:spPr>
            <a:xfrm rot="10800000">
              <a:off x="8796054" y="4684640"/>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F70F9821-7B32-5942-B3E7-D8C865439557}"/>
                </a:ext>
              </a:extLst>
            </p:cNvPr>
            <p:cNvSpPr/>
            <p:nvPr/>
          </p:nvSpPr>
          <p:spPr>
            <a:xfrm>
              <a:off x="8796055" y="4225687"/>
              <a:ext cx="613059" cy="458953"/>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17F49CF0-4F75-364D-B8B3-83A0B12E6A7E}"/>
                </a:ext>
              </a:extLst>
            </p:cNvPr>
            <p:cNvSpPr/>
            <p:nvPr/>
          </p:nvSpPr>
          <p:spPr>
            <a:xfrm>
              <a:off x="11429639" y="676405"/>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7448E9F5-8215-3D44-85D0-A590CF9868BA}"/>
                </a:ext>
              </a:extLst>
            </p:cNvPr>
            <p:cNvSpPr/>
            <p:nvPr/>
          </p:nvSpPr>
          <p:spPr>
            <a:xfrm rot="10800000">
              <a:off x="11429637" y="1797931"/>
              <a:ext cx="1498109" cy="1121526"/>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90090464-F536-8E4A-BD6E-7EB365238ABE}"/>
                </a:ext>
              </a:extLst>
            </p:cNvPr>
            <p:cNvSpPr/>
            <p:nvPr/>
          </p:nvSpPr>
          <p:spPr>
            <a:xfrm rot="10800000">
              <a:off x="10001145" y="4978503"/>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A7D07E8-B811-E14D-8E65-1E5D7F4AE6EB}"/>
                </a:ext>
              </a:extLst>
            </p:cNvPr>
            <p:cNvSpPr/>
            <p:nvPr/>
          </p:nvSpPr>
          <p:spPr>
            <a:xfrm>
              <a:off x="8478550" y="3436582"/>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A48947FF-57CA-D249-96E7-117F9769097F}"/>
                </a:ext>
              </a:extLst>
            </p:cNvPr>
            <p:cNvSpPr/>
            <p:nvPr/>
          </p:nvSpPr>
          <p:spPr>
            <a:xfrm>
              <a:off x="10560298" y="3911608"/>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F04D09A2-2F95-5241-9100-2219D93B2329}"/>
                </a:ext>
              </a:extLst>
            </p:cNvPr>
            <p:cNvSpPr/>
            <p:nvPr/>
          </p:nvSpPr>
          <p:spPr>
            <a:xfrm rot="10800000">
              <a:off x="10924816" y="6039467"/>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1BDF32AB-DA0A-0D43-859F-2CD7DBE58638}"/>
                </a:ext>
              </a:extLst>
            </p:cNvPr>
            <p:cNvSpPr/>
            <p:nvPr/>
          </p:nvSpPr>
          <p:spPr>
            <a:xfrm rot="10800000">
              <a:off x="8157134" y="1651419"/>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E533EC0E-E681-8649-8038-EE2C8D3B5CE1}"/>
                </a:ext>
              </a:extLst>
            </p:cNvPr>
            <p:cNvSpPr/>
            <p:nvPr/>
          </p:nvSpPr>
          <p:spPr>
            <a:xfrm>
              <a:off x="11586492" y="2465841"/>
              <a:ext cx="221130" cy="165545"/>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A5A29F83-7BB5-764B-95A1-F84D70156B63}"/>
                </a:ext>
              </a:extLst>
            </p:cNvPr>
            <p:cNvSpPr/>
            <p:nvPr/>
          </p:nvSpPr>
          <p:spPr>
            <a:xfrm>
              <a:off x="8875258" y="425489"/>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EDC38598-9CCC-964F-BB5E-C1A27ACDCC44}"/>
                </a:ext>
              </a:extLst>
            </p:cNvPr>
            <p:cNvSpPr/>
            <p:nvPr/>
          </p:nvSpPr>
          <p:spPr>
            <a:xfrm rot="10800000">
              <a:off x="11900905" y="4908188"/>
              <a:ext cx="164136" cy="122877"/>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37">
              <a:extLst>
                <a:ext uri="{FF2B5EF4-FFF2-40B4-BE49-F238E27FC236}">
                  <a16:creationId xmlns:a16="http://schemas.microsoft.com/office/drawing/2014/main" id="{B7E5DB76-E9E8-AD4D-8A0B-33AC626B474D}"/>
                </a:ext>
              </a:extLst>
            </p:cNvPr>
            <p:cNvSpPr/>
            <p:nvPr/>
          </p:nvSpPr>
          <p:spPr>
            <a:xfrm>
              <a:off x="9494499" y="1271969"/>
              <a:ext cx="401094" cy="300270"/>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74D31C-5D26-2048-8B9C-61EF38B28DBD}"/>
                </a:ext>
              </a:extLst>
            </p:cNvPr>
            <p:cNvSpPr/>
            <p:nvPr/>
          </p:nvSpPr>
          <p:spPr>
            <a:xfrm rot="10800000">
              <a:off x="7203068" y="-14628"/>
              <a:ext cx="1592986" cy="1192554"/>
            </a:xfrm>
            <a:prstGeom prst="triangl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MODELO SIMPLES DE GRÁFICO DE GANTT</a:t>
            </a:r>
          </a:p>
        </p:txBody>
      </p:sp>
      <p:graphicFrame>
        <p:nvGraphicFramePr>
          <p:cNvPr id="2" name="Table 2">
            <a:extLst>
              <a:ext uri="{FF2B5EF4-FFF2-40B4-BE49-F238E27FC236}">
                <a16:creationId xmlns:a16="http://schemas.microsoft.com/office/drawing/2014/main" id="{37355569-728A-7144-B0C9-4D9511C7D2C3}"/>
              </a:ext>
            </a:extLst>
          </p:cNvPr>
          <p:cNvGraphicFramePr>
            <a:graphicFrameLocks noGrp="1"/>
          </p:cNvGraphicFramePr>
          <p:nvPr>
            <p:extLst>
              <p:ext uri="{D42A27DB-BD31-4B8C-83A1-F6EECF244321}">
                <p14:modId xmlns:p14="http://schemas.microsoft.com/office/powerpoint/2010/main" val="2430806500"/>
              </p:ext>
            </p:extLst>
          </p:nvPr>
        </p:nvGraphicFramePr>
        <p:xfrm>
          <a:off x="327121" y="485123"/>
          <a:ext cx="11529256" cy="4957800"/>
        </p:xfrm>
        <a:graphic>
          <a:graphicData uri="http://schemas.openxmlformats.org/drawingml/2006/table">
            <a:tbl>
              <a:tblPr firstRow="1" bandRow="1">
                <a:tableStyleId>{5C22544A-7EE6-4342-B048-85BDC9FD1C3A}</a:tableStyleId>
              </a:tblPr>
              <a:tblGrid>
                <a:gridCol w="3499444">
                  <a:extLst>
                    <a:ext uri="{9D8B030D-6E8A-4147-A177-3AD203B41FA5}">
                      <a16:colId xmlns:a16="http://schemas.microsoft.com/office/drawing/2014/main" val="602210714"/>
                    </a:ext>
                  </a:extLst>
                </a:gridCol>
                <a:gridCol w="1376678">
                  <a:extLst>
                    <a:ext uri="{9D8B030D-6E8A-4147-A177-3AD203B41FA5}">
                      <a16:colId xmlns:a16="http://schemas.microsoft.com/office/drawing/2014/main" val="745651107"/>
                    </a:ext>
                  </a:extLst>
                </a:gridCol>
                <a:gridCol w="1376678">
                  <a:extLst>
                    <a:ext uri="{9D8B030D-6E8A-4147-A177-3AD203B41FA5}">
                      <a16:colId xmlns:a16="http://schemas.microsoft.com/office/drawing/2014/main" val="3203644497"/>
                    </a:ext>
                  </a:extLst>
                </a:gridCol>
                <a:gridCol w="1319114">
                  <a:extLst>
                    <a:ext uri="{9D8B030D-6E8A-4147-A177-3AD203B41FA5}">
                      <a16:colId xmlns:a16="http://schemas.microsoft.com/office/drawing/2014/main" val="3839570682"/>
                    </a:ext>
                  </a:extLst>
                </a:gridCol>
                <a:gridCol w="1319114">
                  <a:extLst>
                    <a:ext uri="{9D8B030D-6E8A-4147-A177-3AD203B41FA5}">
                      <a16:colId xmlns:a16="http://schemas.microsoft.com/office/drawing/2014/main" val="436924813"/>
                    </a:ext>
                  </a:extLst>
                </a:gridCol>
                <a:gridCol w="1319114">
                  <a:extLst>
                    <a:ext uri="{9D8B030D-6E8A-4147-A177-3AD203B41FA5}">
                      <a16:colId xmlns:a16="http://schemas.microsoft.com/office/drawing/2014/main" val="3893106002"/>
                    </a:ext>
                  </a:extLst>
                </a:gridCol>
                <a:gridCol w="1319114">
                  <a:extLst>
                    <a:ext uri="{9D8B030D-6E8A-4147-A177-3AD203B41FA5}">
                      <a16:colId xmlns:a16="http://schemas.microsoft.com/office/drawing/2014/main" val="1896848035"/>
                    </a:ext>
                  </a:extLst>
                </a:gridCol>
              </a:tblGrid>
              <a:tr h="243926">
                <a:tc>
                  <a:txBody>
                    <a:bodyPr/>
                    <a:lstStyle/>
                    <a:p>
                      <a:pPr rtl="0">
                        <a:lnSpc>
                          <a:spcPct val="100000"/>
                        </a:lnSpc>
                      </a:pPr>
                      <a:r>
                        <a:rPr lang="pt-BR" sz="900">
                          <a:solidFill>
                            <a:schemeClr val="tx1"/>
                          </a:solidFill>
                          <a:latin typeface="Century Gothic" panose="020B0502020202020204" pitchFamily="34" charset="0"/>
                        </a:rPr>
                        <a:t>TAREFAS</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algn="ctr" rtl="0">
                        <a:lnSpc>
                          <a:spcPct val="100000"/>
                        </a:lnSpc>
                      </a:pPr>
                      <a:r>
                        <a:rPr lang="pt-BR" sz="1200" b="0">
                          <a:solidFill>
                            <a:schemeClr val="tx1"/>
                          </a:solidFill>
                          <a:latin typeface="Century Gothic" panose="020B0502020202020204" pitchFamily="34" charset="0"/>
                        </a:rPr>
                        <a:t>MÊS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t-BR" sz="1200" b="0">
                          <a:solidFill>
                            <a:schemeClr val="tx1"/>
                          </a:solidFill>
                          <a:latin typeface="Century Gothic" panose="020B0502020202020204" pitchFamily="34" charset="0"/>
                        </a:rPr>
                        <a:t>MÊS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alpha val="75000"/>
                      </a:schemeClr>
                    </a:solidFill>
                  </a:tcPr>
                </a:tc>
                <a:extLst>
                  <a:ext uri="{0D108BD9-81ED-4DB2-BD59-A6C34878D82A}">
                    <a16:rowId xmlns:a16="http://schemas.microsoft.com/office/drawing/2014/main" val="350915962"/>
                  </a:ext>
                </a:extLst>
              </a:tr>
              <a:tr h="468348">
                <a:tc>
                  <a:txBody>
                    <a:bodyPr/>
                    <a:lstStyle/>
                    <a:p>
                      <a:pPr rtl="0">
                        <a:lnSpc>
                          <a:spcPct val="100000"/>
                        </a:lnSpc>
                      </a:pPr>
                      <a:r>
                        <a:rPr lang="pt-BR" sz="1000" b="0">
                          <a:solidFill>
                            <a:schemeClr val="tx1"/>
                          </a:solidFill>
                          <a:latin typeface="Century Gothic" panose="020B0502020202020204" pitchFamily="34" charset="0"/>
                        </a:rPr>
                        <a:t>Tarefa 1</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965858687"/>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sz="1000" b="0">
                          <a:solidFill>
                            <a:schemeClr val="tx1"/>
                          </a:solidFill>
                          <a:latin typeface="Century Gothic" panose="020B0502020202020204" pitchFamily="34" charset="0"/>
                        </a:rPr>
                        <a:t>Tarefa 2</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00816345"/>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3</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9250201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4</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699537522"/>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5</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311914119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6</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911561401"/>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7</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4294209273"/>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8</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2390668724"/>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9</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99392616"/>
                  </a:ext>
                </a:extLst>
              </a:tr>
              <a:tr h="4683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1000" b="0" i="0" u="none" strike="noStrike" kern="1200" cap="none" spc="0" normalizeH="0" baseline="0">
                          <a:ln>
                            <a:noFill/>
                          </a:ln>
                          <a:solidFill>
                            <a:prstClr val="black"/>
                          </a:solidFill>
                          <a:effectLst/>
                          <a:uLnTx/>
                          <a:uFillTx/>
                          <a:latin typeface="Century Gothic" panose="020B0502020202020204" pitchFamily="34" charset="0"/>
                          <a:ea typeface="+mn-ea"/>
                          <a:cs typeface="+mn-cs"/>
                        </a:rPr>
                        <a:t>Tarefa 10</a:t>
                      </a:r>
                    </a:p>
                  </a:txBody>
                  <a:tcPr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tc>
                  <a:txBody>
                    <a:bodyPr/>
                    <a:lstStyle/>
                    <a:p>
                      <a:pPr algn="ctr">
                        <a:lnSpc>
                          <a:spcPct val="100000"/>
                        </a:lnSpc>
                      </a:pPr>
                      <a:endParaRPr lang="en-US" sz="600" dirty="0">
                        <a:solidFill>
                          <a:schemeClr val="tx1"/>
                        </a:solidFill>
                        <a:latin typeface="Century Gothic" panose="020B0502020202020204" pitchFamily="34" charset="0"/>
                      </a:endParaRPr>
                    </a:p>
                  </a:txBody>
                  <a:tcPr marL="0" marR="0" marT="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38100" cap="flat" cmpd="sng" algn="ctr">
                      <a:solidFill>
                        <a:schemeClr val="bg1">
                          <a:lumMod val="75000"/>
                        </a:schemeClr>
                      </a:solidFill>
                      <a:prstDash val="solid"/>
                      <a:round/>
                      <a:headEnd type="none" w="med" len="med"/>
                      <a:tailEnd type="none" w="med" len="med"/>
                    </a:lnB>
                    <a:solidFill>
                      <a:schemeClr val="bg1">
                        <a:lumMod val="95000"/>
                        <a:alpha val="50000"/>
                      </a:schemeClr>
                    </a:solidFill>
                  </a:tcPr>
                </a:tc>
                <a:extLst>
                  <a:ext uri="{0D108BD9-81ED-4DB2-BD59-A6C34878D82A}">
                    <a16:rowId xmlns:a16="http://schemas.microsoft.com/office/drawing/2014/main" val="1634152558"/>
                  </a:ext>
                </a:extLst>
              </a:tr>
            </a:tbl>
          </a:graphicData>
        </a:graphic>
      </p:graphicFrame>
      <p:sp>
        <p:nvSpPr>
          <p:cNvPr id="5" name="Rectangle 4">
            <a:extLst>
              <a:ext uri="{FF2B5EF4-FFF2-40B4-BE49-F238E27FC236}">
                <a16:creationId xmlns:a16="http://schemas.microsoft.com/office/drawing/2014/main" id="{CDADEC37-AD62-194B-8324-91DAEC6F3A34}"/>
              </a:ext>
            </a:extLst>
          </p:cNvPr>
          <p:cNvSpPr/>
          <p:nvPr/>
        </p:nvSpPr>
        <p:spPr>
          <a:xfrm>
            <a:off x="3824646" y="809599"/>
            <a:ext cx="1753154" cy="36576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6" name="Rectangle 5">
            <a:extLst>
              <a:ext uri="{FF2B5EF4-FFF2-40B4-BE49-F238E27FC236}">
                <a16:creationId xmlns:a16="http://schemas.microsoft.com/office/drawing/2014/main" id="{45120421-B160-AC44-999E-CFB0721F467F}"/>
              </a:ext>
            </a:extLst>
          </p:cNvPr>
          <p:cNvSpPr/>
          <p:nvPr/>
        </p:nvSpPr>
        <p:spPr>
          <a:xfrm>
            <a:off x="4507579" y="1277572"/>
            <a:ext cx="710069"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12" name="Rectangle 11">
            <a:extLst>
              <a:ext uri="{FF2B5EF4-FFF2-40B4-BE49-F238E27FC236}">
                <a16:creationId xmlns:a16="http://schemas.microsoft.com/office/drawing/2014/main" id="{4DA04FFA-D9F8-5249-A153-D5EAF58B72FE}"/>
              </a:ext>
            </a:extLst>
          </p:cNvPr>
          <p:cNvSpPr/>
          <p:nvPr/>
        </p:nvSpPr>
        <p:spPr>
          <a:xfrm>
            <a:off x="4722936" y="1745545"/>
            <a:ext cx="955015"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Marco 1</a:t>
            </a:r>
          </a:p>
        </p:txBody>
      </p:sp>
      <p:sp>
        <p:nvSpPr>
          <p:cNvPr id="42" name="Rectangle 41">
            <a:extLst>
              <a:ext uri="{FF2B5EF4-FFF2-40B4-BE49-F238E27FC236}">
                <a16:creationId xmlns:a16="http://schemas.microsoft.com/office/drawing/2014/main" id="{238344CB-F85E-EE49-8F53-13D357BD1514}"/>
              </a:ext>
            </a:extLst>
          </p:cNvPr>
          <p:cNvSpPr/>
          <p:nvPr/>
        </p:nvSpPr>
        <p:spPr>
          <a:xfrm>
            <a:off x="5305717" y="2213518"/>
            <a:ext cx="955015" cy="36576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Requer revisão</a:t>
            </a:r>
          </a:p>
        </p:txBody>
      </p:sp>
      <p:sp>
        <p:nvSpPr>
          <p:cNvPr id="43" name="Rectangle 42">
            <a:extLst>
              <a:ext uri="{FF2B5EF4-FFF2-40B4-BE49-F238E27FC236}">
                <a16:creationId xmlns:a16="http://schemas.microsoft.com/office/drawing/2014/main" id="{BDF46762-DE84-6D48-99D5-CB3DE0793AB2}"/>
              </a:ext>
            </a:extLst>
          </p:cNvPr>
          <p:cNvSpPr/>
          <p:nvPr/>
        </p:nvSpPr>
        <p:spPr>
          <a:xfrm>
            <a:off x="5853775" y="2681491"/>
            <a:ext cx="3885877" cy="36576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44" name="Rectangle 43">
            <a:extLst>
              <a:ext uri="{FF2B5EF4-FFF2-40B4-BE49-F238E27FC236}">
                <a16:creationId xmlns:a16="http://schemas.microsoft.com/office/drawing/2014/main" id="{BC327E30-6FC2-774C-84E7-84122B7DDF00}"/>
              </a:ext>
            </a:extLst>
          </p:cNvPr>
          <p:cNvSpPr/>
          <p:nvPr/>
        </p:nvSpPr>
        <p:spPr>
          <a:xfrm>
            <a:off x="5853775" y="3149464"/>
            <a:ext cx="1582812" cy="36576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45" name="Rectangle 44">
            <a:extLst>
              <a:ext uri="{FF2B5EF4-FFF2-40B4-BE49-F238E27FC236}">
                <a16:creationId xmlns:a16="http://schemas.microsoft.com/office/drawing/2014/main" id="{C6B6796C-A823-9B45-9C7B-E649DE201818}"/>
              </a:ext>
            </a:extLst>
          </p:cNvPr>
          <p:cNvSpPr/>
          <p:nvPr/>
        </p:nvSpPr>
        <p:spPr>
          <a:xfrm>
            <a:off x="6846285" y="3617437"/>
            <a:ext cx="1395257" cy="36576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46" name="Rectangle 45">
            <a:extLst>
              <a:ext uri="{FF2B5EF4-FFF2-40B4-BE49-F238E27FC236}">
                <a16:creationId xmlns:a16="http://schemas.microsoft.com/office/drawing/2014/main" id="{3B60B896-37F2-1C41-A35B-FD3D0B568849}"/>
              </a:ext>
            </a:extLst>
          </p:cNvPr>
          <p:cNvSpPr/>
          <p:nvPr/>
        </p:nvSpPr>
        <p:spPr>
          <a:xfrm>
            <a:off x="7795966" y="4085410"/>
            <a:ext cx="1943685" cy="36576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54" name="Rectangle 53">
            <a:extLst>
              <a:ext uri="{FF2B5EF4-FFF2-40B4-BE49-F238E27FC236}">
                <a16:creationId xmlns:a16="http://schemas.microsoft.com/office/drawing/2014/main" id="{C8FAABF7-CF44-A847-B0BC-190595132FDE}"/>
              </a:ext>
            </a:extLst>
          </p:cNvPr>
          <p:cNvSpPr/>
          <p:nvPr/>
        </p:nvSpPr>
        <p:spPr>
          <a:xfrm>
            <a:off x="9273613" y="4553383"/>
            <a:ext cx="466038" cy="36576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D21B74-0D4D-1541-A69C-58D3FB0DFCCE}"/>
              </a:ext>
            </a:extLst>
          </p:cNvPr>
          <p:cNvSpPr/>
          <p:nvPr/>
        </p:nvSpPr>
        <p:spPr>
          <a:xfrm>
            <a:off x="9303177" y="5021353"/>
            <a:ext cx="2468880" cy="36576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r>
              <a:rPr lang="pt-BR" sz="1000">
                <a:solidFill>
                  <a:schemeClr val="tx1"/>
                </a:solidFill>
                <a:latin typeface="Century Gothic" panose="020B0502020202020204" pitchFamily="34" charset="0"/>
              </a:rPr>
              <a:t>Prazo 00/00</a:t>
            </a:r>
          </a:p>
        </p:txBody>
      </p:sp>
      <p:sp>
        <p:nvSpPr>
          <p:cNvPr id="64" name="Rectangle 63">
            <a:extLst>
              <a:ext uri="{FF2B5EF4-FFF2-40B4-BE49-F238E27FC236}">
                <a16:creationId xmlns:a16="http://schemas.microsoft.com/office/drawing/2014/main" id="{220700B7-FE64-BC42-8D51-17764740A425}"/>
              </a:ext>
            </a:extLst>
          </p:cNvPr>
          <p:cNvSpPr/>
          <p:nvPr/>
        </p:nvSpPr>
        <p:spPr>
          <a:xfrm>
            <a:off x="439907" y="5763631"/>
            <a:ext cx="274320" cy="228600"/>
          </a:xfrm>
          <a:prstGeom prst="rect">
            <a:avLst/>
          </a:prstGeom>
          <a:solidFill>
            <a:srgbClr val="00BD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6" name="Rectangle 65">
            <a:extLst>
              <a:ext uri="{FF2B5EF4-FFF2-40B4-BE49-F238E27FC236}">
                <a16:creationId xmlns:a16="http://schemas.microsoft.com/office/drawing/2014/main" id="{0D04DC16-0FB4-FD49-A177-C0A4416CE091}"/>
              </a:ext>
            </a:extLst>
          </p:cNvPr>
          <p:cNvSpPr/>
          <p:nvPr/>
        </p:nvSpPr>
        <p:spPr>
          <a:xfrm>
            <a:off x="439907" y="6089239"/>
            <a:ext cx="274320" cy="2286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7" name="Rectangle 66">
            <a:extLst>
              <a:ext uri="{FF2B5EF4-FFF2-40B4-BE49-F238E27FC236}">
                <a16:creationId xmlns:a16="http://schemas.microsoft.com/office/drawing/2014/main" id="{F79E8F58-E22D-4C49-81D8-7222C73F3857}"/>
              </a:ext>
            </a:extLst>
          </p:cNvPr>
          <p:cNvSpPr/>
          <p:nvPr/>
        </p:nvSpPr>
        <p:spPr>
          <a:xfrm>
            <a:off x="3401228" y="5763631"/>
            <a:ext cx="274320" cy="228600"/>
          </a:xfrm>
          <a:prstGeom prst="rect">
            <a:avLst/>
          </a:prstGeom>
          <a:solidFill>
            <a:srgbClr val="00E7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68" name="Rectangle 67">
            <a:extLst>
              <a:ext uri="{FF2B5EF4-FFF2-40B4-BE49-F238E27FC236}">
                <a16:creationId xmlns:a16="http://schemas.microsoft.com/office/drawing/2014/main" id="{48CABC9F-CA25-AE48-B7D2-D4AE53DD30DA}"/>
              </a:ext>
            </a:extLst>
          </p:cNvPr>
          <p:cNvSpPr/>
          <p:nvPr/>
        </p:nvSpPr>
        <p:spPr>
          <a:xfrm>
            <a:off x="3401228" y="6089239"/>
            <a:ext cx="274320" cy="228600"/>
          </a:xfrm>
          <a:prstGeom prst="rect">
            <a:avLst/>
          </a:prstGeom>
          <a:solidFill>
            <a:srgbClr val="FF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solidFill>
                <a:schemeClr val="tx1"/>
              </a:solidFill>
              <a:latin typeface="Century Gothic" panose="020B0502020202020204" pitchFamily="34" charset="0"/>
            </a:endParaRPr>
          </a:p>
        </p:txBody>
      </p:sp>
      <p:sp>
        <p:nvSpPr>
          <p:cNvPr id="69" name="Rectangle 68">
            <a:extLst>
              <a:ext uri="{FF2B5EF4-FFF2-40B4-BE49-F238E27FC236}">
                <a16:creationId xmlns:a16="http://schemas.microsoft.com/office/drawing/2014/main" id="{3A6B8C60-8443-6D40-AA7F-BB1A83C9A285}"/>
              </a:ext>
            </a:extLst>
          </p:cNvPr>
          <p:cNvSpPr/>
          <p:nvPr/>
        </p:nvSpPr>
        <p:spPr>
          <a:xfrm>
            <a:off x="6362549" y="5763631"/>
            <a:ext cx="274320" cy="2286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0" name="Rectangle 69">
            <a:extLst>
              <a:ext uri="{FF2B5EF4-FFF2-40B4-BE49-F238E27FC236}">
                <a16:creationId xmlns:a16="http://schemas.microsoft.com/office/drawing/2014/main" id="{554E4906-8AFB-004F-8D6E-1195863F4A2D}"/>
              </a:ext>
            </a:extLst>
          </p:cNvPr>
          <p:cNvSpPr/>
          <p:nvPr/>
        </p:nvSpPr>
        <p:spPr>
          <a:xfrm>
            <a:off x="6362549" y="6089239"/>
            <a:ext cx="274320" cy="228600"/>
          </a:xfrm>
          <a:prstGeom prst="rect">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3" name="Rectangle 72">
            <a:extLst>
              <a:ext uri="{FF2B5EF4-FFF2-40B4-BE49-F238E27FC236}">
                <a16:creationId xmlns:a16="http://schemas.microsoft.com/office/drawing/2014/main" id="{7B8B1A9C-826E-0E4B-B2DB-840E51E22A6E}"/>
              </a:ext>
            </a:extLst>
          </p:cNvPr>
          <p:cNvSpPr/>
          <p:nvPr/>
        </p:nvSpPr>
        <p:spPr>
          <a:xfrm>
            <a:off x="9323871" y="5763631"/>
            <a:ext cx="274320" cy="2286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74" name="Rectangle 73">
            <a:extLst>
              <a:ext uri="{FF2B5EF4-FFF2-40B4-BE49-F238E27FC236}">
                <a16:creationId xmlns:a16="http://schemas.microsoft.com/office/drawing/2014/main" id="{2DD665EC-E3D0-7241-9023-1B085A655AC7}"/>
              </a:ext>
            </a:extLst>
          </p:cNvPr>
          <p:cNvSpPr/>
          <p:nvPr/>
        </p:nvSpPr>
        <p:spPr>
          <a:xfrm>
            <a:off x="9323871" y="6089239"/>
            <a:ext cx="274320" cy="228600"/>
          </a:xfrm>
          <a:prstGeom prst="rect">
            <a:avLst/>
          </a:prstGeom>
          <a:solidFill>
            <a:srgbClr val="F100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solidFill>
                <a:schemeClr val="tx1"/>
              </a:solidFill>
              <a:latin typeface="Century Gothic" panose="020B0502020202020204" pitchFamily="34" charset="0"/>
            </a:endParaRPr>
          </a:p>
        </p:txBody>
      </p:sp>
      <p:sp>
        <p:nvSpPr>
          <p:cNvPr id="3" name="TextBox 2">
            <a:extLst>
              <a:ext uri="{FF2B5EF4-FFF2-40B4-BE49-F238E27FC236}">
                <a16:creationId xmlns:a16="http://schemas.microsoft.com/office/drawing/2014/main" id="{25DB96BB-2EA7-D744-8E6F-DFB6B05779BC}"/>
              </a:ext>
            </a:extLst>
          </p:cNvPr>
          <p:cNvSpPr txBox="1"/>
          <p:nvPr/>
        </p:nvSpPr>
        <p:spPr>
          <a:xfrm>
            <a:off x="714226" y="5763631"/>
            <a:ext cx="2194560" cy="228600"/>
          </a:xfrm>
          <a:prstGeom prst="rect">
            <a:avLst/>
          </a:prstGeom>
          <a:noFill/>
        </p:spPr>
        <p:txBody>
          <a:bodyPr wrap="square" rtlCol="0">
            <a:spAutoFit/>
          </a:bodyPr>
          <a:lstStyle/>
          <a:p>
            <a:pPr rtl="0"/>
            <a:r>
              <a:rPr lang="pt-BR" sz="1000">
                <a:latin typeface="Century Gothic" panose="020B0502020202020204" pitchFamily="34" charset="0"/>
              </a:rPr>
              <a:t>Proprietário da tarefa 1</a:t>
            </a:r>
          </a:p>
        </p:txBody>
      </p:sp>
      <p:sp>
        <p:nvSpPr>
          <p:cNvPr id="75" name="TextBox 74">
            <a:extLst>
              <a:ext uri="{FF2B5EF4-FFF2-40B4-BE49-F238E27FC236}">
                <a16:creationId xmlns:a16="http://schemas.microsoft.com/office/drawing/2014/main" id="{4E03B776-881A-BE4E-9B71-CED5774718F9}"/>
              </a:ext>
            </a:extLst>
          </p:cNvPr>
          <p:cNvSpPr txBox="1"/>
          <p:nvPr/>
        </p:nvSpPr>
        <p:spPr>
          <a:xfrm>
            <a:off x="714226" y="608923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2</a:t>
            </a:r>
          </a:p>
        </p:txBody>
      </p:sp>
      <p:sp>
        <p:nvSpPr>
          <p:cNvPr id="76" name="TextBox 75">
            <a:extLst>
              <a:ext uri="{FF2B5EF4-FFF2-40B4-BE49-F238E27FC236}">
                <a16:creationId xmlns:a16="http://schemas.microsoft.com/office/drawing/2014/main" id="{E1CE2886-7039-ED47-AD04-81D7280A7112}"/>
              </a:ext>
            </a:extLst>
          </p:cNvPr>
          <p:cNvSpPr txBox="1"/>
          <p:nvPr/>
        </p:nvSpPr>
        <p:spPr>
          <a:xfrm>
            <a:off x="3668794" y="576329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3</a:t>
            </a:r>
          </a:p>
        </p:txBody>
      </p:sp>
      <p:sp>
        <p:nvSpPr>
          <p:cNvPr id="77" name="TextBox 76">
            <a:extLst>
              <a:ext uri="{FF2B5EF4-FFF2-40B4-BE49-F238E27FC236}">
                <a16:creationId xmlns:a16="http://schemas.microsoft.com/office/drawing/2014/main" id="{825DE9F7-3A84-BA4D-A8D6-1F28061069D2}"/>
              </a:ext>
            </a:extLst>
          </p:cNvPr>
          <p:cNvSpPr txBox="1"/>
          <p:nvPr/>
        </p:nvSpPr>
        <p:spPr>
          <a:xfrm>
            <a:off x="3668794" y="6088902"/>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4</a:t>
            </a:r>
          </a:p>
        </p:txBody>
      </p:sp>
      <p:sp>
        <p:nvSpPr>
          <p:cNvPr id="78" name="TextBox 77">
            <a:extLst>
              <a:ext uri="{FF2B5EF4-FFF2-40B4-BE49-F238E27FC236}">
                <a16:creationId xmlns:a16="http://schemas.microsoft.com/office/drawing/2014/main" id="{F6270B6A-6B71-594B-B81B-8944B73321E7}"/>
              </a:ext>
            </a:extLst>
          </p:cNvPr>
          <p:cNvSpPr txBox="1"/>
          <p:nvPr/>
        </p:nvSpPr>
        <p:spPr>
          <a:xfrm>
            <a:off x="6621454" y="5761556"/>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5</a:t>
            </a:r>
          </a:p>
        </p:txBody>
      </p:sp>
      <p:sp>
        <p:nvSpPr>
          <p:cNvPr id="79" name="TextBox 78">
            <a:extLst>
              <a:ext uri="{FF2B5EF4-FFF2-40B4-BE49-F238E27FC236}">
                <a16:creationId xmlns:a16="http://schemas.microsoft.com/office/drawing/2014/main" id="{20F5B221-2B2F-7C48-BEE0-AA17DBE93A34}"/>
              </a:ext>
            </a:extLst>
          </p:cNvPr>
          <p:cNvSpPr txBox="1"/>
          <p:nvPr/>
        </p:nvSpPr>
        <p:spPr>
          <a:xfrm>
            <a:off x="6621454" y="6087164"/>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6</a:t>
            </a:r>
          </a:p>
        </p:txBody>
      </p:sp>
      <p:sp>
        <p:nvSpPr>
          <p:cNvPr id="80" name="TextBox 79">
            <a:extLst>
              <a:ext uri="{FF2B5EF4-FFF2-40B4-BE49-F238E27FC236}">
                <a16:creationId xmlns:a16="http://schemas.microsoft.com/office/drawing/2014/main" id="{B5DA047D-3A7F-0545-B165-F711A43115FC}"/>
              </a:ext>
            </a:extLst>
          </p:cNvPr>
          <p:cNvSpPr txBox="1"/>
          <p:nvPr/>
        </p:nvSpPr>
        <p:spPr>
          <a:xfrm>
            <a:off x="9576022" y="5761219"/>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7</a:t>
            </a:r>
          </a:p>
        </p:txBody>
      </p:sp>
      <p:sp>
        <p:nvSpPr>
          <p:cNvPr id="81" name="TextBox 80">
            <a:extLst>
              <a:ext uri="{FF2B5EF4-FFF2-40B4-BE49-F238E27FC236}">
                <a16:creationId xmlns:a16="http://schemas.microsoft.com/office/drawing/2014/main" id="{C4076791-A3BF-A842-B151-65ED9133042D}"/>
              </a:ext>
            </a:extLst>
          </p:cNvPr>
          <p:cNvSpPr txBox="1"/>
          <p:nvPr/>
        </p:nvSpPr>
        <p:spPr>
          <a:xfrm>
            <a:off x="9576022" y="6086827"/>
            <a:ext cx="2194560" cy="246221"/>
          </a:xfrm>
          <a:prstGeom prst="rect">
            <a:avLst/>
          </a:prstGeom>
          <a:noFill/>
        </p:spPr>
        <p:txBody>
          <a:bodyPr wrap="square" rtlCol="0">
            <a:spAutoFit/>
          </a:bodyPr>
          <a:lstStyle/>
          <a:p>
            <a:pPr rtl="0"/>
            <a:r>
              <a:rPr lang="pt-BR" sz="1000">
                <a:latin typeface="Century Gothic" panose="020B0502020202020204" pitchFamily="34" charset="0"/>
              </a:rPr>
              <a:t>Proprietário da tarefa 8</a:t>
            </a:r>
          </a:p>
        </p:txBody>
      </p:sp>
      <p:grpSp>
        <p:nvGrpSpPr>
          <p:cNvPr id="53" name="Group 52">
            <a:extLst>
              <a:ext uri="{FF2B5EF4-FFF2-40B4-BE49-F238E27FC236}">
                <a16:creationId xmlns:a16="http://schemas.microsoft.com/office/drawing/2014/main" id="{2BB42450-87F2-6E45-A885-DBF3788CBB60}"/>
              </a:ext>
            </a:extLst>
          </p:cNvPr>
          <p:cNvGrpSpPr/>
          <p:nvPr/>
        </p:nvGrpSpPr>
        <p:grpSpPr>
          <a:xfrm>
            <a:off x="9105474" y="127357"/>
            <a:ext cx="548640" cy="5597491"/>
            <a:chOff x="5331873" y="127357"/>
            <a:chExt cx="548640" cy="5597491"/>
          </a:xfrm>
        </p:grpSpPr>
        <p:sp>
          <p:nvSpPr>
            <p:cNvPr id="83" name="Rectangle 82">
              <a:extLst>
                <a:ext uri="{FF2B5EF4-FFF2-40B4-BE49-F238E27FC236}">
                  <a16:creationId xmlns:a16="http://schemas.microsoft.com/office/drawing/2014/main" id="{66785142-9A91-8649-9983-281E30EEC83E}"/>
                </a:ext>
              </a:extLst>
            </p:cNvPr>
            <p:cNvSpPr/>
            <p:nvPr/>
          </p:nvSpPr>
          <p:spPr>
            <a:xfrm>
              <a:off x="5331873" y="133873"/>
              <a:ext cx="548640" cy="228600"/>
            </a:xfrm>
            <a:prstGeom prst="rect">
              <a:avLst/>
            </a:prstGeom>
            <a:gradFill>
              <a:gsLst>
                <a:gs pos="0">
                  <a:schemeClr val="accent1">
                    <a:lumMod val="5000"/>
                    <a:lumOff val="95000"/>
                  </a:schemeClr>
                </a:gs>
                <a:gs pos="83000">
                  <a:srgbClr val="FFC000"/>
                </a:gs>
                <a:gs pos="100000">
                  <a:srgbClr val="F0A62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rtl="0"/>
              <a:r>
                <a:rPr lang="pt-BR" sz="800">
                  <a:solidFill>
                    <a:schemeClr val="tx1"/>
                  </a:solidFill>
                  <a:latin typeface="Century Gothic" panose="020B0502020202020204" pitchFamily="34" charset="0"/>
                </a:rPr>
                <a:t>HOJE</a:t>
              </a:r>
            </a:p>
          </p:txBody>
        </p:sp>
        <p:cxnSp>
          <p:nvCxnSpPr>
            <p:cNvPr id="40" name="Straight Connector 39">
              <a:extLst>
                <a:ext uri="{FF2B5EF4-FFF2-40B4-BE49-F238E27FC236}">
                  <a16:creationId xmlns:a16="http://schemas.microsoft.com/office/drawing/2014/main" id="{3504DA84-FA6A-C145-8C4B-D1F3A372A990}"/>
                </a:ext>
              </a:extLst>
            </p:cNvPr>
            <p:cNvCxnSpPr/>
            <p:nvPr/>
          </p:nvCxnSpPr>
          <p:spPr>
            <a:xfrm>
              <a:off x="5331873" y="127357"/>
              <a:ext cx="0" cy="5597491"/>
            </a:xfrm>
            <a:prstGeom prst="line">
              <a:avLst/>
            </a:prstGeom>
            <a:ln w="28575">
              <a:solidFill>
                <a:srgbClr val="F0A622">
                  <a:alpha val="60000"/>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71" name="Diamond 70">
            <a:extLst>
              <a:ext uri="{FF2B5EF4-FFF2-40B4-BE49-F238E27FC236}">
                <a16:creationId xmlns:a16="http://schemas.microsoft.com/office/drawing/2014/main" id="{9821FA71-28EE-9244-8F4A-DF8712860040}"/>
              </a:ext>
            </a:extLst>
          </p:cNvPr>
          <p:cNvSpPr>
            <a:spLocks noChangeAspect="1"/>
          </p:cNvSpPr>
          <p:nvPr/>
        </p:nvSpPr>
        <p:spPr>
          <a:xfrm>
            <a:off x="5986412" y="2718732"/>
            <a:ext cx="274320" cy="274320"/>
          </a:xfrm>
          <a:prstGeom prst="diamond">
            <a:avLst/>
          </a:prstGeom>
          <a:solidFill>
            <a:schemeClr val="bg1"/>
          </a:solidFill>
          <a:ln>
            <a:solidFill>
              <a:schemeClr val="tx1">
                <a:lumMod val="65000"/>
                <a:lumOff val="35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FD5755D5-4DA7-844D-A71D-BC507D72C599}"/>
              </a:ext>
            </a:extLst>
          </p:cNvPr>
          <p:cNvSpPr/>
          <p:nvPr/>
        </p:nvSpPr>
        <p:spPr>
          <a:xfrm>
            <a:off x="3846809" y="2681003"/>
            <a:ext cx="1980493" cy="3657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0"/>
            <a:r>
              <a:rPr lang="pt-BR" sz="1000">
                <a:solidFill>
                  <a:schemeClr val="tx1"/>
                </a:solidFill>
                <a:latin typeface="Century Gothic" panose="020B0502020202020204" pitchFamily="34" charset="0"/>
              </a:rPr>
              <a:t>Marco 1 – 00/00</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0AC44026-2A50-4B18-9335-71F7C3698EF7}" vid="{627BE862-221D-4A98-B64A-0C8EDBA5BD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IC-Simple-Gantt-Chart-Template_PowerPoint - SR edits</Template>
  <TotalTime>0</TotalTime>
  <Words>256</Words>
  <Application>Microsoft Office PowerPoint</Application>
  <PresentationFormat>Widescreen</PresentationFormat>
  <Paragraphs>49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Hansen Han</cp:lastModifiedBy>
  <cp:revision>3</cp:revision>
  <cp:lastPrinted>2020-08-31T22:23:58Z</cp:lastPrinted>
  <dcterms:created xsi:type="dcterms:W3CDTF">2020-10-13T17:45:05Z</dcterms:created>
  <dcterms:modified xsi:type="dcterms:W3CDTF">2024-03-01T02:34:57Z</dcterms:modified>
</cp:coreProperties>
</file>