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2" r:id="rId2"/>
    <p:sldId id="320"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A622"/>
    <a:srgbClr val="F10002"/>
    <a:srgbClr val="FFC0E3"/>
    <a:srgbClr val="00E7F2"/>
    <a:srgbClr val="00BD32"/>
    <a:srgbClr val="5B7191"/>
    <a:srgbClr val="EAEEF3"/>
    <a:srgbClr val="CE1D02"/>
    <a:srgbClr val="E3EAF6"/>
    <a:srgbClr val="CDD5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707" autoAdjust="0"/>
    <p:restoredTop sz="86447"/>
  </p:normalViewPr>
  <p:slideViewPr>
    <p:cSldViewPr snapToGrid="0" snapToObjects="1">
      <p:cViewPr varScale="1">
        <p:scale>
          <a:sx n="158" d="100"/>
          <a:sy n="158" d="100"/>
        </p:scale>
        <p:origin x="1056" y="96"/>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3/1/2024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3618666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3/1/2024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3/1/2024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pt.smartsheet.com/try-it?trp=1091805"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5F649A-21D3-4946-B06E-8A79DDA0D00E}"/>
              </a:ext>
            </a:extLst>
          </p:cNvPr>
          <p:cNvSpPr txBox="1"/>
          <p:nvPr/>
        </p:nvSpPr>
        <p:spPr>
          <a:xfrm>
            <a:off x="880808" y="2596291"/>
            <a:ext cx="9247166" cy="584775"/>
          </a:xfrm>
          <a:prstGeom prst="rect">
            <a:avLst/>
          </a:prstGeom>
          <a:noFill/>
        </p:spPr>
        <p:txBody>
          <a:bodyPr wrap="square" rtlCol="0">
            <a:spAutoFit/>
          </a:bodyPr>
          <a:lstStyle/>
          <a:p>
            <a:pPr rtl="0"/>
            <a:r>
              <a:rPr lang="pt-BR" sz="3200" dirty="0">
                <a:latin typeface="Century Gothic" panose="020B0502020202020204" pitchFamily="34" charset="0"/>
              </a:rPr>
              <a:t>Notas quanto ao uso deste modelo</a:t>
            </a:r>
          </a:p>
        </p:txBody>
      </p:sp>
      <p:sp>
        <p:nvSpPr>
          <p:cNvPr id="3" name="TextBox 2">
            <a:extLst>
              <a:ext uri="{FF2B5EF4-FFF2-40B4-BE49-F238E27FC236}">
                <a16:creationId xmlns:a16="http://schemas.microsoft.com/office/drawing/2014/main" id="{8D229698-1152-43F9-BE56-3EBDC68FD012}"/>
              </a:ext>
            </a:extLst>
          </p:cNvPr>
          <p:cNvSpPr txBox="1"/>
          <p:nvPr/>
        </p:nvSpPr>
        <p:spPr>
          <a:xfrm>
            <a:off x="880808" y="3526114"/>
            <a:ext cx="7177617" cy="1969770"/>
          </a:xfrm>
          <a:prstGeom prst="rect">
            <a:avLst/>
          </a:prstGeom>
          <a:noFill/>
        </p:spPr>
        <p:txBody>
          <a:bodyPr wrap="square" rtlCol="0">
            <a:spAutoFit/>
          </a:bodyPr>
          <a:lstStyle/>
          <a:p>
            <a:pPr rtl="0">
              <a:spcAft>
                <a:spcPts val="600"/>
              </a:spcAft>
            </a:pPr>
            <a:r>
              <a:rPr lang="pt-BR" sz="1600" dirty="0">
                <a:latin typeface="Century Gothic" panose="020B0502020202020204" pitchFamily="34" charset="0"/>
              </a:rPr>
              <a:t>Insira tarefas do projeto na área do gráfico. </a:t>
            </a:r>
          </a:p>
          <a:p>
            <a:pPr rtl="0"/>
            <a:r>
              <a:rPr lang="pt-BR" sz="1600" dirty="0">
                <a:latin typeface="Century Gothic" panose="020B0502020202020204" pitchFamily="34" charset="0"/>
              </a:rPr>
              <a:t> </a:t>
            </a:r>
          </a:p>
          <a:p>
            <a:pPr rtl="0">
              <a:spcAft>
                <a:spcPts val="600"/>
              </a:spcAft>
            </a:pPr>
            <a:r>
              <a:rPr lang="pt-BR" sz="1600" dirty="0">
                <a:latin typeface="Century Gothic" panose="020B0502020202020204" pitchFamily="34" charset="0"/>
              </a:rPr>
              <a:t>Insira proprietários de rótulos na legenda abaixo do gráfico. </a:t>
            </a:r>
          </a:p>
          <a:p>
            <a:endParaRPr lang="en-US" sz="1600" dirty="0">
              <a:latin typeface="Century Gothic" panose="020B0502020202020204" pitchFamily="34" charset="0"/>
            </a:endParaRPr>
          </a:p>
          <a:p>
            <a:pPr rtl="0">
              <a:spcAft>
                <a:spcPts val="600"/>
              </a:spcAft>
            </a:pPr>
            <a:r>
              <a:rPr lang="pt-BR" sz="1600" dirty="0">
                <a:latin typeface="Century Gothic" panose="020B0502020202020204" pitchFamily="34" charset="0"/>
              </a:rPr>
              <a:t>Ajuste as barras para representar a duração por tarefa.  Adicione datas de início e de término, prazos, datas de marcos ou informações adicionais da tarefa dentro de cada barra ou na área do gráfico.</a:t>
            </a:r>
          </a:p>
        </p:txBody>
      </p:sp>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rcRect/>
          <a:stretch/>
        </p:blipFill>
        <p:spPr>
          <a:xfrm>
            <a:off x="9297428" y="307317"/>
            <a:ext cx="2552023" cy="507585"/>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409776" y="353237"/>
            <a:ext cx="7309961" cy="461665"/>
          </a:xfrm>
          <a:prstGeom prst="rect">
            <a:avLst/>
          </a:prstGeom>
          <a:noFill/>
        </p:spPr>
        <p:txBody>
          <a:bodyPr wrap="square" rtlCol="0">
            <a:spAutoFit/>
          </a:bodyPr>
          <a:lstStyle/>
          <a:p>
            <a:pPr rtl="0"/>
            <a:r>
              <a:rPr lang="pt-BR" sz="2400" b="1">
                <a:solidFill>
                  <a:schemeClr val="tx1">
                    <a:lumMod val="65000"/>
                    <a:lumOff val="35000"/>
                  </a:schemeClr>
                </a:solidFill>
                <a:latin typeface="Century Gothic" panose="020B0502020202020204" pitchFamily="34" charset="0"/>
              </a:rPr>
              <a:t>MODELO SIMPLES DE GRÁFICO DE GANTT</a:t>
            </a:r>
          </a:p>
        </p:txBody>
      </p:sp>
    </p:spTree>
    <p:extLst>
      <p:ext uri="{BB962C8B-B14F-4D97-AF65-F5344CB8AC3E}">
        <p14:creationId xmlns:p14="http://schemas.microsoft.com/office/powerpoint/2010/main" val="1925317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5" y="6477000"/>
            <a:ext cx="6970535" cy="369332"/>
          </a:xfrm>
          <a:prstGeom prst="rect">
            <a:avLst/>
          </a:prstGeom>
          <a:noFill/>
        </p:spPr>
        <p:txBody>
          <a:bodyPr wrap="square" rtlCol="0">
            <a:spAutoFit/>
          </a:bodyPr>
          <a:lstStyle/>
          <a:p>
            <a:pPr algn="r" rtl="0"/>
            <a:r>
              <a:rPr lang="pt-BR">
                <a:solidFill>
                  <a:schemeClr val="bg1"/>
                </a:solidFill>
                <a:latin typeface="Century Gothic" panose="020B0502020202020204" pitchFamily="34" charset="0"/>
              </a:rPr>
              <a:t>MODELO SIMPLES DE GRÁFICO DE GANTT</a:t>
            </a: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2430806500"/>
              </p:ext>
            </p:extLst>
          </p:nvPr>
        </p:nvGraphicFramePr>
        <p:xfrm>
          <a:off x="327121" y="485123"/>
          <a:ext cx="11529256" cy="4957800"/>
        </p:xfrm>
        <a:graphic>
          <a:graphicData uri="http://schemas.openxmlformats.org/drawingml/2006/table">
            <a:tbl>
              <a:tblPr firstRow="1" bandRow="1">
                <a:tableStyleId>{5C22544A-7EE6-4342-B048-85BDC9FD1C3A}</a:tableStyleId>
              </a:tblPr>
              <a:tblGrid>
                <a:gridCol w="3499444">
                  <a:extLst>
                    <a:ext uri="{9D8B030D-6E8A-4147-A177-3AD203B41FA5}">
                      <a16:colId xmlns:a16="http://schemas.microsoft.com/office/drawing/2014/main" val="602210714"/>
                    </a:ext>
                  </a:extLst>
                </a:gridCol>
                <a:gridCol w="1376678">
                  <a:extLst>
                    <a:ext uri="{9D8B030D-6E8A-4147-A177-3AD203B41FA5}">
                      <a16:colId xmlns:a16="http://schemas.microsoft.com/office/drawing/2014/main" val="745651107"/>
                    </a:ext>
                  </a:extLst>
                </a:gridCol>
                <a:gridCol w="1376678">
                  <a:extLst>
                    <a:ext uri="{9D8B030D-6E8A-4147-A177-3AD203B41FA5}">
                      <a16:colId xmlns:a16="http://schemas.microsoft.com/office/drawing/2014/main" val="3203644497"/>
                    </a:ext>
                  </a:extLst>
                </a:gridCol>
                <a:gridCol w="1319114">
                  <a:extLst>
                    <a:ext uri="{9D8B030D-6E8A-4147-A177-3AD203B41FA5}">
                      <a16:colId xmlns:a16="http://schemas.microsoft.com/office/drawing/2014/main" val="3839570682"/>
                    </a:ext>
                  </a:extLst>
                </a:gridCol>
                <a:gridCol w="1319114">
                  <a:extLst>
                    <a:ext uri="{9D8B030D-6E8A-4147-A177-3AD203B41FA5}">
                      <a16:colId xmlns:a16="http://schemas.microsoft.com/office/drawing/2014/main" val="436924813"/>
                    </a:ext>
                  </a:extLst>
                </a:gridCol>
                <a:gridCol w="1319114">
                  <a:extLst>
                    <a:ext uri="{9D8B030D-6E8A-4147-A177-3AD203B41FA5}">
                      <a16:colId xmlns:a16="http://schemas.microsoft.com/office/drawing/2014/main" val="3893106002"/>
                    </a:ext>
                  </a:extLst>
                </a:gridCol>
                <a:gridCol w="1319114">
                  <a:extLst>
                    <a:ext uri="{9D8B030D-6E8A-4147-A177-3AD203B41FA5}">
                      <a16:colId xmlns:a16="http://schemas.microsoft.com/office/drawing/2014/main" val="1896848035"/>
                    </a:ext>
                  </a:extLst>
                </a:gridCol>
              </a:tblGrid>
              <a:tr h="243926">
                <a:tc>
                  <a:txBody>
                    <a:bodyPr/>
                    <a:lstStyle/>
                    <a:p>
                      <a:pPr rtl="0">
                        <a:lnSpc>
                          <a:spcPct val="100000"/>
                        </a:lnSpc>
                      </a:pPr>
                      <a:r>
                        <a:rPr lang="pt-BR" sz="900">
                          <a:solidFill>
                            <a:schemeClr val="tx1"/>
                          </a:solidFill>
                          <a:latin typeface="Century Gothic" panose="020B0502020202020204" pitchFamily="34" charset="0"/>
                        </a:rPr>
                        <a:t>TAREFAS</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rtl="0">
                        <a:lnSpc>
                          <a:spcPct val="100000"/>
                        </a:lnSpc>
                      </a:pPr>
                      <a:r>
                        <a:rPr lang="pt-BR" sz="1200" b="0">
                          <a:solidFill>
                            <a:schemeClr val="tx1"/>
                          </a:solidFill>
                          <a:latin typeface="Century Gothic" panose="020B0502020202020204" pitchFamily="34" charset="0"/>
                        </a:rPr>
                        <a:t>MÊS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sz="1200" b="0">
                          <a:solidFill>
                            <a:schemeClr val="tx1"/>
                          </a:solidFill>
                          <a:latin typeface="Century Gothic" panose="020B0502020202020204" pitchFamily="34" charset="0"/>
                        </a:rPr>
                        <a:t>MÊS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pt-BR" sz="1200" b="0">
                          <a:solidFill>
                            <a:schemeClr val="tx1"/>
                          </a:solidFill>
                          <a:latin typeface="Century Gothic" panose="020B0502020202020204" pitchFamily="34" charset="0"/>
                        </a:rPr>
                        <a:t>MÊS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sz="1200" b="0">
                          <a:solidFill>
                            <a:schemeClr val="tx1"/>
                          </a:solidFill>
                          <a:latin typeface="Century Gothic" panose="020B0502020202020204" pitchFamily="34" charset="0"/>
                        </a:rPr>
                        <a:t>MÊS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rtl="0">
                        <a:lnSpc>
                          <a:spcPct val="100000"/>
                        </a:lnSpc>
                      </a:pPr>
                      <a:r>
                        <a:rPr lang="pt-BR" sz="1200" b="0">
                          <a:solidFill>
                            <a:schemeClr val="tx1"/>
                          </a:solidFill>
                          <a:latin typeface="Century Gothic" panose="020B0502020202020204" pitchFamily="34" charset="0"/>
                        </a:rPr>
                        <a:t>MÊS 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sz="1200" b="0">
                          <a:solidFill>
                            <a:schemeClr val="tx1"/>
                          </a:solidFill>
                          <a:latin typeface="Century Gothic" panose="020B0502020202020204" pitchFamily="34" charset="0"/>
                        </a:rPr>
                        <a:t>MÊS 6</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350915962"/>
                  </a:ext>
                </a:extLst>
              </a:tr>
              <a:tr h="468348">
                <a:tc>
                  <a:txBody>
                    <a:bodyPr/>
                    <a:lstStyle/>
                    <a:p>
                      <a:pPr rtl="0">
                        <a:lnSpc>
                          <a:spcPct val="100000"/>
                        </a:lnSpc>
                      </a:pPr>
                      <a:r>
                        <a:rPr lang="pt-BR" sz="1000" b="0">
                          <a:solidFill>
                            <a:schemeClr val="tx1"/>
                          </a:solidFill>
                          <a:latin typeface="Century Gothic" panose="020B0502020202020204" pitchFamily="34" charset="0"/>
                        </a:rPr>
                        <a:t>Tarefa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2965858687"/>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sz="1000" b="0">
                          <a:solidFill>
                            <a:schemeClr val="tx1"/>
                          </a:solidFill>
                          <a:latin typeface="Century Gothic" panose="020B0502020202020204" pitchFamily="34" charset="0"/>
                        </a:rPr>
                        <a:t>Tarefa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4200816345"/>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1000" b="0" i="0" u="none" strike="noStrike" kern="1200" cap="none" spc="0" normalizeH="0" baseline="0">
                          <a:ln>
                            <a:noFill/>
                          </a:ln>
                          <a:solidFill>
                            <a:prstClr val="black"/>
                          </a:solidFill>
                          <a:effectLst/>
                          <a:uLnTx/>
                          <a:uFillTx/>
                          <a:latin typeface="Century Gothic" panose="020B0502020202020204" pitchFamily="34" charset="0"/>
                          <a:ea typeface="+mn-ea"/>
                          <a:cs typeface="+mn-cs"/>
                        </a:rPr>
                        <a:t>Tarefa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992502013"/>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1000" b="0" i="0" u="none" strike="noStrike" kern="1200" cap="none" spc="0" normalizeH="0" baseline="0">
                          <a:ln>
                            <a:noFill/>
                          </a:ln>
                          <a:solidFill>
                            <a:prstClr val="black"/>
                          </a:solidFill>
                          <a:effectLst/>
                          <a:uLnTx/>
                          <a:uFillTx/>
                          <a:latin typeface="Century Gothic" panose="020B0502020202020204" pitchFamily="34" charset="0"/>
                          <a:ea typeface="+mn-ea"/>
                          <a:cs typeface="+mn-cs"/>
                        </a:rPr>
                        <a:t>Tarefa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699537522"/>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1000" b="0" i="0" u="none" strike="noStrike" kern="1200" cap="none" spc="0" normalizeH="0" baseline="0">
                          <a:ln>
                            <a:noFill/>
                          </a:ln>
                          <a:solidFill>
                            <a:prstClr val="black"/>
                          </a:solidFill>
                          <a:effectLst/>
                          <a:uLnTx/>
                          <a:uFillTx/>
                          <a:latin typeface="Century Gothic" panose="020B0502020202020204" pitchFamily="34" charset="0"/>
                          <a:ea typeface="+mn-ea"/>
                          <a:cs typeface="+mn-cs"/>
                        </a:rPr>
                        <a:t>Tarefa 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3119141191"/>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1000" b="0" i="0" u="none" strike="noStrike" kern="1200" cap="none" spc="0" normalizeH="0" baseline="0">
                          <a:ln>
                            <a:noFill/>
                          </a:ln>
                          <a:solidFill>
                            <a:prstClr val="black"/>
                          </a:solidFill>
                          <a:effectLst/>
                          <a:uLnTx/>
                          <a:uFillTx/>
                          <a:latin typeface="Century Gothic" panose="020B0502020202020204" pitchFamily="34" charset="0"/>
                          <a:ea typeface="+mn-ea"/>
                          <a:cs typeface="+mn-cs"/>
                        </a:rPr>
                        <a:t>Tarefa 6</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911561401"/>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1000" b="0" i="0" u="none" strike="noStrike" kern="1200" cap="none" spc="0" normalizeH="0" baseline="0">
                          <a:ln>
                            <a:noFill/>
                          </a:ln>
                          <a:solidFill>
                            <a:prstClr val="black"/>
                          </a:solidFill>
                          <a:effectLst/>
                          <a:uLnTx/>
                          <a:uFillTx/>
                          <a:latin typeface="Century Gothic" panose="020B0502020202020204" pitchFamily="34" charset="0"/>
                          <a:ea typeface="+mn-ea"/>
                          <a:cs typeface="+mn-cs"/>
                        </a:rPr>
                        <a:t>Tarefa 7</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4294209273"/>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1000" b="0" i="0" u="none" strike="noStrike" kern="1200" cap="none" spc="0" normalizeH="0" baseline="0">
                          <a:ln>
                            <a:noFill/>
                          </a:ln>
                          <a:solidFill>
                            <a:prstClr val="black"/>
                          </a:solidFill>
                          <a:effectLst/>
                          <a:uLnTx/>
                          <a:uFillTx/>
                          <a:latin typeface="Century Gothic" panose="020B0502020202020204" pitchFamily="34" charset="0"/>
                          <a:ea typeface="+mn-ea"/>
                          <a:cs typeface="+mn-cs"/>
                        </a:rPr>
                        <a:t>Tarefa 8</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2390668724"/>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1000" b="0" i="0" u="none" strike="noStrike" kern="1200" cap="none" spc="0" normalizeH="0" baseline="0">
                          <a:ln>
                            <a:noFill/>
                          </a:ln>
                          <a:solidFill>
                            <a:prstClr val="black"/>
                          </a:solidFill>
                          <a:effectLst/>
                          <a:uLnTx/>
                          <a:uFillTx/>
                          <a:latin typeface="Century Gothic" panose="020B0502020202020204" pitchFamily="34" charset="0"/>
                          <a:ea typeface="+mn-ea"/>
                          <a:cs typeface="+mn-cs"/>
                        </a:rPr>
                        <a:t>Tarefa 9</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1699392616"/>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BR" sz="1000" b="0" i="0" u="none" strike="noStrike" kern="1200" cap="none" spc="0" normalizeH="0" baseline="0">
                          <a:ln>
                            <a:noFill/>
                          </a:ln>
                          <a:solidFill>
                            <a:prstClr val="black"/>
                          </a:solidFill>
                          <a:effectLst/>
                          <a:uLnTx/>
                          <a:uFillTx/>
                          <a:latin typeface="Century Gothic" panose="020B0502020202020204" pitchFamily="34" charset="0"/>
                          <a:ea typeface="+mn-ea"/>
                          <a:cs typeface="+mn-cs"/>
                        </a:rPr>
                        <a:t>Tarefa 10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1634152558"/>
                  </a:ext>
                </a:extLst>
              </a:tr>
            </a:tbl>
          </a:graphicData>
        </a:graphic>
      </p:graphicFrame>
      <p:sp>
        <p:nvSpPr>
          <p:cNvPr id="5" name="Rectangle 4">
            <a:extLst>
              <a:ext uri="{FF2B5EF4-FFF2-40B4-BE49-F238E27FC236}">
                <a16:creationId xmlns:a16="http://schemas.microsoft.com/office/drawing/2014/main" id="{CDADEC37-AD62-194B-8324-91DAEC6F3A34}"/>
              </a:ext>
            </a:extLst>
          </p:cNvPr>
          <p:cNvSpPr/>
          <p:nvPr/>
        </p:nvSpPr>
        <p:spPr>
          <a:xfrm>
            <a:off x="3824646" y="809599"/>
            <a:ext cx="1753154" cy="36576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1000">
                <a:solidFill>
                  <a:schemeClr val="tx1"/>
                </a:solidFill>
                <a:latin typeface="Century Gothic" panose="020B0502020202020204" pitchFamily="34" charset="0"/>
              </a:rPr>
              <a:t>Prazo 00/00</a:t>
            </a:r>
          </a:p>
        </p:txBody>
      </p:sp>
      <p:sp>
        <p:nvSpPr>
          <p:cNvPr id="6" name="Rectangle 5">
            <a:extLst>
              <a:ext uri="{FF2B5EF4-FFF2-40B4-BE49-F238E27FC236}">
                <a16:creationId xmlns:a16="http://schemas.microsoft.com/office/drawing/2014/main" id="{45120421-B160-AC44-999E-CFB0721F467F}"/>
              </a:ext>
            </a:extLst>
          </p:cNvPr>
          <p:cNvSpPr/>
          <p:nvPr/>
        </p:nvSpPr>
        <p:spPr>
          <a:xfrm>
            <a:off x="4507579" y="1277572"/>
            <a:ext cx="710069" cy="36576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1000">
                <a:solidFill>
                  <a:schemeClr val="tx1"/>
                </a:solidFill>
                <a:latin typeface="Century Gothic" panose="020B0502020202020204" pitchFamily="34" charset="0"/>
              </a:rPr>
              <a:t>Prazo 00/00</a:t>
            </a:r>
          </a:p>
        </p:txBody>
      </p:sp>
      <p:sp>
        <p:nvSpPr>
          <p:cNvPr id="12" name="Rectangle 11">
            <a:extLst>
              <a:ext uri="{FF2B5EF4-FFF2-40B4-BE49-F238E27FC236}">
                <a16:creationId xmlns:a16="http://schemas.microsoft.com/office/drawing/2014/main" id="{4DA04FFA-D9F8-5249-A153-D5EAF58B72FE}"/>
              </a:ext>
            </a:extLst>
          </p:cNvPr>
          <p:cNvSpPr/>
          <p:nvPr/>
        </p:nvSpPr>
        <p:spPr>
          <a:xfrm>
            <a:off x="4722936" y="1745545"/>
            <a:ext cx="955015" cy="36576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1000">
                <a:solidFill>
                  <a:schemeClr val="tx1"/>
                </a:solidFill>
                <a:latin typeface="Century Gothic" panose="020B0502020202020204" pitchFamily="34" charset="0"/>
              </a:rPr>
              <a:t>Marco 1</a:t>
            </a:r>
          </a:p>
        </p:txBody>
      </p:sp>
      <p:sp>
        <p:nvSpPr>
          <p:cNvPr id="42" name="Rectangle 41">
            <a:extLst>
              <a:ext uri="{FF2B5EF4-FFF2-40B4-BE49-F238E27FC236}">
                <a16:creationId xmlns:a16="http://schemas.microsoft.com/office/drawing/2014/main" id="{238344CB-F85E-EE49-8F53-13D357BD1514}"/>
              </a:ext>
            </a:extLst>
          </p:cNvPr>
          <p:cNvSpPr/>
          <p:nvPr/>
        </p:nvSpPr>
        <p:spPr>
          <a:xfrm>
            <a:off x="5305717" y="2213518"/>
            <a:ext cx="955015" cy="36576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1000">
                <a:solidFill>
                  <a:schemeClr val="tx1"/>
                </a:solidFill>
                <a:latin typeface="Century Gothic" panose="020B0502020202020204" pitchFamily="34" charset="0"/>
              </a:rPr>
              <a:t>Requer revisão</a:t>
            </a:r>
          </a:p>
        </p:txBody>
      </p:sp>
      <p:sp>
        <p:nvSpPr>
          <p:cNvPr id="43" name="Rectangle 42">
            <a:extLst>
              <a:ext uri="{FF2B5EF4-FFF2-40B4-BE49-F238E27FC236}">
                <a16:creationId xmlns:a16="http://schemas.microsoft.com/office/drawing/2014/main" id="{BDF46762-DE84-6D48-99D5-CB3DE0793AB2}"/>
              </a:ext>
            </a:extLst>
          </p:cNvPr>
          <p:cNvSpPr/>
          <p:nvPr/>
        </p:nvSpPr>
        <p:spPr>
          <a:xfrm>
            <a:off x="5853775" y="2681491"/>
            <a:ext cx="3885877" cy="365760"/>
          </a:xfrm>
          <a:prstGeom prst="rect">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1000">
                <a:solidFill>
                  <a:schemeClr val="tx1"/>
                </a:solidFill>
                <a:latin typeface="Century Gothic" panose="020B0502020202020204" pitchFamily="34" charset="0"/>
              </a:rPr>
              <a:t>Prazo 00/00</a:t>
            </a:r>
          </a:p>
        </p:txBody>
      </p:sp>
      <p:sp>
        <p:nvSpPr>
          <p:cNvPr id="44" name="Rectangle 43">
            <a:extLst>
              <a:ext uri="{FF2B5EF4-FFF2-40B4-BE49-F238E27FC236}">
                <a16:creationId xmlns:a16="http://schemas.microsoft.com/office/drawing/2014/main" id="{BC327E30-6FC2-774C-84E7-84122B7DDF00}"/>
              </a:ext>
            </a:extLst>
          </p:cNvPr>
          <p:cNvSpPr/>
          <p:nvPr/>
        </p:nvSpPr>
        <p:spPr>
          <a:xfrm>
            <a:off x="5853775" y="3149464"/>
            <a:ext cx="1582812" cy="36576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1000">
                <a:solidFill>
                  <a:schemeClr val="tx1"/>
                </a:solidFill>
                <a:latin typeface="Century Gothic" panose="020B0502020202020204" pitchFamily="34" charset="0"/>
              </a:rPr>
              <a:t>Prazo 00/00</a:t>
            </a:r>
          </a:p>
        </p:txBody>
      </p:sp>
      <p:sp>
        <p:nvSpPr>
          <p:cNvPr id="45" name="Rectangle 44">
            <a:extLst>
              <a:ext uri="{FF2B5EF4-FFF2-40B4-BE49-F238E27FC236}">
                <a16:creationId xmlns:a16="http://schemas.microsoft.com/office/drawing/2014/main" id="{C6B6796C-A823-9B45-9C7B-E649DE201818}"/>
              </a:ext>
            </a:extLst>
          </p:cNvPr>
          <p:cNvSpPr/>
          <p:nvPr/>
        </p:nvSpPr>
        <p:spPr>
          <a:xfrm>
            <a:off x="6846285" y="3617437"/>
            <a:ext cx="1395257" cy="365760"/>
          </a:xfrm>
          <a:prstGeom prst="rect">
            <a:avLst/>
          </a:prstGeom>
          <a:solidFill>
            <a:srgbClr val="F1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1000">
                <a:solidFill>
                  <a:schemeClr val="tx1"/>
                </a:solidFill>
                <a:latin typeface="Century Gothic" panose="020B0502020202020204" pitchFamily="34" charset="0"/>
              </a:rPr>
              <a:t>Prazo 00/00</a:t>
            </a:r>
          </a:p>
        </p:txBody>
      </p:sp>
      <p:sp>
        <p:nvSpPr>
          <p:cNvPr id="46" name="Rectangle 45">
            <a:extLst>
              <a:ext uri="{FF2B5EF4-FFF2-40B4-BE49-F238E27FC236}">
                <a16:creationId xmlns:a16="http://schemas.microsoft.com/office/drawing/2014/main" id="{3B60B896-37F2-1C41-A35B-FD3D0B568849}"/>
              </a:ext>
            </a:extLst>
          </p:cNvPr>
          <p:cNvSpPr/>
          <p:nvPr/>
        </p:nvSpPr>
        <p:spPr>
          <a:xfrm>
            <a:off x="7795966" y="4085410"/>
            <a:ext cx="1943685" cy="365760"/>
          </a:xfrm>
          <a:prstGeom prst="rect">
            <a:avLst/>
          </a:prstGeom>
          <a:solidFill>
            <a:srgbClr val="FFC0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1000">
                <a:solidFill>
                  <a:schemeClr val="tx1"/>
                </a:solidFill>
                <a:latin typeface="Century Gothic" panose="020B0502020202020204" pitchFamily="34" charset="0"/>
              </a:rPr>
              <a:t>Prazo 00/00</a:t>
            </a:r>
          </a:p>
        </p:txBody>
      </p:sp>
      <p:sp>
        <p:nvSpPr>
          <p:cNvPr id="54" name="Rectangle 53">
            <a:extLst>
              <a:ext uri="{FF2B5EF4-FFF2-40B4-BE49-F238E27FC236}">
                <a16:creationId xmlns:a16="http://schemas.microsoft.com/office/drawing/2014/main" id="{C8FAABF7-CF44-A847-B0BC-190595132FDE}"/>
              </a:ext>
            </a:extLst>
          </p:cNvPr>
          <p:cNvSpPr/>
          <p:nvPr/>
        </p:nvSpPr>
        <p:spPr>
          <a:xfrm>
            <a:off x="9273613" y="4553383"/>
            <a:ext cx="466038" cy="36576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solidFill>
              <a:latin typeface="Century Gothic" panose="020B0502020202020204" pitchFamily="34" charset="0"/>
            </a:endParaRPr>
          </a:p>
        </p:txBody>
      </p:sp>
      <p:sp>
        <p:nvSpPr>
          <p:cNvPr id="55" name="Rectangle 54">
            <a:extLst>
              <a:ext uri="{FF2B5EF4-FFF2-40B4-BE49-F238E27FC236}">
                <a16:creationId xmlns:a16="http://schemas.microsoft.com/office/drawing/2014/main" id="{90D21B74-0D4D-1541-A69C-58D3FB0DFCCE}"/>
              </a:ext>
            </a:extLst>
          </p:cNvPr>
          <p:cNvSpPr/>
          <p:nvPr/>
        </p:nvSpPr>
        <p:spPr>
          <a:xfrm>
            <a:off x="9303177" y="5021353"/>
            <a:ext cx="2468880" cy="36576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pt-BR" sz="1000">
                <a:solidFill>
                  <a:schemeClr val="tx1"/>
                </a:solidFill>
                <a:latin typeface="Century Gothic" panose="020B0502020202020204" pitchFamily="34" charset="0"/>
              </a:rPr>
              <a:t>Prazo 00/00</a:t>
            </a:r>
          </a:p>
        </p:txBody>
      </p:sp>
      <p:sp>
        <p:nvSpPr>
          <p:cNvPr id="64" name="Rectangle 63">
            <a:extLst>
              <a:ext uri="{FF2B5EF4-FFF2-40B4-BE49-F238E27FC236}">
                <a16:creationId xmlns:a16="http://schemas.microsoft.com/office/drawing/2014/main" id="{220700B7-FE64-BC42-8D51-17764740A425}"/>
              </a:ext>
            </a:extLst>
          </p:cNvPr>
          <p:cNvSpPr/>
          <p:nvPr/>
        </p:nvSpPr>
        <p:spPr>
          <a:xfrm>
            <a:off x="439907" y="5763631"/>
            <a:ext cx="274320" cy="22860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6" name="Rectangle 65">
            <a:extLst>
              <a:ext uri="{FF2B5EF4-FFF2-40B4-BE49-F238E27FC236}">
                <a16:creationId xmlns:a16="http://schemas.microsoft.com/office/drawing/2014/main" id="{0D04DC16-0FB4-FD49-A177-C0A4416CE091}"/>
              </a:ext>
            </a:extLst>
          </p:cNvPr>
          <p:cNvSpPr/>
          <p:nvPr/>
        </p:nvSpPr>
        <p:spPr>
          <a:xfrm>
            <a:off x="439907" y="6089239"/>
            <a:ext cx="274320" cy="2286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7" name="Rectangle 66">
            <a:extLst>
              <a:ext uri="{FF2B5EF4-FFF2-40B4-BE49-F238E27FC236}">
                <a16:creationId xmlns:a16="http://schemas.microsoft.com/office/drawing/2014/main" id="{F79E8F58-E22D-4C49-81D8-7222C73F3857}"/>
              </a:ext>
            </a:extLst>
          </p:cNvPr>
          <p:cNvSpPr/>
          <p:nvPr/>
        </p:nvSpPr>
        <p:spPr>
          <a:xfrm>
            <a:off x="3401228" y="5763631"/>
            <a:ext cx="274320" cy="22860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8" name="Rectangle 67">
            <a:extLst>
              <a:ext uri="{FF2B5EF4-FFF2-40B4-BE49-F238E27FC236}">
                <a16:creationId xmlns:a16="http://schemas.microsoft.com/office/drawing/2014/main" id="{48CABC9F-CA25-AE48-B7D2-D4AE53DD30DA}"/>
              </a:ext>
            </a:extLst>
          </p:cNvPr>
          <p:cNvSpPr/>
          <p:nvPr/>
        </p:nvSpPr>
        <p:spPr>
          <a:xfrm>
            <a:off x="3401228" y="6089239"/>
            <a:ext cx="274320" cy="228600"/>
          </a:xfrm>
          <a:prstGeom prst="rect">
            <a:avLst/>
          </a:prstGeom>
          <a:solidFill>
            <a:srgbClr val="FFC0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solidFill>
                <a:schemeClr val="tx1"/>
              </a:solidFill>
              <a:latin typeface="Century Gothic" panose="020B0502020202020204" pitchFamily="34" charset="0"/>
            </a:endParaRPr>
          </a:p>
        </p:txBody>
      </p:sp>
      <p:sp>
        <p:nvSpPr>
          <p:cNvPr id="69" name="Rectangle 68">
            <a:extLst>
              <a:ext uri="{FF2B5EF4-FFF2-40B4-BE49-F238E27FC236}">
                <a16:creationId xmlns:a16="http://schemas.microsoft.com/office/drawing/2014/main" id="{3A6B8C60-8443-6D40-AA7F-BB1A83C9A285}"/>
              </a:ext>
            </a:extLst>
          </p:cNvPr>
          <p:cNvSpPr/>
          <p:nvPr/>
        </p:nvSpPr>
        <p:spPr>
          <a:xfrm>
            <a:off x="6362549" y="5763631"/>
            <a:ext cx="274320" cy="2286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0" name="Rectangle 69">
            <a:extLst>
              <a:ext uri="{FF2B5EF4-FFF2-40B4-BE49-F238E27FC236}">
                <a16:creationId xmlns:a16="http://schemas.microsoft.com/office/drawing/2014/main" id="{554E4906-8AFB-004F-8D6E-1195863F4A2D}"/>
              </a:ext>
            </a:extLst>
          </p:cNvPr>
          <p:cNvSpPr/>
          <p:nvPr/>
        </p:nvSpPr>
        <p:spPr>
          <a:xfrm>
            <a:off x="6362549" y="6089239"/>
            <a:ext cx="274320" cy="228600"/>
          </a:xfrm>
          <a:prstGeom prst="rect">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3" name="Rectangle 72">
            <a:extLst>
              <a:ext uri="{FF2B5EF4-FFF2-40B4-BE49-F238E27FC236}">
                <a16:creationId xmlns:a16="http://schemas.microsoft.com/office/drawing/2014/main" id="{7B8B1A9C-826E-0E4B-B2DB-840E51E22A6E}"/>
              </a:ext>
            </a:extLst>
          </p:cNvPr>
          <p:cNvSpPr/>
          <p:nvPr/>
        </p:nvSpPr>
        <p:spPr>
          <a:xfrm>
            <a:off x="9323871" y="5763631"/>
            <a:ext cx="274320" cy="2286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4" name="Rectangle 73">
            <a:extLst>
              <a:ext uri="{FF2B5EF4-FFF2-40B4-BE49-F238E27FC236}">
                <a16:creationId xmlns:a16="http://schemas.microsoft.com/office/drawing/2014/main" id="{2DD665EC-E3D0-7241-9023-1B085A655AC7}"/>
              </a:ext>
            </a:extLst>
          </p:cNvPr>
          <p:cNvSpPr/>
          <p:nvPr/>
        </p:nvSpPr>
        <p:spPr>
          <a:xfrm>
            <a:off x="9323871" y="6089239"/>
            <a:ext cx="274320" cy="228600"/>
          </a:xfrm>
          <a:prstGeom prst="rect">
            <a:avLst/>
          </a:prstGeom>
          <a:solidFill>
            <a:srgbClr val="F1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3" name="TextBox 2">
            <a:extLst>
              <a:ext uri="{FF2B5EF4-FFF2-40B4-BE49-F238E27FC236}">
                <a16:creationId xmlns:a16="http://schemas.microsoft.com/office/drawing/2014/main" id="{25DB96BB-2EA7-D744-8E6F-DFB6B05779BC}"/>
              </a:ext>
            </a:extLst>
          </p:cNvPr>
          <p:cNvSpPr txBox="1"/>
          <p:nvPr/>
        </p:nvSpPr>
        <p:spPr>
          <a:xfrm>
            <a:off x="714226" y="5763631"/>
            <a:ext cx="2194560" cy="228600"/>
          </a:xfrm>
          <a:prstGeom prst="rect">
            <a:avLst/>
          </a:prstGeom>
          <a:noFill/>
        </p:spPr>
        <p:txBody>
          <a:bodyPr wrap="square" rtlCol="0">
            <a:spAutoFit/>
          </a:bodyPr>
          <a:lstStyle/>
          <a:p>
            <a:pPr rtl="0"/>
            <a:r>
              <a:rPr lang="pt-BR" sz="1000">
                <a:latin typeface="Century Gothic" panose="020B0502020202020204" pitchFamily="34" charset="0"/>
              </a:rPr>
              <a:t>Proprietário da tarefa 1</a:t>
            </a:r>
          </a:p>
        </p:txBody>
      </p:sp>
      <p:sp>
        <p:nvSpPr>
          <p:cNvPr id="75" name="TextBox 74">
            <a:extLst>
              <a:ext uri="{FF2B5EF4-FFF2-40B4-BE49-F238E27FC236}">
                <a16:creationId xmlns:a16="http://schemas.microsoft.com/office/drawing/2014/main" id="{4E03B776-881A-BE4E-9B71-CED5774718F9}"/>
              </a:ext>
            </a:extLst>
          </p:cNvPr>
          <p:cNvSpPr txBox="1"/>
          <p:nvPr/>
        </p:nvSpPr>
        <p:spPr>
          <a:xfrm>
            <a:off x="714226" y="6089239"/>
            <a:ext cx="2194560" cy="246221"/>
          </a:xfrm>
          <a:prstGeom prst="rect">
            <a:avLst/>
          </a:prstGeom>
          <a:noFill/>
        </p:spPr>
        <p:txBody>
          <a:bodyPr wrap="square" rtlCol="0">
            <a:spAutoFit/>
          </a:bodyPr>
          <a:lstStyle/>
          <a:p>
            <a:pPr rtl="0"/>
            <a:r>
              <a:rPr lang="pt-BR" sz="1000">
                <a:latin typeface="Century Gothic" panose="020B0502020202020204" pitchFamily="34" charset="0"/>
              </a:rPr>
              <a:t>Proprietário da tarefa 2</a:t>
            </a:r>
          </a:p>
        </p:txBody>
      </p:sp>
      <p:sp>
        <p:nvSpPr>
          <p:cNvPr id="76" name="TextBox 75">
            <a:extLst>
              <a:ext uri="{FF2B5EF4-FFF2-40B4-BE49-F238E27FC236}">
                <a16:creationId xmlns:a16="http://schemas.microsoft.com/office/drawing/2014/main" id="{E1CE2886-7039-ED47-AD04-81D7280A7112}"/>
              </a:ext>
            </a:extLst>
          </p:cNvPr>
          <p:cNvSpPr txBox="1"/>
          <p:nvPr/>
        </p:nvSpPr>
        <p:spPr>
          <a:xfrm>
            <a:off x="3668794" y="5763294"/>
            <a:ext cx="2194560" cy="246221"/>
          </a:xfrm>
          <a:prstGeom prst="rect">
            <a:avLst/>
          </a:prstGeom>
          <a:noFill/>
        </p:spPr>
        <p:txBody>
          <a:bodyPr wrap="square" rtlCol="0">
            <a:spAutoFit/>
          </a:bodyPr>
          <a:lstStyle/>
          <a:p>
            <a:pPr rtl="0"/>
            <a:r>
              <a:rPr lang="pt-BR" sz="1000">
                <a:latin typeface="Century Gothic" panose="020B0502020202020204" pitchFamily="34" charset="0"/>
              </a:rPr>
              <a:t>Proprietário da tarefa 3</a:t>
            </a:r>
          </a:p>
        </p:txBody>
      </p:sp>
      <p:sp>
        <p:nvSpPr>
          <p:cNvPr id="77" name="TextBox 76">
            <a:extLst>
              <a:ext uri="{FF2B5EF4-FFF2-40B4-BE49-F238E27FC236}">
                <a16:creationId xmlns:a16="http://schemas.microsoft.com/office/drawing/2014/main" id="{825DE9F7-3A84-BA4D-A8D6-1F28061069D2}"/>
              </a:ext>
            </a:extLst>
          </p:cNvPr>
          <p:cNvSpPr txBox="1"/>
          <p:nvPr/>
        </p:nvSpPr>
        <p:spPr>
          <a:xfrm>
            <a:off x="3668794" y="6088902"/>
            <a:ext cx="2194560" cy="246221"/>
          </a:xfrm>
          <a:prstGeom prst="rect">
            <a:avLst/>
          </a:prstGeom>
          <a:noFill/>
        </p:spPr>
        <p:txBody>
          <a:bodyPr wrap="square" rtlCol="0">
            <a:spAutoFit/>
          </a:bodyPr>
          <a:lstStyle/>
          <a:p>
            <a:pPr rtl="0"/>
            <a:r>
              <a:rPr lang="pt-BR" sz="1000">
                <a:latin typeface="Century Gothic" panose="020B0502020202020204" pitchFamily="34" charset="0"/>
              </a:rPr>
              <a:t>Proprietário da tarefa 4</a:t>
            </a:r>
          </a:p>
        </p:txBody>
      </p:sp>
      <p:sp>
        <p:nvSpPr>
          <p:cNvPr id="78" name="TextBox 77">
            <a:extLst>
              <a:ext uri="{FF2B5EF4-FFF2-40B4-BE49-F238E27FC236}">
                <a16:creationId xmlns:a16="http://schemas.microsoft.com/office/drawing/2014/main" id="{F6270B6A-6B71-594B-B81B-8944B73321E7}"/>
              </a:ext>
            </a:extLst>
          </p:cNvPr>
          <p:cNvSpPr txBox="1"/>
          <p:nvPr/>
        </p:nvSpPr>
        <p:spPr>
          <a:xfrm>
            <a:off x="6621454" y="5761556"/>
            <a:ext cx="2194560" cy="246221"/>
          </a:xfrm>
          <a:prstGeom prst="rect">
            <a:avLst/>
          </a:prstGeom>
          <a:noFill/>
        </p:spPr>
        <p:txBody>
          <a:bodyPr wrap="square" rtlCol="0">
            <a:spAutoFit/>
          </a:bodyPr>
          <a:lstStyle/>
          <a:p>
            <a:pPr rtl="0"/>
            <a:r>
              <a:rPr lang="pt-BR" sz="1000">
                <a:latin typeface="Century Gothic" panose="020B0502020202020204" pitchFamily="34" charset="0"/>
              </a:rPr>
              <a:t>Proprietário da tarefa 5</a:t>
            </a:r>
          </a:p>
        </p:txBody>
      </p:sp>
      <p:sp>
        <p:nvSpPr>
          <p:cNvPr id="79" name="TextBox 78">
            <a:extLst>
              <a:ext uri="{FF2B5EF4-FFF2-40B4-BE49-F238E27FC236}">
                <a16:creationId xmlns:a16="http://schemas.microsoft.com/office/drawing/2014/main" id="{20F5B221-2B2F-7C48-BEE0-AA17DBE93A34}"/>
              </a:ext>
            </a:extLst>
          </p:cNvPr>
          <p:cNvSpPr txBox="1"/>
          <p:nvPr/>
        </p:nvSpPr>
        <p:spPr>
          <a:xfrm>
            <a:off x="6621454" y="6087164"/>
            <a:ext cx="2194560" cy="246221"/>
          </a:xfrm>
          <a:prstGeom prst="rect">
            <a:avLst/>
          </a:prstGeom>
          <a:noFill/>
        </p:spPr>
        <p:txBody>
          <a:bodyPr wrap="square" rtlCol="0">
            <a:spAutoFit/>
          </a:bodyPr>
          <a:lstStyle/>
          <a:p>
            <a:pPr rtl="0"/>
            <a:r>
              <a:rPr lang="pt-BR" sz="1000">
                <a:latin typeface="Century Gothic" panose="020B0502020202020204" pitchFamily="34" charset="0"/>
              </a:rPr>
              <a:t>Proprietário da tarefa 6</a:t>
            </a:r>
          </a:p>
        </p:txBody>
      </p:sp>
      <p:sp>
        <p:nvSpPr>
          <p:cNvPr id="80" name="TextBox 79">
            <a:extLst>
              <a:ext uri="{FF2B5EF4-FFF2-40B4-BE49-F238E27FC236}">
                <a16:creationId xmlns:a16="http://schemas.microsoft.com/office/drawing/2014/main" id="{B5DA047D-3A7F-0545-B165-F711A43115FC}"/>
              </a:ext>
            </a:extLst>
          </p:cNvPr>
          <p:cNvSpPr txBox="1"/>
          <p:nvPr/>
        </p:nvSpPr>
        <p:spPr>
          <a:xfrm>
            <a:off x="9576022" y="5761219"/>
            <a:ext cx="2194560" cy="246221"/>
          </a:xfrm>
          <a:prstGeom prst="rect">
            <a:avLst/>
          </a:prstGeom>
          <a:noFill/>
        </p:spPr>
        <p:txBody>
          <a:bodyPr wrap="square" rtlCol="0">
            <a:spAutoFit/>
          </a:bodyPr>
          <a:lstStyle/>
          <a:p>
            <a:pPr rtl="0"/>
            <a:r>
              <a:rPr lang="pt-BR" sz="1000">
                <a:latin typeface="Century Gothic" panose="020B0502020202020204" pitchFamily="34" charset="0"/>
              </a:rPr>
              <a:t>Proprietário da tarefa 7</a:t>
            </a:r>
          </a:p>
        </p:txBody>
      </p:sp>
      <p:sp>
        <p:nvSpPr>
          <p:cNvPr id="81" name="TextBox 80">
            <a:extLst>
              <a:ext uri="{FF2B5EF4-FFF2-40B4-BE49-F238E27FC236}">
                <a16:creationId xmlns:a16="http://schemas.microsoft.com/office/drawing/2014/main" id="{C4076791-A3BF-A842-B151-65ED9133042D}"/>
              </a:ext>
            </a:extLst>
          </p:cNvPr>
          <p:cNvSpPr txBox="1"/>
          <p:nvPr/>
        </p:nvSpPr>
        <p:spPr>
          <a:xfrm>
            <a:off x="9576022" y="6086827"/>
            <a:ext cx="2194560" cy="246221"/>
          </a:xfrm>
          <a:prstGeom prst="rect">
            <a:avLst/>
          </a:prstGeom>
          <a:noFill/>
        </p:spPr>
        <p:txBody>
          <a:bodyPr wrap="square" rtlCol="0">
            <a:spAutoFit/>
          </a:bodyPr>
          <a:lstStyle/>
          <a:p>
            <a:pPr rtl="0"/>
            <a:r>
              <a:rPr lang="pt-BR" sz="1000">
                <a:latin typeface="Century Gothic" panose="020B0502020202020204" pitchFamily="34" charset="0"/>
              </a:rPr>
              <a:t>Proprietário da tarefa 8</a:t>
            </a:r>
          </a:p>
        </p:txBody>
      </p:sp>
      <p:grpSp>
        <p:nvGrpSpPr>
          <p:cNvPr id="53" name="Group 52">
            <a:extLst>
              <a:ext uri="{FF2B5EF4-FFF2-40B4-BE49-F238E27FC236}">
                <a16:creationId xmlns:a16="http://schemas.microsoft.com/office/drawing/2014/main" id="{2BB42450-87F2-6E45-A885-DBF3788CBB60}"/>
              </a:ext>
            </a:extLst>
          </p:cNvPr>
          <p:cNvGrpSpPr/>
          <p:nvPr/>
        </p:nvGrpSpPr>
        <p:grpSpPr>
          <a:xfrm>
            <a:off x="9105474" y="127357"/>
            <a:ext cx="548640" cy="5597491"/>
            <a:chOff x="5331873" y="127357"/>
            <a:chExt cx="548640" cy="5597491"/>
          </a:xfrm>
        </p:grpSpPr>
        <p:sp>
          <p:nvSpPr>
            <p:cNvPr id="83" name="Rectangle 82">
              <a:extLst>
                <a:ext uri="{FF2B5EF4-FFF2-40B4-BE49-F238E27FC236}">
                  <a16:creationId xmlns:a16="http://schemas.microsoft.com/office/drawing/2014/main" id="{66785142-9A91-8649-9983-281E30EEC83E}"/>
                </a:ext>
              </a:extLst>
            </p:cNvPr>
            <p:cNvSpPr/>
            <p:nvPr/>
          </p:nvSpPr>
          <p:spPr>
            <a:xfrm>
              <a:off x="5331873" y="133873"/>
              <a:ext cx="548640" cy="228600"/>
            </a:xfrm>
            <a:prstGeom prst="rect">
              <a:avLst/>
            </a:prstGeom>
            <a:gradFill>
              <a:gsLst>
                <a:gs pos="0">
                  <a:schemeClr val="accent1">
                    <a:lumMod val="5000"/>
                    <a:lumOff val="95000"/>
                  </a:schemeClr>
                </a:gs>
                <a:gs pos="83000">
                  <a:srgbClr val="FFC000"/>
                </a:gs>
                <a:gs pos="100000">
                  <a:srgbClr val="F0A62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0"/>
              <a:r>
                <a:rPr lang="pt-BR" sz="800">
                  <a:solidFill>
                    <a:schemeClr val="tx1"/>
                  </a:solidFill>
                  <a:latin typeface="Century Gothic" panose="020B0502020202020204" pitchFamily="34" charset="0"/>
                </a:rPr>
                <a:t>HOJE</a:t>
              </a:r>
            </a:p>
          </p:txBody>
        </p:sp>
        <p:cxnSp>
          <p:nvCxnSpPr>
            <p:cNvPr id="40" name="Straight Connector 39">
              <a:extLst>
                <a:ext uri="{FF2B5EF4-FFF2-40B4-BE49-F238E27FC236}">
                  <a16:creationId xmlns:a16="http://schemas.microsoft.com/office/drawing/2014/main" id="{3504DA84-FA6A-C145-8C4B-D1F3A372A990}"/>
                </a:ext>
              </a:extLst>
            </p:cNvPr>
            <p:cNvCxnSpPr/>
            <p:nvPr/>
          </p:nvCxnSpPr>
          <p:spPr>
            <a:xfrm>
              <a:off x="5331873" y="127357"/>
              <a:ext cx="0" cy="5597491"/>
            </a:xfrm>
            <a:prstGeom prst="line">
              <a:avLst/>
            </a:prstGeom>
            <a:ln w="28575">
              <a:solidFill>
                <a:srgbClr val="F0A622">
                  <a:alpha val="60000"/>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71" name="Diamond 70">
            <a:extLst>
              <a:ext uri="{FF2B5EF4-FFF2-40B4-BE49-F238E27FC236}">
                <a16:creationId xmlns:a16="http://schemas.microsoft.com/office/drawing/2014/main" id="{9821FA71-28EE-9244-8F4A-DF8712860040}"/>
              </a:ext>
            </a:extLst>
          </p:cNvPr>
          <p:cNvSpPr>
            <a:spLocks noChangeAspect="1"/>
          </p:cNvSpPr>
          <p:nvPr/>
        </p:nvSpPr>
        <p:spPr>
          <a:xfrm>
            <a:off x="5986412" y="2718732"/>
            <a:ext cx="274320" cy="27432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a:extLst>
              <a:ext uri="{FF2B5EF4-FFF2-40B4-BE49-F238E27FC236}">
                <a16:creationId xmlns:a16="http://schemas.microsoft.com/office/drawing/2014/main" id="{FD5755D5-4DA7-844D-A71D-BC507D72C599}"/>
              </a:ext>
            </a:extLst>
          </p:cNvPr>
          <p:cNvSpPr/>
          <p:nvPr/>
        </p:nvSpPr>
        <p:spPr>
          <a:xfrm>
            <a:off x="3846809" y="2681003"/>
            <a:ext cx="1980493"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rtl="0"/>
            <a:r>
              <a:rPr lang="pt-BR" sz="1000">
                <a:solidFill>
                  <a:schemeClr val="tx1"/>
                </a:solidFill>
                <a:latin typeface="Century Gothic" panose="020B0502020202020204" pitchFamily="34" charset="0"/>
              </a:rPr>
              <a:t>Marco 1 – 00/00</a:t>
            </a:r>
          </a:p>
        </p:txBody>
      </p:sp>
    </p:spTree>
    <p:extLst>
      <p:ext uri="{BB962C8B-B14F-4D97-AF65-F5344CB8AC3E}">
        <p14:creationId xmlns:p14="http://schemas.microsoft.com/office/powerpoint/2010/main" val="1036723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pt-BR" sz="1600" b="1">
                          <a:solidFill>
                            <a:schemeClr val="tx1"/>
                          </a:solidFill>
                          <a:effectLst/>
                          <a:latin typeface="Century Gothic" panose="020B0502020202020204" pitchFamily="34" charset="0"/>
                        </a:rPr>
                        <a:t>AVISO DE ISENÇÃO DE RESPONSABILIDADE</a:t>
                      </a:r>
                    </a:p>
                    <a:p>
                      <a:pPr marL="0" marR="0" rtl="0">
                        <a:spcBef>
                          <a:spcPts val="0"/>
                        </a:spcBef>
                        <a:spcAft>
                          <a:spcPts val="0"/>
                        </a:spcAft>
                      </a:pPr>
                      <a:r>
                        <a:rPr lang="pt-BR" sz="1200" b="0">
                          <a:solidFill>
                            <a:schemeClr val="tx1"/>
                          </a:solidFill>
                          <a:effectLst/>
                          <a:latin typeface="Century Gothic" panose="020B0502020202020204" pitchFamily="34" charset="0"/>
                        </a:rPr>
                        <a:t> </a:t>
                      </a:r>
                    </a:p>
                    <a:p>
                      <a:pPr marL="0" marR="0" rtl="0">
                        <a:spcBef>
                          <a:spcPts val="0"/>
                        </a:spcBef>
                        <a:spcAft>
                          <a:spcPts val="0"/>
                        </a:spcAft>
                      </a:pPr>
                      <a:r>
                        <a:rPr lang="pt-BR" sz="1400" b="0">
                          <a:solidFill>
                            <a:schemeClr val="tx1"/>
                          </a:solidFill>
                          <a:effectLst/>
                          <a:latin typeface="Century Gothic" panose="020B0502020202020204" pitchFamily="34" charset="0"/>
                        </a:rPr>
                        <a:t>Qualquer artigo, modelo ou informação fornecidos pela Smartsheet no site são apenas para referência. Embora nos esforcemos para manter as informações atualizadas e corretas, não fornecemos garantia de qualquer natureza, seja explícita ou implícita, a respeito da integridade, precisão, confiabilidade, adequação ou disponibilidade do site ou das informações, artigos, modelos ou gráficos contidos no site. Portanto, toda confiança que você depositar nessas informações será estritamente por sua própria conta e risco.</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0AC44026-2A50-4B18-9335-71F7C3698EF7}" vid="{627BE862-221D-4A98-B64A-0C8EDBA5BD0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IC-Simple-Gantt-Chart-Template_PowerPoint - SR edits</Template>
  <TotalTime>0</TotalTime>
  <Words>256</Words>
  <Application>Microsoft Office PowerPoint</Application>
  <PresentationFormat>Widescreen</PresentationFormat>
  <Paragraphs>49</Paragraphs>
  <Slides>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Hansen Han</cp:lastModifiedBy>
  <cp:revision>3</cp:revision>
  <cp:lastPrinted>2020-08-31T22:23:58Z</cp:lastPrinted>
  <dcterms:created xsi:type="dcterms:W3CDTF">2020-10-13T17:45:05Z</dcterms:created>
  <dcterms:modified xsi:type="dcterms:W3CDTF">2024-03-01T02:34:57Z</dcterms:modified>
</cp:coreProperties>
</file>