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C2F0"/>
    <a:srgbClr val="00E7F2"/>
    <a:srgbClr val="EAEEF3"/>
    <a:srgbClr val="E3EAF6"/>
    <a:srgbClr val="F0A622"/>
    <a:srgbClr val="00BD32"/>
    <a:srgbClr val="5B7191"/>
    <a:srgbClr val="CE1D02"/>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34" d="100"/>
          <a:sy n="134" d="100"/>
        </p:scale>
        <p:origin x="96" y="270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4745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950213" cy="1400383"/>
          </a:xfrm>
          <a:prstGeom prst="rect">
            <a:avLst/>
          </a:prstGeom>
          <a:noFill/>
        </p:spPr>
        <p:txBody>
          <a:bodyPr wrap="square" rtlCol="0">
            <a:spAutoFit/>
          </a:bodyPr>
          <a:lstStyle/>
          <a:p>
            <a:pPr rtl="0">
              <a:spcAft>
                <a:spcPts val="600"/>
              </a:spcAft>
            </a:pPr>
            <a:r>
              <a:rPr lang="pt-BR" sz="1600">
                <a:latin typeface="Century Gothic" panose="020B0502020202020204" pitchFamily="34" charset="0"/>
              </a:rPr>
              <a:t>Insira tarefas, datas de início e término e proprietários da tarefa na área do gráfico. </a:t>
            </a:r>
          </a:p>
          <a:p>
            <a:endParaRPr lang="en-US" sz="1600" dirty="0">
              <a:latin typeface="Century Gothic" panose="020B0502020202020204" pitchFamily="34" charset="0"/>
            </a:endParaRPr>
          </a:p>
          <a:p>
            <a:pPr rtl="0">
              <a:spcAft>
                <a:spcPts val="600"/>
              </a:spcAft>
            </a:pPr>
            <a:r>
              <a:rPr lang="pt-BR" sz="1600">
                <a:latin typeface="Century Gothic" panose="020B0502020202020204" pitchFamily="34" charset="0"/>
              </a:rPr>
              <a:t>Ajuste as barras de cada tarefa para representar a duração no decorrer do projeto.  Adicione porcentagem de conclusão da tarefa e informações extras sobre a tarefa dentro de cada barra ou na área do gráfico.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56538" y="337026"/>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MODELO DE LINHA DO TEMPO DE DESENVOLVIMENTO DE SOFTWARE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568702" y="6477000"/>
            <a:ext cx="8061384"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LINHA DO TEMPO DE DESENVOLVIMENTO DE SOFTWARE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992385020"/>
              </p:ext>
            </p:extLst>
          </p:nvPr>
        </p:nvGraphicFramePr>
        <p:xfrm>
          <a:off x="327121" y="516122"/>
          <a:ext cx="11573778" cy="5837046"/>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769394">
                  <a:extLst>
                    <a:ext uri="{9D8B030D-6E8A-4147-A177-3AD203B41FA5}">
                      <a16:colId xmlns:a16="http://schemas.microsoft.com/office/drawing/2014/main" val="1024581539"/>
                    </a:ext>
                  </a:extLst>
                </a:gridCol>
                <a:gridCol w="1096984">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pPr rtl="0"/>
                      <a:r>
                        <a:rPr lang="pt-BR" sz="900">
                          <a:solidFill>
                            <a:schemeClr val="tx1"/>
                          </a:solidFill>
                          <a:latin typeface="Century Gothic" panose="020B0502020202020204" pitchFamily="34" charset="0"/>
                        </a:rPr>
                        <a:t>PROJETOS + TAREFAS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TÉRMINO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pt-BR" sz="900">
                          <a:solidFill>
                            <a:schemeClr val="tx1"/>
                          </a:solidFill>
                          <a:latin typeface="Century Gothic" panose="020B0502020202020204" pitchFamily="34" charset="0"/>
                        </a:rPr>
                        <a:t>PROPRIETÁRIO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200" b="0">
                          <a:solidFill>
                            <a:schemeClr val="tx1"/>
                          </a:solidFill>
                          <a:latin typeface="Century Gothic" panose="020B0502020202020204" pitchFamily="34" charset="0"/>
                        </a:rPr>
                        <a:t>SETEMBRO</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pt-BR" sz="1200" b="0">
                          <a:solidFill>
                            <a:schemeClr val="tx1"/>
                          </a:solidFill>
                          <a:latin typeface="Century Gothic" panose="020B0502020202020204" pitchFamily="34" charset="0"/>
                        </a:rPr>
                        <a:t>OUTUBRO</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pt-BR" sz="1000">
                          <a:solidFill>
                            <a:schemeClr val="tx1"/>
                          </a:solidFill>
                          <a:latin typeface="Century Gothic" panose="020B0502020202020204" pitchFamily="34" charset="0"/>
                        </a:rPr>
                        <a:t>PREPARAÇÃO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pt-BR" sz="1000">
                          <a:solidFill>
                            <a:schemeClr val="tx1"/>
                          </a:solidFill>
                          <a:latin typeface="Century Gothic" panose="020B0502020202020204" pitchFamily="34" charset="0"/>
                        </a:rPr>
                        <a:t>Definir reunião de 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02/09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pt-BR" sz="1000">
                          <a:solidFill>
                            <a:schemeClr val="tx1"/>
                          </a:solidFill>
                          <a:latin typeface="Century Gothic" panose="020B0502020202020204" pitchFamily="34" charset="0"/>
                        </a:rPr>
                        <a:t>Entrar em acordo sobre os objetivos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pt-BR" sz="10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pt-BR" sz="1000">
                          <a:solidFill>
                            <a:schemeClr val="tx1"/>
                          </a:solidFill>
                          <a:latin typeface="Century Gothic" panose="020B0502020202020204" pitchFamily="34" charset="0"/>
                        </a:rPr>
                        <a:t>Requisitos detalhados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pt-BR" sz="1000">
                          <a:solidFill>
                            <a:schemeClr val="tx1"/>
                          </a:solidFill>
                          <a:latin typeface="Century Gothic" panose="020B0502020202020204" pitchFamily="34" charset="0"/>
                        </a:rPr>
                        <a:t>Requisitos de hardware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pt-BR" sz="1000">
                          <a:solidFill>
                            <a:schemeClr val="tx1"/>
                          </a:solidFill>
                          <a:latin typeface="Century Gothic" panose="020B0502020202020204" pitchFamily="34" charset="0"/>
                        </a:rPr>
                        <a:t>Plano final de recursos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pt-BR" sz="1000">
                          <a:solidFill>
                            <a:schemeClr val="tx1"/>
                          </a:solidFill>
                          <a:latin typeface="Century Gothic" panose="020B0502020202020204" pitchFamily="34" charset="0"/>
                        </a:rPr>
                        <a:t>Alocação de pessoal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pt-BR" sz="1000">
                          <a:solidFill>
                            <a:schemeClr val="tx1"/>
                          </a:solidFill>
                          <a:latin typeface="Century Gothic" panose="020B0502020202020204" pitchFamily="34" charset="0"/>
                        </a:rPr>
                        <a:t>DESENVOLVIMENTO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pt-BR" sz="1000">
                          <a:solidFill>
                            <a:schemeClr val="tx1"/>
                          </a:solidFill>
                          <a:latin typeface="Century Gothic" panose="020B0502020202020204" pitchFamily="34" charset="0"/>
                        </a:rPr>
                        <a:t>Requisitos técnicos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17/09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pt-BR" sz="1000">
                          <a:solidFill>
                            <a:schemeClr val="tx1"/>
                          </a:solidFill>
                          <a:latin typeface="Century Gothic" panose="020B0502020202020204" pitchFamily="34" charset="0"/>
                        </a:rPr>
                        <a:t>Desenvolvimento de BD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21/09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Desenvolvimento de API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23/09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Cliente da IU</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25/09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Testes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29/09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Desenvolvimento concluído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OPERAÇÕES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Configuração de hardware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Testes do sistema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07/10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LANÇAMENTO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dirty="0">
                          <a:solidFill>
                            <a:schemeClr val="tx1"/>
                          </a:solidFill>
                          <a:latin typeface="Century Gothic" panose="020B0502020202020204" pitchFamily="34" charset="0"/>
                        </a:rPr>
                        <a:t>09/10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929503"/>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20%</a:t>
            </a: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639768"/>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70%</a:t>
            </a:r>
          </a:p>
        </p:txBody>
      </p:sp>
      <p:sp>
        <p:nvSpPr>
          <p:cNvPr id="41" name="Rectangle 40">
            <a:extLst>
              <a:ext uri="{FF2B5EF4-FFF2-40B4-BE49-F238E27FC236}">
                <a16:creationId xmlns:a16="http://schemas.microsoft.com/office/drawing/2014/main" id="{7FE24B6B-A6AC-0A4E-A8D3-E4E3AAED67B1}"/>
              </a:ext>
            </a:extLst>
          </p:cNvPr>
          <p:cNvSpPr/>
          <p:nvPr/>
        </p:nvSpPr>
        <p:spPr>
          <a:xfrm>
            <a:off x="4986839" y="1423676"/>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100%</a:t>
            </a:r>
          </a:p>
        </p:txBody>
      </p:sp>
      <p:sp>
        <p:nvSpPr>
          <p:cNvPr id="43" name="Rectangle 42">
            <a:extLst>
              <a:ext uri="{FF2B5EF4-FFF2-40B4-BE49-F238E27FC236}">
                <a16:creationId xmlns:a16="http://schemas.microsoft.com/office/drawing/2014/main" id="{BDF46762-DE84-6D48-99D5-CB3DE0793AB2}"/>
              </a:ext>
            </a:extLst>
          </p:cNvPr>
          <p:cNvSpPr/>
          <p:nvPr/>
        </p:nvSpPr>
        <p:spPr>
          <a:xfrm>
            <a:off x="8614855" y="408844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5699984" y="2060298"/>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100%</a:t>
            </a:r>
          </a:p>
        </p:txBody>
      </p:sp>
      <p:sp>
        <p:nvSpPr>
          <p:cNvPr id="45" name="Rectangle 44">
            <a:extLst>
              <a:ext uri="{FF2B5EF4-FFF2-40B4-BE49-F238E27FC236}">
                <a16:creationId xmlns:a16="http://schemas.microsoft.com/office/drawing/2014/main" id="{C6B6796C-A823-9B45-9C7B-E649DE201818}"/>
              </a:ext>
            </a:extLst>
          </p:cNvPr>
          <p:cNvSpPr/>
          <p:nvPr/>
        </p:nvSpPr>
        <p:spPr>
          <a:xfrm>
            <a:off x="6089344" y="2350033"/>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900">
                <a:solidFill>
                  <a:schemeClr val="tx1"/>
                </a:solidFill>
                <a:latin typeface="Century Gothic" panose="020B0502020202020204" pitchFamily="34" charset="0"/>
              </a:rPr>
              <a:t>70%</a:t>
            </a: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4822906" y="1097905"/>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79870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527851" y="3508973"/>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11138970" y="5826860"/>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378178"/>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537118"/>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957648"/>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66791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11504730" y="6102670"/>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407545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p:nvPr/>
        </p:nvCxnSpPr>
        <p:spPr>
          <a:xfrm>
            <a:off x="4805787" y="885626"/>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p:nvPr/>
        </p:nvCxnSpPr>
        <p:spPr>
          <a:xfrm>
            <a:off x="5699197" y="1868724"/>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p:nvPr/>
        </p:nvCxnSpPr>
        <p:spPr>
          <a:xfrm>
            <a:off x="7524371" y="3318839"/>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p:nvPr/>
        </p:nvCxnSpPr>
        <p:spPr>
          <a:xfrm>
            <a:off x="10774386" y="5356570"/>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6545296"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sz="800">
                  <a:solidFill>
                    <a:schemeClr val="tx1"/>
                  </a:solidFill>
                  <a:latin typeface="Century Gothic" panose="020B0502020202020204" pitchFamily="34" charset="0"/>
                </a:rPr>
                <a:t>HOJE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5588000" y="4046003"/>
            <a:ext cx="2691194"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dirty="0">
                <a:solidFill>
                  <a:schemeClr val="tx1"/>
                </a:solidFill>
                <a:latin typeface="Century Gothic" panose="020B0502020202020204" pitchFamily="34" charset="0"/>
              </a:rPr>
              <a:t>RELATÓRIO DE STATUS DO PROJETO 20/09 </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3764756" y="6477000"/>
            <a:ext cx="786533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MODELO DE LINHA DO TEMPO DE DESENVOLVIMENTO DE SOFTWARE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419476348"/>
              </p:ext>
            </p:extLst>
          </p:nvPr>
        </p:nvGraphicFramePr>
        <p:xfrm>
          <a:off x="327121" y="516122"/>
          <a:ext cx="11573780" cy="5837046"/>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760663">
                  <a:extLst>
                    <a:ext uri="{9D8B030D-6E8A-4147-A177-3AD203B41FA5}">
                      <a16:colId xmlns:a16="http://schemas.microsoft.com/office/drawing/2014/main" val="1024581539"/>
                    </a:ext>
                  </a:extLst>
                </a:gridCol>
                <a:gridCol w="1105715">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pPr rtl="0"/>
                      <a:r>
                        <a:rPr lang="pt-BR" sz="900">
                          <a:solidFill>
                            <a:schemeClr val="tx1"/>
                          </a:solidFill>
                          <a:latin typeface="Century Gothic" panose="020B0502020202020204" pitchFamily="34" charset="0"/>
                        </a:rPr>
                        <a:t>PROJETOS + TAREFAS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pt-BR" sz="900">
                          <a:solidFill>
                            <a:schemeClr val="tx1"/>
                          </a:solidFill>
                          <a:latin typeface="Century Gothic" panose="020B0502020202020204" pitchFamily="34" charset="0"/>
                        </a:rPr>
                        <a:t>TÉRMINO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rtl="0"/>
                      <a:r>
                        <a:rPr lang="pt-BR" sz="900">
                          <a:solidFill>
                            <a:schemeClr val="tx1"/>
                          </a:solidFill>
                          <a:latin typeface="Century Gothic" panose="020B0502020202020204" pitchFamily="34" charset="0"/>
                        </a:rPr>
                        <a:t>PROPRIETÁRIO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pt-BR" sz="1000">
                          <a:solidFill>
                            <a:schemeClr val="tx1"/>
                          </a:solidFill>
                          <a:latin typeface="Century Gothic" panose="020B0502020202020204" pitchFamily="34" charset="0"/>
                        </a:rPr>
                        <a:t>PREPARAÇÃO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rtl="0">
                        <a:lnSpc>
                          <a:spcPct val="100000"/>
                        </a:lnSpc>
                      </a:pPr>
                      <a:r>
                        <a:rPr lang="pt-BR" sz="1000">
                          <a:solidFill>
                            <a:schemeClr val="tx1"/>
                          </a:solidFill>
                          <a:latin typeface="Century Gothic" panose="020B0502020202020204" pitchFamily="34" charset="0"/>
                        </a:rPr>
                        <a:t>Definir reunião de 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lang="pt-BR" sz="1000">
                          <a:solidFill>
                            <a:schemeClr val="tx1"/>
                          </a:solidFill>
                          <a:latin typeface="Century Gothic" panose="020B0502020202020204" pitchFamily="34" charset="0"/>
                        </a:rPr>
                        <a:t>Entrar em acordo sobre os objetivos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lang="pt-BR" sz="1000">
                          <a:solidFill>
                            <a:schemeClr val="tx1"/>
                          </a:solidFill>
                          <a:latin typeface="Century Gothic" panose="020B0502020202020204" pitchFamily="34" charset="0"/>
                        </a:rPr>
                        <a:t>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rtl="0">
                        <a:lnSpc>
                          <a:spcPct val="100000"/>
                        </a:lnSpc>
                      </a:pPr>
                      <a:r>
                        <a:rPr lang="pt-BR" sz="1000">
                          <a:solidFill>
                            <a:schemeClr val="tx1"/>
                          </a:solidFill>
                          <a:latin typeface="Century Gothic" panose="020B0502020202020204" pitchFamily="34" charset="0"/>
                        </a:rPr>
                        <a:t>Requisitos detalhados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lang="pt-BR" sz="1000">
                          <a:solidFill>
                            <a:schemeClr val="tx1"/>
                          </a:solidFill>
                          <a:latin typeface="Century Gothic" panose="020B0502020202020204" pitchFamily="34" charset="0"/>
                        </a:rPr>
                        <a:t>Requisitos de hardware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lang="pt-BR" sz="1000">
                          <a:solidFill>
                            <a:schemeClr val="tx1"/>
                          </a:solidFill>
                          <a:latin typeface="Century Gothic" panose="020B0502020202020204" pitchFamily="34" charset="0"/>
                        </a:rPr>
                        <a:t>Plano final de recursos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lang="pt-BR" sz="1000">
                          <a:solidFill>
                            <a:schemeClr val="tx1"/>
                          </a:solidFill>
                          <a:latin typeface="Century Gothic" panose="020B0502020202020204" pitchFamily="34" charset="0"/>
                        </a:rPr>
                        <a:t>Alocação de pessoal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lang="pt-BR" sz="1000">
                          <a:solidFill>
                            <a:schemeClr val="tx1"/>
                          </a:solidFill>
                          <a:latin typeface="Century Gothic" panose="020B0502020202020204" pitchFamily="34" charset="0"/>
                        </a:rPr>
                        <a:t>DESENVOLVIMENTO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rtl="0">
                        <a:lnSpc>
                          <a:spcPct val="100000"/>
                        </a:lnSpc>
                      </a:pPr>
                      <a:r>
                        <a:rPr lang="pt-BR" sz="1000">
                          <a:solidFill>
                            <a:schemeClr val="tx1"/>
                          </a:solidFill>
                          <a:latin typeface="Century Gothic" panose="020B0502020202020204" pitchFamily="34" charset="0"/>
                        </a:rPr>
                        <a:t>Requisitos técnicos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lang="pt-BR" sz="1000">
                          <a:solidFill>
                            <a:schemeClr val="tx1"/>
                          </a:solidFill>
                          <a:latin typeface="Century Gothic" panose="020B0502020202020204" pitchFamily="34" charset="0"/>
                        </a:rPr>
                        <a:t>Desenvolvimento de BD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Desenvolvimento de API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Cliente da IU</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Testes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Desenvolvimento concluído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OPERAÇÕES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Configuração de hardware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Testes do sistema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a:solidFill>
                            <a:schemeClr val="tx1"/>
                          </a:solidFill>
                          <a:latin typeface="Century Gothic" panose="020B0502020202020204" pitchFamily="34" charset="0"/>
                        </a:rPr>
                        <a:t>LANÇAMENTO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00046" y="1083933"/>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800046" y="2943791"/>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800046" y="2654056"/>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00046" y="1423676"/>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4800046" y="4102731"/>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800046" y="2074586"/>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800046" y="2364321"/>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800046" y="3812996"/>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800046" y="3523261"/>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4800046" y="5841148"/>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4800046" y="4392466"/>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4800046" y="5551406"/>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4800046" y="4971936"/>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4800046" y="4682201"/>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800046" y="6116958"/>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259371" y="4107161"/>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4800045" y="8856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DAEAD9-00F7-2147-91DF-DA0A5F091E7D}"/>
              </a:ext>
            </a:extLst>
          </p:cNvPr>
          <p:cNvCxnSpPr>
            <a:cxnSpLocks/>
          </p:cNvCxnSpPr>
          <p:nvPr/>
        </p:nvCxnSpPr>
        <p:spPr>
          <a:xfrm>
            <a:off x="4800046" y="1883012"/>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4800046" y="3333127"/>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D3B2717-BD2B-054D-B530-94B36320607F}"/>
              </a:ext>
            </a:extLst>
          </p:cNvPr>
          <p:cNvCxnSpPr>
            <a:cxnSpLocks/>
          </p:cNvCxnSpPr>
          <p:nvPr/>
        </p:nvCxnSpPr>
        <p:spPr>
          <a:xfrm>
            <a:off x="4800046" y="5370858"/>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830E72BF-A773-8C4C-8663-F1DA6677DB04}"/>
              </a:ext>
            </a:extLst>
          </p:cNvPr>
          <p:cNvGrpSpPr/>
          <p:nvPr/>
        </p:nvGrpSpPr>
        <p:grpSpPr>
          <a:xfrm>
            <a:off x="9907311" y="166684"/>
            <a:ext cx="548640" cy="6126480"/>
            <a:chOff x="5331873" y="127356"/>
            <a:chExt cx="548640" cy="6126480"/>
          </a:xfrm>
        </p:grpSpPr>
        <p:sp>
          <p:nvSpPr>
            <p:cNvPr id="61" name="Rectangle 60">
              <a:extLst>
                <a:ext uri="{FF2B5EF4-FFF2-40B4-BE49-F238E27FC236}">
                  <a16:creationId xmlns:a16="http://schemas.microsoft.com/office/drawing/2014/main" id="{8BBA4A75-A3AC-9B4F-9F97-B701E3ED88FB}"/>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sz="800">
                  <a:solidFill>
                    <a:schemeClr val="tx1"/>
                  </a:solidFill>
                  <a:latin typeface="Century Gothic" panose="020B0502020202020204" pitchFamily="34" charset="0"/>
                </a:rPr>
                <a:t>HOJE</a:t>
              </a:r>
            </a:p>
          </p:txBody>
        </p:sp>
        <p:cxnSp>
          <p:nvCxnSpPr>
            <p:cNvPr id="62" name="Straight Connector 61">
              <a:extLst>
                <a:ext uri="{FF2B5EF4-FFF2-40B4-BE49-F238E27FC236}">
                  <a16:creationId xmlns:a16="http://schemas.microsoft.com/office/drawing/2014/main" id="{ACCB5F64-028A-B847-A219-B62BF2CE4C3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76" name="Rectangle 75">
            <a:extLst>
              <a:ext uri="{FF2B5EF4-FFF2-40B4-BE49-F238E27FC236}">
                <a16:creationId xmlns:a16="http://schemas.microsoft.com/office/drawing/2014/main" id="{127B7BAA-4638-534D-81E4-DAEA32B7847C}"/>
              </a:ext>
            </a:extLst>
          </p:cNvPr>
          <p:cNvSpPr/>
          <p:nvPr/>
        </p:nvSpPr>
        <p:spPr>
          <a:xfrm>
            <a:off x="6276682" y="4060291"/>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a:solidFill>
                  <a:schemeClr val="tx1"/>
                </a:solidFill>
                <a:latin typeface="Century Gothic" panose="020B0502020202020204" pitchFamily="34" charset="0"/>
              </a:rPr>
              <a:t>NOTAS DE TAREFA/MARCO 00/00</a:t>
            </a:r>
          </a:p>
        </p:txBody>
      </p:sp>
      <p:sp>
        <p:nvSpPr>
          <p:cNvPr id="63" name="Diamond 62">
            <a:extLst>
              <a:ext uri="{FF2B5EF4-FFF2-40B4-BE49-F238E27FC236}">
                <a16:creationId xmlns:a16="http://schemas.microsoft.com/office/drawing/2014/main" id="{5A0CF200-CE34-7644-80A8-9E07FD12A596}"/>
              </a:ext>
            </a:extLst>
          </p:cNvPr>
          <p:cNvSpPr>
            <a:spLocks/>
          </p:cNvSpPr>
          <p:nvPr/>
        </p:nvSpPr>
        <p:spPr>
          <a:xfrm>
            <a:off x="8258178" y="496329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BD5E7CD4-C0CC-054E-9F6B-9F49ABBF44B6}"/>
              </a:ext>
            </a:extLst>
          </p:cNvPr>
          <p:cNvSpPr/>
          <p:nvPr/>
        </p:nvSpPr>
        <p:spPr>
          <a:xfrm>
            <a:off x="6275489" y="4916422"/>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a:solidFill>
                  <a:schemeClr val="tx1"/>
                </a:solidFill>
                <a:latin typeface="Century Gothic" panose="020B0502020202020204" pitchFamily="34" charset="0"/>
              </a:rPr>
              <a:t>NOTAS DE TAREFA/MARCO 00/00</a:t>
            </a:r>
          </a:p>
        </p:txBody>
      </p:sp>
      <p:sp>
        <p:nvSpPr>
          <p:cNvPr id="65" name="Diamond 64">
            <a:extLst>
              <a:ext uri="{FF2B5EF4-FFF2-40B4-BE49-F238E27FC236}">
                <a16:creationId xmlns:a16="http://schemas.microsoft.com/office/drawing/2014/main" id="{07FE6D60-CDB8-A648-A05F-AF4C135F5046}"/>
              </a:ext>
            </a:extLst>
          </p:cNvPr>
          <p:cNvSpPr>
            <a:spLocks/>
          </p:cNvSpPr>
          <p:nvPr/>
        </p:nvSpPr>
        <p:spPr>
          <a:xfrm>
            <a:off x="8305539" y="109822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E19A5ED0-FBFB-404C-BC06-F20F1917649E}"/>
              </a:ext>
            </a:extLst>
          </p:cNvPr>
          <p:cNvSpPr/>
          <p:nvPr/>
        </p:nvSpPr>
        <p:spPr>
          <a:xfrm>
            <a:off x="6322850" y="105135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a:solidFill>
                  <a:schemeClr val="tx1"/>
                </a:solidFill>
                <a:latin typeface="Century Gothic" panose="020B0502020202020204" pitchFamily="34" charset="0"/>
              </a:rPr>
              <a:t>NOTAS DE TAREFA/MARCO 00/00</a:t>
            </a:r>
          </a:p>
        </p:txBody>
      </p:sp>
      <p:sp>
        <p:nvSpPr>
          <p:cNvPr id="68" name="Diamond 67">
            <a:extLst>
              <a:ext uri="{FF2B5EF4-FFF2-40B4-BE49-F238E27FC236}">
                <a16:creationId xmlns:a16="http://schemas.microsoft.com/office/drawing/2014/main" id="{45CB28AE-2021-F747-A724-2CA066B40D4C}"/>
              </a:ext>
            </a:extLst>
          </p:cNvPr>
          <p:cNvSpPr>
            <a:spLocks/>
          </p:cNvSpPr>
          <p:nvPr/>
        </p:nvSpPr>
        <p:spPr>
          <a:xfrm>
            <a:off x="8304346" y="207579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D7506F7D-F273-774E-B3D7-9C97944C487A}"/>
              </a:ext>
            </a:extLst>
          </p:cNvPr>
          <p:cNvSpPr/>
          <p:nvPr/>
        </p:nvSpPr>
        <p:spPr>
          <a:xfrm>
            <a:off x="6321657" y="2028929"/>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900">
                <a:solidFill>
                  <a:schemeClr val="tx1"/>
                </a:solidFill>
                <a:latin typeface="Century Gothic" panose="020B0502020202020204" pitchFamily="34" charset="0"/>
              </a:rPr>
              <a:t>NOTAS DE TAREFA/MARCO 00/00</a:t>
            </a:r>
          </a:p>
        </p:txBody>
      </p:sp>
    </p:spTree>
    <p:extLst>
      <p:ext uri="{BB962C8B-B14F-4D97-AF65-F5344CB8AC3E}">
        <p14:creationId xmlns:p14="http://schemas.microsoft.com/office/powerpoint/2010/main" val="386224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A8DFDD5-2A6F-4BFE-A6BA-717C795E194E}" vid="{AEA3C6E8-C54C-46AA-B1AD-CB013988135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IC-Software-Development-Timeline-Template_PowerPoint - SR edits</Template>
  <TotalTime>1</TotalTime>
  <Words>366</Words>
  <Application>Microsoft Office PowerPoint</Application>
  <PresentationFormat>Widescreen</PresentationFormat>
  <Paragraphs>106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4</cp:revision>
  <cp:lastPrinted>2020-08-31T22:23:58Z</cp:lastPrinted>
  <dcterms:created xsi:type="dcterms:W3CDTF">2020-10-13T17:43:59Z</dcterms:created>
  <dcterms:modified xsi:type="dcterms:W3CDTF">2024-03-20T04:37:20Z</dcterms:modified>
</cp:coreProperties>
</file>