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embeddedFontLst>
    <p:embeddedFont>
      <p:font typeface="Century Gothic" panose="020B0502020202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0PSf+DTYiG0ki3HS0mgDCdwD8Y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ttany Guimond" initials=""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AFA38E-0B6D-4897-B49B-B09D38636E5F}">
  <a:tblStyle styleId="{58AFA38E-0B6D-4897-B49B-B09D38636E5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658"/>
  </p:normalViewPr>
  <p:slideViewPr>
    <p:cSldViewPr snapToGrid="0">
      <p:cViewPr varScale="1">
        <p:scale>
          <a:sx n="120" d="100"/>
          <a:sy n="120" d="100"/>
        </p:scale>
        <p:origin x="14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0" name="Google Shape;43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7" name="Google Shape;47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8" name="Google Shape;47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7" name="Google Shape;56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8" name="Google Shape;56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8" name="Google Shape;3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1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987425"/>
            <a:ext cx="6172200" cy="4873625"/>
          </a:xfrm>
          <a:prstGeom prst="rect">
            <a:avLst/>
          </a:prstGeom>
          <a:noFill/>
          <a:ln>
            <a:noFill/>
          </a:ln>
        </p:spPr>
      </p:sp>
      <p:sp>
        <p:nvSpPr>
          <p:cNvPr id="68" name="Google Shape;6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pt.smartsheet.com/try-it?trp=5799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0E3DF"/>
        </a:solidFill>
        <a:effectLst/>
      </p:bgPr>
    </p:bg>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a:stretch/>
        </p:blipFill>
        <p:spPr>
          <a:xfrm>
            <a:off x="-17808" y="0"/>
            <a:ext cx="12209807" cy="6895099"/>
          </a:xfrm>
          <a:prstGeom prst="rect">
            <a:avLst/>
          </a:prstGeom>
          <a:noFill/>
          <a:ln>
            <a:noFill/>
          </a:ln>
        </p:spPr>
      </p:pic>
      <p:cxnSp>
        <p:nvCxnSpPr>
          <p:cNvPr id="90" name="Google Shape;90;p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91" name="Google Shape;91;p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92" name="Google Shape;92;p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93" name="Google Shape;93;p1"/>
          <p:cNvSpPr txBox="1"/>
          <p:nvPr/>
        </p:nvSpPr>
        <p:spPr>
          <a:xfrm>
            <a:off x="249647" y="157864"/>
            <a:ext cx="7843330"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3200" b="1" i="0" u="none" strike="noStrike" cap="none">
                <a:solidFill>
                  <a:schemeClr val="lt1"/>
                </a:solidFill>
                <a:latin typeface="Century Gothic"/>
                <a:ea typeface="Century Gothic"/>
                <a:cs typeface="Century Gothic"/>
                <a:sym typeface="Century Gothic"/>
              </a:rPr>
              <a:t>MODELO DE APRESENTAÇÃO DE COMPROVANTE DE CONCEITO</a:t>
            </a:r>
          </a:p>
        </p:txBody>
      </p:sp>
      <p:sp>
        <p:nvSpPr>
          <p:cNvPr id="114" name="Google Shape;114;p1"/>
          <p:cNvSpPr txBox="1"/>
          <p:nvPr/>
        </p:nvSpPr>
        <p:spPr>
          <a:xfrm>
            <a:off x="434387" y="1476919"/>
            <a:ext cx="5000498" cy="253268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dirty="0">
                <a:solidFill>
                  <a:schemeClr val="dk1"/>
                </a:solidFill>
                <a:latin typeface="Century Gothic"/>
                <a:ea typeface="Century Gothic"/>
                <a:cs typeface="Century Gothic"/>
                <a:sym typeface="Century Gothic"/>
              </a:rPr>
              <a:t>Um comprovante de conceito (POC) é um processo que verifica se uma ideia de negócio é viável. Por meio de pesquisas e testes, um POC demonstra que um produto, recurso, serviço ou outra solução pode se tornar uma realidade e merece mais desenvolvimento.</a:t>
            </a:r>
          </a:p>
        </p:txBody>
      </p:sp>
      <p:pic>
        <p:nvPicPr>
          <p:cNvPr id="2" name="image1.png" descr="A blue background with white text&#10;&#10;Description automatically generated">
            <a:hlinkClick r:id="rId4"/>
            <a:extLst>
              <a:ext uri="{FF2B5EF4-FFF2-40B4-BE49-F238E27FC236}">
                <a16:creationId xmlns:a16="http://schemas.microsoft.com/office/drawing/2014/main" id="{2E144E13-3D29-48B7-A472-54E79FCCFAD7}"/>
              </a:ext>
            </a:extLst>
          </p:cNvPr>
          <p:cNvPicPr/>
          <p:nvPr/>
        </p:nvPicPr>
        <p:blipFill>
          <a:blip r:embed="rId5" cstate="print">
            <a:extLst>
              <a:ext uri="{28A0092B-C50C-407E-A947-70E740481C1C}">
                <a14:useLocalDpi xmlns:a14="http://schemas.microsoft.com/office/drawing/2010/main" val="0"/>
              </a:ext>
            </a:extLst>
          </a:blip>
          <a:srcRect/>
          <a:stretch/>
        </p:blipFill>
        <p:spPr>
          <a:xfrm>
            <a:off x="9548037" y="140515"/>
            <a:ext cx="2327352" cy="46554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91"/>
        <p:cNvGrpSpPr/>
        <p:nvPr/>
      </p:nvGrpSpPr>
      <p:grpSpPr>
        <a:xfrm>
          <a:off x="0" y="0"/>
          <a:ext cx="0" cy="0"/>
          <a:chOff x="0" y="0"/>
          <a:chExt cx="0" cy="0"/>
        </a:xfrm>
      </p:grpSpPr>
      <p:pic>
        <p:nvPicPr>
          <p:cNvPr id="392" name="Google Shape;392;p10"/>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93" name="Google Shape;393;p10"/>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94" name="Google Shape;394;p10"/>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95" name="Google Shape;395;p10"/>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96" name="Google Shape;396;p10"/>
          <p:cNvSpPr/>
          <p:nvPr/>
        </p:nvSpPr>
        <p:spPr>
          <a:xfrm>
            <a:off x="-1" y="1"/>
            <a:ext cx="5562597"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16" name="Google Shape;416;p10"/>
          <p:cNvSpPr txBox="1"/>
          <p:nvPr/>
        </p:nvSpPr>
        <p:spPr>
          <a:xfrm>
            <a:off x="334197" y="1088575"/>
            <a:ext cx="5931136" cy="128618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a:solidFill>
                  <a:schemeClr val="dk1"/>
                </a:solidFill>
                <a:latin typeface="Century Gothic"/>
                <a:ea typeface="Century Gothic"/>
                <a:cs typeface="Century Gothic"/>
                <a:sym typeface="Century Gothic"/>
              </a:rPr>
              <a:t>Calcule a duração com base no escopo do POC, nas datas importantes de progresso e nos requisitos para a conclusão do projeto.</a:t>
            </a:r>
          </a:p>
        </p:txBody>
      </p:sp>
      <p:sp>
        <p:nvSpPr>
          <p:cNvPr id="417" name="Google Shape;417;p10"/>
          <p:cNvSpPr txBox="1"/>
          <p:nvPr/>
        </p:nvSpPr>
        <p:spPr>
          <a:xfrm>
            <a:off x="182553" y="51074"/>
            <a:ext cx="4916179"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i="0" u="none" strike="noStrike">
                <a:solidFill>
                  <a:schemeClr val="lt1"/>
                </a:solidFill>
                <a:latin typeface="Century Gothic"/>
                <a:ea typeface="Century Gothic"/>
                <a:cs typeface="Century Gothic"/>
                <a:sym typeface="Century Gothic"/>
              </a:rPr>
              <a:t>Linha do tempo</a:t>
            </a:r>
          </a:p>
        </p:txBody>
      </p:sp>
      <p:sp>
        <p:nvSpPr>
          <p:cNvPr id="418" name="Google Shape;418;p10"/>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Estágio um</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Estágio dois</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Estágio três</a:t>
            </a:r>
          </a:p>
        </p:txBody>
      </p:sp>
      <p:sp>
        <p:nvSpPr>
          <p:cNvPr id="419" name="Google Shape;419;p10"/>
          <p:cNvSpPr/>
          <p:nvPr/>
        </p:nvSpPr>
        <p:spPr>
          <a:xfrm>
            <a:off x="-1" y="2"/>
            <a:ext cx="5562597"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0" name="Google Shape;420;p10"/>
          <p:cNvGrpSpPr/>
          <p:nvPr/>
        </p:nvGrpSpPr>
        <p:grpSpPr>
          <a:xfrm>
            <a:off x="9977746" y="419562"/>
            <a:ext cx="1715287" cy="1715287"/>
            <a:chOff x="4030972" y="4315010"/>
            <a:chExt cx="1662450" cy="1662450"/>
          </a:xfrm>
        </p:grpSpPr>
        <p:sp>
          <p:nvSpPr>
            <p:cNvPr id="421" name="Google Shape;421;p10"/>
            <p:cNvSpPr/>
            <p:nvPr/>
          </p:nvSpPr>
          <p:spPr>
            <a:xfrm>
              <a:off x="4258899" y="5020365"/>
              <a:ext cx="1238940" cy="247483"/>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422" name="Google Shape;422;p10"/>
            <p:cNvGrpSpPr/>
            <p:nvPr/>
          </p:nvGrpSpPr>
          <p:grpSpPr>
            <a:xfrm>
              <a:off x="4030972" y="4315010"/>
              <a:ext cx="1662450" cy="1662450"/>
              <a:chOff x="6141466" y="3474466"/>
              <a:chExt cx="2441524" cy="2441524"/>
            </a:xfrm>
          </p:grpSpPr>
          <p:grpSp>
            <p:nvGrpSpPr>
              <p:cNvPr id="423" name="Google Shape;423;p10" descr="Monthly calendar outline"/>
              <p:cNvGrpSpPr/>
              <p:nvPr/>
            </p:nvGrpSpPr>
            <p:grpSpPr>
              <a:xfrm>
                <a:off x="6141466" y="3474466"/>
                <a:ext cx="2441524" cy="2441524"/>
                <a:chOff x="6141466" y="3474466"/>
                <a:chExt cx="2441524" cy="2441524"/>
              </a:xfrm>
            </p:grpSpPr>
            <p:sp>
              <p:nvSpPr>
                <p:cNvPr id="424" name="Google Shape;424;p10"/>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5" name="Google Shape;425;p10"/>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26" name="Google Shape;426;p10"/>
              <p:cNvSpPr/>
              <p:nvPr/>
            </p:nvSpPr>
            <p:spPr>
              <a:xfrm>
                <a:off x="6203106" y="3483356"/>
                <a:ext cx="2379884"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7" name="Google Shape;427;p10"/>
              <p:cNvSpPr/>
              <p:nvPr/>
            </p:nvSpPr>
            <p:spPr>
              <a:xfrm>
                <a:off x="6476206" y="4873832"/>
                <a:ext cx="693077"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31"/>
        <p:cNvGrpSpPr/>
        <p:nvPr/>
      </p:nvGrpSpPr>
      <p:grpSpPr>
        <a:xfrm>
          <a:off x="0" y="0"/>
          <a:ext cx="0" cy="0"/>
          <a:chOff x="0" y="0"/>
          <a:chExt cx="0" cy="0"/>
        </a:xfrm>
      </p:grpSpPr>
      <p:pic>
        <p:nvPicPr>
          <p:cNvPr id="432" name="Google Shape;432;p11"/>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33" name="Google Shape;433;p1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34" name="Google Shape;434;p1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35" name="Google Shape;435;p1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436" name="Google Shape;436;p11"/>
          <p:cNvSpPr/>
          <p:nvPr/>
        </p:nvSpPr>
        <p:spPr>
          <a:xfrm>
            <a:off x="-1" y="1"/>
            <a:ext cx="10220583" cy="843970"/>
          </a:xfrm>
          <a:prstGeom prst="rect">
            <a:avLst/>
          </a:prstGeom>
          <a:solidFill>
            <a:srgbClr val="B5551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6" name="Google Shape;456;p11"/>
          <p:cNvSpPr txBox="1"/>
          <p:nvPr/>
        </p:nvSpPr>
        <p:spPr>
          <a:xfrm>
            <a:off x="334196" y="1088575"/>
            <a:ext cx="9356027"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dirty="0">
                <a:solidFill>
                  <a:schemeClr val="dk1"/>
                </a:solidFill>
                <a:latin typeface="Century Gothic"/>
                <a:ea typeface="Century Gothic"/>
                <a:cs typeface="Century Gothic"/>
                <a:sym typeface="Century Gothic"/>
              </a:rPr>
              <a:t>Crie uma proposta de medidas a serem tomadas se o POC for bem-sucedido.</a:t>
            </a:r>
          </a:p>
        </p:txBody>
      </p:sp>
      <p:sp>
        <p:nvSpPr>
          <p:cNvPr id="457" name="Google Shape;457;p11"/>
          <p:cNvSpPr txBox="1"/>
          <p:nvPr/>
        </p:nvSpPr>
        <p:spPr>
          <a:xfrm>
            <a:off x="182553" y="136799"/>
            <a:ext cx="9882324" cy="6001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3300" i="0" u="none" strike="noStrike" dirty="0">
                <a:solidFill>
                  <a:schemeClr val="lt1"/>
                </a:solidFill>
                <a:latin typeface="Century Gothic"/>
                <a:ea typeface="Century Gothic"/>
                <a:cs typeface="Century Gothic"/>
                <a:sym typeface="Century Gothic"/>
              </a:rPr>
              <a:t>Próximas etapas se o POC for bem-sucedido</a:t>
            </a:r>
          </a:p>
        </p:txBody>
      </p:sp>
      <p:sp>
        <p:nvSpPr>
          <p:cNvPr id="458" name="Google Shape;458;p11"/>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Medida um</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Medida dois</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Medida três</a:t>
            </a:r>
          </a:p>
        </p:txBody>
      </p:sp>
      <p:grpSp>
        <p:nvGrpSpPr>
          <p:cNvPr id="459" name="Google Shape;459;p11"/>
          <p:cNvGrpSpPr/>
          <p:nvPr/>
        </p:nvGrpSpPr>
        <p:grpSpPr>
          <a:xfrm>
            <a:off x="10394649" y="279558"/>
            <a:ext cx="1236187" cy="1612737"/>
            <a:chOff x="5511511" y="2665268"/>
            <a:chExt cx="1165513" cy="1520535"/>
          </a:xfrm>
        </p:grpSpPr>
        <p:sp>
          <p:nvSpPr>
            <p:cNvPr id="460" name="Google Shape;460;p11"/>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1" name="Google Shape;461;p11"/>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2" name="Google Shape;462;p11"/>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3" name="Google Shape;463;p11"/>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4" name="Google Shape;464;p11"/>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5" name="Google Shape;465;p11"/>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6" name="Google Shape;466;p11"/>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7" name="Google Shape;467;p11"/>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8" name="Google Shape;468;p11"/>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9" name="Google Shape;469;p11"/>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0" name="Google Shape;470;p11"/>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1" name="Google Shape;471;p11"/>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2" name="Google Shape;472;p11"/>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3" name="Google Shape;473;p11"/>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474" name="Google Shape;474;p11"/>
          <p:cNvSpPr/>
          <p:nvPr/>
        </p:nvSpPr>
        <p:spPr>
          <a:xfrm>
            <a:off x="-1" y="2"/>
            <a:ext cx="10220583" cy="47158"/>
          </a:xfrm>
          <a:prstGeom prst="rect">
            <a:avLst/>
          </a:prstGeom>
          <a:solidFill>
            <a:srgbClr val="EB6E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79"/>
        <p:cNvGrpSpPr/>
        <p:nvPr/>
      </p:nvGrpSpPr>
      <p:grpSpPr>
        <a:xfrm>
          <a:off x="0" y="0"/>
          <a:ext cx="0" cy="0"/>
          <a:chOff x="0" y="0"/>
          <a:chExt cx="0" cy="0"/>
        </a:xfrm>
      </p:grpSpPr>
      <p:pic>
        <p:nvPicPr>
          <p:cNvPr id="480" name="Google Shape;480;p12"/>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81" name="Google Shape;481;p1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82" name="Google Shape;482;p1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83" name="Google Shape;483;p1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grpSp>
        <p:nvGrpSpPr>
          <p:cNvPr id="484" name="Google Shape;484;p12"/>
          <p:cNvGrpSpPr/>
          <p:nvPr/>
        </p:nvGrpSpPr>
        <p:grpSpPr>
          <a:xfrm>
            <a:off x="477243" y="5537414"/>
            <a:ext cx="9021958" cy="1017334"/>
            <a:chOff x="477243" y="5537414"/>
            <a:chExt cx="9021958" cy="1017334"/>
          </a:xfrm>
        </p:grpSpPr>
        <p:grpSp>
          <p:nvGrpSpPr>
            <p:cNvPr id="485" name="Google Shape;485;p12"/>
            <p:cNvGrpSpPr/>
            <p:nvPr/>
          </p:nvGrpSpPr>
          <p:grpSpPr>
            <a:xfrm>
              <a:off x="477243" y="5608731"/>
              <a:ext cx="548404" cy="874698"/>
              <a:chOff x="5444836" y="2387311"/>
              <a:chExt cx="1298863" cy="2071670"/>
            </a:xfrm>
          </p:grpSpPr>
          <p:sp>
            <p:nvSpPr>
              <p:cNvPr id="486" name="Google Shape;486;p12"/>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7" name="Google Shape;487;p12"/>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8" name="Google Shape;488;p12"/>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9" name="Google Shape;489;p12"/>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0" name="Google Shape;490;p12"/>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1" name="Google Shape;491;p12"/>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2" name="Google Shape;492;p12"/>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3" name="Google Shape;493;p12"/>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494" name="Google Shape;494;p12"/>
            <p:cNvGrpSpPr/>
            <p:nvPr/>
          </p:nvGrpSpPr>
          <p:grpSpPr>
            <a:xfrm>
              <a:off x="1659937" y="5622079"/>
              <a:ext cx="848416" cy="848005"/>
              <a:chOff x="5445957" y="2686915"/>
              <a:chExt cx="1386419" cy="1385746"/>
            </a:xfrm>
          </p:grpSpPr>
          <p:sp>
            <p:nvSpPr>
              <p:cNvPr id="495" name="Google Shape;495;p12"/>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6" name="Google Shape;496;p12"/>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7" name="Google Shape;497;p12"/>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8" name="Google Shape;498;p12"/>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9" name="Google Shape;499;p12"/>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0" name="Google Shape;500;p12"/>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1" name="Google Shape;501;p12"/>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02" name="Google Shape;502;p12"/>
            <p:cNvGrpSpPr/>
            <p:nvPr/>
          </p:nvGrpSpPr>
          <p:grpSpPr>
            <a:xfrm>
              <a:off x="4428805" y="5580836"/>
              <a:ext cx="713233" cy="930488"/>
              <a:chOff x="5511511" y="2665268"/>
              <a:chExt cx="1165513" cy="1520535"/>
            </a:xfrm>
          </p:grpSpPr>
          <p:sp>
            <p:nvSpPr>
              <p:cNvPr id="503" name="Google Shape;503;p12"/>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4" name="Google Shape;504;p12"/>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5" name="Google Shape;505;p12"/>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6" name="Google Shape;506;p12"/>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7" name="Google Shape;507;p12"/>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24705"/>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8" name="Google Shape;508;p12"/>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9" name="Google Shape;509;p12"/>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0" name="Google Shape;510;p12"/>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1" name="Google Shape;511;p12"/>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2" name="Google Shape;512;p12"/>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3" name="Google Shape;513;p12"/>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4" name="Google Shape;514;p12"/>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5" name="Google Shape;515;p12"/>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6" name="Google Shape;516;p12"/>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17" name="Google Shape;517;p12" descr="Tic Tac Toe outline"/>
            <p:cNvGrpSpPr/>
            <p:nvPr/>
          </p:nvGrpSpPr>
          <p:grpSpPr>
            <a:xfrm>
              <a:off x="3055032" y="5660634"/>
              <a:ext cx="812562" cy="770892"/>
              <a:chOff x="4798996" y="910783"/>
              <a:chExt cx="1485891" cy="1409691"/>
            </a:xfrm>
          </p:grpSpPr>
          <p:sp>
            <p:nvSpPr>
              <p:cNvPr id="518" name="Google Shape;518;p12"/>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9" name="Google Shape;519;p12"/>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0" name="Google Shape;520;p12"/>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1" name="Google Shape;521;p12"/>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2" name="Google Shape;522;p12"/>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523" name="Google Shape;523;p12"/>
            <p:cNvGrpSpPr/>
            <p:nvPr/>
          </p:nvGrpSpPr>
          <p:grpSpPr>
            <a:xfrm>
              <a:off x="5806770" y="5618950"/>
              <a:ext cx="917126" cy="854262"/>
              <a:chOff x="4030972" y="4315010"/>
              <a:chExt cx="1662450" cy="1662450"/>
            </a:xfrm>
          </p:grpSpPr>
          <p:sp>
            <p:nvSpPr>
              <p:cNvPr id="524" name="Google Shape;524;p12"/>
              <p:cNvSpPr/>
              <p:nvPr/>
            </p:nvSpPr>
            <p:spPr>
              <a:xfrm>
                <a:off x="4258899" y="5020365"/>
                <a:ext cx="1238940" cy="247483"/>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525" name="Google Shape;525;p12"/>
              <p:cNvGrpSpPr/>
              <p:nvPr/>
            </p:nvGrpSpPr>
            <p:grpSpPr>
              <a:xfrm>
                <a:off x="4030972" y="4315010"/>
                <a:ext cx="1662450" cy="1662450"/>
                <a:chOff x="6141466" y="3474466"/>
                <a:chExt cx="2441524" cy="2441524"/>
              </a:xfrm>
            </p:grpSpPr>
            <p:grpSp>
              <p:nvGrpSpPr>
                <p:cNvPr id="526" name="Google Shape;526;p12" descr="Monthly calendar outline"/>
                <p:cNvGrpSpPr/>
                <p:nvPr/>
              </p:nvGrpSpPr>
              <p:grpSpPr>
                <a:xfrm>
                  <a:off x="6141466" y="3474466"/>
                  <a:ext cx="2441524" cy="2441524"/>
                  <a:chOff x="6141466" y="3474466"/>
                  <a:chExt cx="2441524" cy="2441524"/>
                </a:xfrm>
              </p:grpSpPr>
              <p:sp>
                <p:nvSpPr>
                  <p:cNvPr id="527" name="Google Shape;527;p12"/>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8" name="Google Shape;528;p12"/>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29" name="Google Shape;529;p12"/>
                <p:cNvSpPr/>
                <p:nvPr/>
              </p:nvSpPr>
              <p:spPr>
                <a:xfrm>
                  <a:off x="6203106" y="3483356"/>
                  <a:ext cx="2379884" cy="364309"/>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0" name="Google Shape;530;p12"/>
                <p:cNvSpPr/>
                <p:nvPr/>
              </p:nvSpPr>
              <p:spPr>
                <a:xfrm>
                  <a:off x="6476206" y="4873832"/>
                  <a:ext cx="693077" cy="364309"/>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grpSp>
          <p:nvGrpSpPr>
            <p:cNvPr id="531" name="Google Shape;531;p12"/>
            <p:cNvGrpSpPr/>
            <p:nvPr/>
          </p:nvGrpSpPr>
          <p:grpSpPr>
            <a:xfrm>
              <a:off x="7270575" y="5646820"/>
              <a:ext cx="798521" cy="798521"/>
              <a:chOff x="7272253" y="918028"/>
              <a:chExt cx="1437477" cy="1437477"/>
            </a:xfrm>
          </p:grpSpPr>
          <p:grpSp>
            <p:nvGrpSpPr>
              <p:cNvPr id="532" name="Google Shape;532;p12" descr="Bar graph with upward trend outline"/>
              <p:cNvGrpSpPr/>
              <p:nvPr/>
            </p:nvGrpSpPr>
            <p:grpSpPr>
              <a:xfrm>
                <a:off x="7272253" y="918028"/>
                <a:ext cx="1437477" cy="1437477"/>
                <a:chOff x="7272253" y="918028"/>
                <a:chExt cx="1437477" cy="1437477"/>
              </a:xfrm>
            </p:grpSpPr>
            <p:sp>
              <p:nvSpPr>
                <p:cNvPr id="533" name="Google Shape;533;p12"/>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4" name="Google Shape;534;p12"/>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5" name="Google Shape;535;p12"/>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6" name="Google Shape;536;p12"/>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7" name="Google Shape;537;p12"/>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538" name="Google Shape;538;p12"/>
              <p:cNvSpPr/>
              <p:nvPr/>
            </p:nvSpPr>
            <p:spPr>
              <a:xfrm>
                <a:off x="7463118" y="1791820"/>
                <a:ext cx="292473" cy="375307"/>
              </a:xfrm>
              <a:prstGeom prst="rect">
                <a:avLst/>
              </a:prstGeom>
              <a:solidFill>
                <a:srgbClr val="595959">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39" name="Google Shape;539;p12"/>
              <p:cNvSpPr/>
              <p:nvPr/>
            </p:nvSpPr>
            <p:spPr>
              <a:xfrm>
                <a:off x="7918357" y="1413027"/>
                <a:ext cx="292473" cy="771254"/>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40" name="Google Shape;540;p12"/>
              <p:cNvSpPr/>
              <p:nvPr/>
            </p:nvSpPr>
            <p:spPr>
              <a:xfrm>
                <a:off x="8396710" y="941294"/>
                <a:ext cx="292473" cy="1223637"/>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541" name="Google Shape;541;p12" descr="Workflow outline"/>
            <p:cNvPicPr preferRelativeResize="0"/>
            <p:nvPr/>
          </p:nvPicPr>
          <p:blipFill rotWithShape="1">
            <a:blip r:embed="rId4">
              <a:alphaModFix/>
            </a:blip>
            <a:srcRect/>
            <a:stretch/>
          </p:blipFill>
          <p:spPr>
            <a:xfrm>
              <a:off x="8481868" y="5537414"/>
              <a:ext cx="1017333" cy="1017334"/>
            </a:xfrm>
            <a:prstGeom prst="rect">
              <a:avLst/>
            </a:prstGeom>
            <a:noFill/>
            <a:ln>
              <a:noFill/>
            </a:ln>
          </p:spPr>
        </p:pic>
      </p:grpSp>
      <p:sp>
        <p:nvSpPr>
          <p:cNvPr id="542" name="Google Shape;542;p12"/>
          <p:cNvSpPr/>
          <p:nvPr/>
        </p:nvSpPr>
        <p:spPr>
          <a:xfrm>
            <a:off x="0" y="1"/>
            <a:ext cx="2264979"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2" name="Google Shape;562;p12"/>
          <p:cNvSpPr txBox="1"/>
          <p:nvPr/>
        </p:nvSpPr>
        <p:spPr>
          <a:xfrm>
            <a:off x="182554" y="51074"/>
            <a:ext cx="258604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i="0" u="none" strike="noStrike">
                <a:solidFill>
                  <a:schemeClr val="lt1"/>
                </a:solidFill>
                <a:latin typeface="Century Gothic"/>
                <a:ea typeface="Century Gothic"/>
                <a:cs typeface="Century Gothic"/>
                <a:sym typeface="Century Gothic"/>
              </a:rPr>
              <a:t>Notas</a:t>
            </a:r>
          </a:p>
        </p:txBody>
      </p:sp>
      <p:sp>
        <p:nvSpPr>
          <p:cNvPr id="563" name="Google Shape;563;p12"/>
          <p:cNvSpPr/>
          <p:nvPr/>
        </p:nvSpPr>
        <p:spPr>
          <a:xfrm>
            <a:off x="0" y="2"/>
            <a:ext cx="2264979"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64" name="Google Shape;564;p12"/>
          <p:cNvSpPr txBox="1"/>
          <p:nvPr/>
        </p:nvSpPr>
        <p:spPr>
          <a:xfrm>
            <a:off x="334197" y="1088575"/>
            <a:ext cx="5931136" cy="4551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a:solidFill>
                  <a:schemeClr val="dk1"/>
                </a:solidFill>
                <a:latin typeface="Century Gothic"/>
                <a:ea typeface="Century Gothic"/>
                <a:cs typeface="Century Gothic"/>
                <a:sym typeface="Century Gothic"/>
              </a:rPr>
              <a:t>Comentários adicionais.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9"/>
        <p:cNvGrpSpPr/>
        <p:nvPr/>
      </p:nvGrpSpPr>
      <p:grpSpPr>
        <a:xfrm>
          <a:off x="0" y="0"/>
          <a:ext cx="0" cy="0"/>
          <a:chOff x="0" y="0"/>
          <a:chExt cx="0" cy="0"/>
        </a:xfrm>
      </p:grpSpPr>
      <p:graphicFrame>
        <p:nvGraphicFramePr>
          <p:cNvPr id="570" name="Google Shape;570;p13"/>
          <p:cNvGraphicFramePr/>
          <p:nvPr>
            <p:extLst>
              <p:ext uri="{D42A27DB-BD31-4B8C-83A1-F6EECF244321}">
                <p14:modId xmlns:p14="http://schemas.microsoft.com/office/powerpoint/2010/main" val="2529359338"/>
              </p:ext>
            </p:extLst>
          </p:nvPr>
        </p:nvGraphicFramePr>
        <p:xfrm>
          <a:off x="787790" y="1050352"/>
          <a:ext cx="10227225" cy="2468350"/>
        </p:xfrm>
        <a:graphic>
          <a:graphicData uri="http://schemas.openxmlformats.org/drawingml/2006/table">
            <a:tbl>
              <a:tblPr firstRow="1" firstCol="1" bandRow="1">
                <a:noFill/>
                <a:tableStyleId>{58AFA38E-0B6D-4897-B49B-B09D38636E5F}</a:tableStyleId>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pt-BR" sz="1600" b="1" u="none" strike="noStrike" cap="none" dirty="0">
                          <a:solidFill>
                            <a:schemeClr val="dk1"/>
                          </a:solidFill>
                          <a:latin typeface="Century Gothic"/>
                          <a:ea typeface="Century Gothic"/>
                          <a:cs typeface="Century Gothic"/>
                          <a:sym typeface="Century Gothic"/>
                        </a:rPr>
                        <a:t>AVISO DE ISENÇÃO DE RESPONSABILIDADE</a:t>
                      </a:r>
                    </a:p>
                    <a:p>
                      <a:pPr marL="0" marR="0" lvl="0" indent="0" algn="l" rtl="0">
                        <a:spcBef>
                          <a:spcPts val="0"/>
                        </a:spcBef>
                        <a:spcAft>
                          <a:spcPts val="0"/>
                        </a:spcAft>
                        <a:buNone/>
                      </a:pPr>
                      <a:r>
                        <a:rPr lang="pt-BR" sz="1200" b="0" u="none" strike="noStrike" cap="none" dirty="0">
                          <a:solidFill>
                            <a:schemeClr val="dk1"/>
                          </a:solidFill>
                          <a:latin typeface="Century Gothic"/>
                          <a:ea typeface="Century Gothic"/>
                          <a:cs typeface="Century Gothic"/>
                          <a:sym typeface="Century Gothic"/>
                        </a:rPr>
                        <a:t> </a:t>
                      </a:r>
                    </a:p>
                    <a:p>
                      <a:pPr marL="0" marR="0" lvl="0" indent="0" algn="l" rtl="0">
                        <a:spcBef>
                          <a:spcPts val="0"/>
                        </a:spcBef>
                        <a:spcAft>
                          <a:spcPts val="0"/>
                        </a:spcAft>
                        <a:buNone/>
                      </a:pPr>
                      <a:r>
                        <a:rPr lang="pt-BR" sz="1400" b="0" u="none" strike="noStrike" cap="none" dirty="0">
                          <a:solidFill>
                            <a:schemeClr val="dk1"/>
                          </a:solidFill>
                          <a:latin typeface="Century Gothic"/>
                          <a:ea typeface="Century Gothic"/>
                          <a:cs typeface="Century Gothic"/>
                          <a:sym typeface="Century Gothic"/>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288000"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18"/>
        <p:cNvGrpSpPr/>
        <p:nvPr/>
      </p:nvGrpSpPr>
      <p:grpSpPr>
        <a:xfrm>
          <a:off x="0" y="0"/>
          <a:ext cx="0" cy="0"/>
          <a:chOff x="0" y="0"/>
          <a:chExt cx="0" cy="0"/>
        </a:xfrm>
      </p:grpSpPr>
      <p:pic>
        <p:nvPicPr>
          <p:cNvPr id="119" name="Google Shape;119;p2"/>
          <p:cNvPicPr preferRelativeResize="0"/>
          <p:nvPr/>
        </p:nvPicPr>
        <p:blipFill rotWithShape="1">
          <a:blip r:embed="rId3">
            <a:alphaModFix/>
          </a:blip>
          <a:srcRect/>
          <a:stretch/>
        </p:blipFill>
        <p:spPr>
          <a:xfrm>
            <a:off x="0" y="1"/>
            <a:ext cx="12192000" cy="6858000"/>
          </a:xfrm>
          <a:prstGeom prst="rect">
            <a:avLst/>
          </a:prstGeom>
          <a:noFill/>
          <a:ln>
            <a:noFill/>
          </a:ln>
        </p:spPr>
      </p:pic>
      <p:sp>
        <p:nvSpPr>
          <p:cNvPr id="120" name="Google Shape;120;p2"/>
          <p:cNvSpPr txBox="1"/>
          <p:nvPr/>
        </p:nvSpPr>
        <p:spPr>
          <a:xfrm>
            <a:off x="434386" y="471374"/>
            <a:ext cx="5252035" cy="507827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dirty="0">
                <a:solidFill>
                  <a:schemeClr val="dk1"/>
                </a:solidFill>
                <a:latin typeface="Century Gothic"/>
                <a:ea typeface="Century Gothic"/>
                <a:cs typeface="Century Gothic"/>
                <a:sym typeface="Century Gothic"/>
              </a:rPr>
              <a:t>Crie uma apresentação de comprovante de conceito. Use a apresentação como parte de uma proposta de POC ou para apresentar resultados às partes interessadas. Adicione dados aos slides, incluindo gráficos ou outras ilustrações visuais. Concentre-se em adicionar elementos que ajudem a demonstrar a necessidade do produto, a viabilidade da sua ideia e como ela atende aos requisitos do cliente e do negócio. Ajuste os títulos e adicione ou remova slides para criar uma apresentação clara e atraente.</a:t>
            </a:r>
          </a:p>
        </p:txBody>
      </p:sp>
      <p:cxnSp>
        <p:nvCxnSpPr>
          <p:cNvPr id="121" name="Google Shape;121;p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22" name="Google Shape;122;p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23" name="Google Shape;123;p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a:stretch/>
        </p:blipFill>
        <p:spPr>
          <a:xfrm>
            <a:off x="-17808" y="0"/>
            <a:ext cx="12209807" cy="6895099"/>
          </a:xfrm>
          <a:prstGeom prst="rect">
            <a:avLst/>
          </a:prstGeom>
          <a:noFill/>
          <a:ln>
            <a:noFill/>
          </a:ln>
        </p:spPr>
      </p:pic>
      <p:sp>
        <p:nvSpPr>
          <p:cNvPr id="130" name="Google Shape;130;p3"/>
          <p:cNvSpPr txBox="1"/>
          <p:nvPr/>
        </p:nvSpPr>
        <p:spPr>
          <a:xfrm>
            <a:off x="610256" y="1274651"/>
            <a:ext cx="4360989" cy="37856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b="1" i="0" u="none" strike="noStrike" dirty="0">
                <a:solidFill>
                  <a:schemeClr val="lt1"/>
                </a:solidFill>
                <a:latin typeface="Century Gothic"/>
                <a:ea typeface="Century Gothic"/>
                <a:cs typeface="Century Gothic"/>
                <a:sym typeface="Century Gothic"/>
              </a:rPr>
              <a:t>Nome do projeto, produto, recurso,</a:t>
            </a:r>
          </a:p>
          <a:p>
            <a:pPr marL="0" marR="0" lvl="0" indent="0" algn="l" rtl="0">
              <a:spcBef>
                <a:spcPts val="0"/>
              </a:spcBef>
              <a:spcAft>
                <a:spcPts val="0"/>
              </a:spcAft>
              <a:buNone/>
            </a:pPr>
            <a:r>
              <a:rPr lang="pt-BR" sz="4800" b="1" i="0" u="none" strike="noStrike" dirty="0">
                <a:solidFill>
                  <a:schemeClr val="lt1"/>
                </a:solidFill>
                <a:latin typeface="Century Gothic"/>
                <a:ea typeface="Century Gothic"/>
                <a:cs typeface="Century Gothic"/>
                <a:sym typeface="Century Gothic"/>
              </a:rPr>
              <a:t>ou serviço</a:t>
            </a:r>
            <a:r>
              <a:rPr lang="pt-BR" sz="4800" b="1" dirty="0">
                <a:solidFill>
                  <a:schemeClr val="lt1"/>
                </a:solidFill>
                <a:latin typeface="Century Gothic"/>
                <a:ea typeface="Century Gothic"/>
                <a:cs typeface="Century Gothic"/>
                <a:sym typeface="Century Gothic"/>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53"/>
        <p:cNvGrpSpPr/>
        <p:nvPr/>
      </p:nvGrpSpPr>
      <p:grpSpPr>
        <a:xfrm>
          <a:off x="0" y="0"/>
          <a:ext cx="0" cy="0"/>
          <a:chOff x="0" y="0"/>
          <a:chExt cx="0" cy="0"/>
        </a:xfrm>
      </p:grpSpPr>
      <p:pic>
        <p:nvPicPr>
          <p:cNvPr id="154" name="Google Shape;154;p4"/>
          <p:cNvPicPr preferRelativeResize="0"/>
          <p:nvPr/>
        </p:nvPicPr>
        <p:blipFill rotWithShape="1">
          <a:blip r:embed="rId3">
            <a:alphaModFix/>
          </a:blip>
          <a:srcRect/>
          <a:stretch/>
        </p:blipFill>
        <p:spPr>
          <a:xfrm>
            <a:off x="0" y="1"/>
            <a:ext cx="12192000" cy="6858000"/>
          </a:xfrm>
          <a:prstGeom prst="rect">
            <a:avLst/>
          </a:prstGeom>
          <a:noFill/>
          <a:ln>
            <a:noFill/>
          </a:ln>
        </p:spPr>
      </p:pic>
      <p:cxnSp>
        <p:nvCxnSpPr>
          <p:cNvPr id="155" name="Google Shape;155;p4"/>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56" name="Google Shape;156;p4"/>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57" name="Google Shape;157;p4"/>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77" name="Google Shape;177;p4"/>
          <p:cNvSpPr txBox="1"/>
          <p:nvPr/>
        </p:nvSpPr>
        <p:spPr>
          <a:xfrm>
            <a:off x="643283" y="773907"/>
            <a:ext cx="5921173" cy="504753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2800"/>
              <a:buFont typeface="Arial"/>
              <a:buChar char="•"/>
            </a:pPr>
            <a:r>
              <a:rPr lang="pt-BR" sz="2800" dirty="0">
                <a:solidFill>
                  <a:srgbClr val="595959"/>
                </a:solidFill>
                <a:latin typeface="Century Gothic"/>
                <a:ea typeface="Century Gothic"/>
                <a:cs typeface="Century Gothic"/>
                <a:sym typeface="Century Gothic"/>
              </a:rPr>
              <a:t>Caso de negócio</a:t>
            </a:r>
          </a:p>
          <a:p>
            <a:pPr marL="800100" marR="0" lvl="1" indent="-342900" algn="l" rtl="0">
              <a:spcBef>
                <a:spcPts val="600"/>
              </a:spcBef>
              <a:spcAft>
                <a:spcPts val="0"/>
              </a:spcAft>
              <a:buClr>
                <a:schemeClr val="lt1"/>
              </a:buClr>
              <a:buSzPts val="2400"/>
              <a:buFont typeface="Arial"/>
              <a:buChar char="•"/>
            </a:pPr>
            <a:r>
              <a:rPr lang="pt-BR" sz="2400" b="0" i="0" u="none" strike="noStrike" cap="none" dirty="0">
                <a:solidFill>
                  <a:srgbClr val="595959"/>
                </a:solidFill>
                <a:latin typeface="Century Gothic"/>
                <a:ea typeface="Century Gothic"/>
                <a:cs typeface="Century Gothic"/>
                <a:sym typeface="Century Gothic"/>
              </a:rPr>
              <a:t>Declaração do problema</a:t>
            </a:r>
          </a:p>
          <a:p>
            <a:pPr marL="800100" marR="0" lvl="1" indent="-342900" algn="l" rtl="0">
              <a:spcBef>
                <a:spcPts val="600"/>
              </a:spcBef>
              <a:spcAft>
                <a:spcPts val="0"/>
              </a:spcAft>
              <a:buClr>
                <a:schemeClr val="lt1"/>
              </a:buClr>
              <a:buSzPts val="2400"/>
              <a:buFont typeface="Arial"/>
              <a:buChar char="•"/>
            </a:pPr>
            <a:r>
              <a:rPr lang="pt-BR" sz="2400" b="0" i="0" u="none" strike="noStrike" cap="none" dirty="0">
                <a:solidFill>
                  <a:srgbClr val="595959"/>
                </a:solidFill>
                <a:latin typeface="Century Gothic"/>
                <a:ea typeface="Century Gothic"/>
                <a:cs typeface="Century Gothic"/>
                <a:sym typeface="Century Gothic"/>
              </a:rPr>
              <a:t>Oportunidade de negócio</a:t>
            </a:r>
          </a:p>
          <a:p>
            <a:pPr marL="342900" marR="0" lvl="0" indent="-342900" algn="l" rtl="0">
              <a:spcBef>
                <a:spcPts val="1200"/>
              </a:spcBef>
              <a:spcAft>
                <a:spcPts val="0"/>
              </a:spcAft>
              <a:buClr>
                <a:schemeClr val="lt1"/>
              </a:buClr>
              <a:buSzPts val="2800"/>
              <a:buFont typeface="Arial"/>
              <a:buChar char="•"/>
            </a:pPr>
            <a:r>
              <a:rPr lang="pt-BR" sz="2800" dirty="0">
                <a:solidFill>
                  <a:srgbClr val="595959"/>
                </a:solidFill>
                <a:latin typeface="Century Gothic"/>
                <a:ea typeface="Century Gothic"/>
                <a:cs typeface="Century Gothic"/>
                <a:sym typeface="Century Gothic"/>
              </a:rPr>
              <a:t>Metas do POC</a:t>
            </a:r>
          </a:p>
          <a:p>
            <a:pPr marL="342900" marR="0" lvl="0" indent="-342900" algn="l" rtl="0">
              <a:spcBef>
                <a:spcPts val="1200"/>
              </a:spcBef>
              <a:spcAft>
                <a:spcPts val="0"/>
              </a:spcAft>
              <a:buClr>
                <a:schemeClr val="lt1"/>
              </a:buClr>
              <a:buSzPts val="2800"/>
              <a:buFont typeface="Arial"/>
              <a:buChar char="•"/>
            </a:pPr>
            <a:r>
              <a:rPr lang="pt-BR" sz="2800" dirty="0">
                <a:solidFill>
                  <a:srgbClr val="595959"/>
                </a:solidFill>
                <a:latin typeface="Century Gothic"/>
                <a:ea typeface="Century Gothic"/>
                <a:cs typeface="Century Gothic"/>
                <a:sym typeface="Century Gothic"/>
              </a:rPr>
              <a:t>Abordagem do POC</a:t>
            </a:r>
          </a:p>
          <a:p>
            <a:pPr marL="342900" marR="0" lvl="0" indent="-342900" algn="l" rtl="0">
              <a:spcBef>
                <a:spcPts val="1200"/>
              </a:spcBef>
              <a:spcAft>
                <a:spcPts val="0"/>
              </a:spcAft>
              <a:buClr>
                <a:schemeClr val="lt1"/>
              </a:buClr>
              <a:buSzPts val="2800"/>
              <a:buFont typeface="Arial"/>
              <a:buChar char="•"/>
            </a:pPr>
            <a:r>
              <a:rPr lang="pt-BR" sz="2800" dirty="0">
                <a:solidFill>
                  <a:srgbClr val="595959"/>
                </a:solidFill>
                <a:latin typeface="Century Gothic"/>
                <a:ea typeface="Century Gothic"/>
                <a:cs typeface="Century Gothic"/>
                <a:sym typeface="Century Gothic"/>
              </a:rPr>
              <a:t>Recursos necessários</a:t>
            </a:r>
          </a:p>
          <a:p>
            <a:pPr marL="342900" marR="0" lvl="0" indent="-342900" algn="l" rtl="0">
              <a:spcBef>
                <a:spcPts val="1200"/>
              </a:spcBef>
              <a:spcAft>
                <a:spcPts val="0"/>
              </a:spcAft>
              <a:buClr>
                <a:schemeClr val="lt1"/>
              </a:buClr>
              <a:buSzPts val="2800"/>
              <a:buFont typeface="Arial"/>
              <a:buChar char="•"/>
            </a:pPr>
            <a:r>
              <a:rPr lang="pt-BR" sz="2800" dirty="0">
                <a:solidFill>
                  <a:srgbClr val="595959"/>
                </a:solidFill>
                <a:latin typeface="Century Gothic"/>
                <a:ea typeface="Century Gothic"/>
                <a:cs typeface="Century Gothic"/>
                <a:sym typeface="Century Gothic"/>
              </a:rPr>
              <a:t>Critérios de sucesso</a:t>
            </a:r>
          </a:p>
          <a:p>
            <a:pPr marL="342900" marR="0" lvl="0" indent="-342900" algn="l" rtl="0">
              <a:spcBef>
                <a:spcPts val="1200"/>
              </a:spcBef>
              <a:spcAft>
                <a:spcPts val="0"/>
              </a:spcAft>
              <a:buClr>
                <a:schemeClr val="lt1"/>
              </a:buClr>
              <a:buSzPts val="2800"/>
              <a:buFont typeface="Arial"/>
              <a:buChar char="•"/>
            </a:pPr>
            <a:r>
              <a:rPr lang="pt-BR" sz="2800" dirty="0">
                <a:solidFill>
                  <a:srgbClr val="595959"/>
                </a:solidFill>
                <a:latin typeface="Century Gothic"/>
                <a:ea typeface="Century Gothic"/>
                <a:cs typeface="Century Gothic"/>
                <a:sym typeface="Century Gothic"/>
              </a:rPr>
              <a:t>Linha do tempo</a:t>
            </a:r>
          </a:p>
          <a:p>
            <a:pPr marL="342900" marR="0" lvl="0" indent="-342900" algn="l" rtl="0">
              <a:spcBef>
                <a:spcPts val="1200"/>
              </a:spcBef>
              <a:spcAft>
                <a:spcPts val="0"/>
              </a:spcAft>
              <a:buClr>
                <a:schemeClr val="lt1"/>
              </a:buClr>
              <a:buSzPts val="2800"/>
              <a:buFont typeface="Arial"/>
              <a:buChar char="•"/>
            </a:pPr>
            <a:r>
              <a:rPr lang="pt-BR" sz="2800" dirty="0">
                <a:solidFill>
                  <a:srgbClr val="595959"/>
                </a:solidFill>
                <a:latin typeface="Century Gothic"/>
                <a:ea typeface="Century Gothic"/>
                <a:cs typeface="Century Gothic"/>
                <a:sym typeface="Century Gothic"/>
              </a:rPr>
              <a:t>Próximas etapas se o POC for bem-sucedido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81"/>
        <p:cNvGrpSpPr/>
        <p:nvPr/>
      </p:nvGrpSpPr>
      <p:grpSpPr>
        <a:xfrm>
          <a:off x="0" y="0"/>
          <a:ext cx="0" cy="0"/>
          <a:chOff x="0" y="0"/>
          <a:chExt cx="0" cy="0"/>
        </a:xfrm>
      </p:grpSpPr>
      <p:pic>
        <p:nvPicPr>
          <p:cNvPr id="182" name="Google Shape;182;p5"/>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183" name="Google Shape;183;p5"/>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84" name="Google Shape;184;p5"/>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85" name="Google Shape;185;p5"/>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86" name="Google Shape;186;p5"/>
          <p:cNvSpPr/>
          <p:nvPr/>
        </p:nvSpPr>
        <p:spPr>
          <a:xfrm>
            <a:off x="0" y="1"/>
            <a:ext cx="6429375" cy="843970"/>
          </a:xfrm>
          <a:prstGeom prst="rect">
            <a:avLst/>
          </a:prstGeom>
          <a:solidFill>
            <a:srgbClr val="CE8A1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6" name="Google Shape;206;p5"/>
          <p:cNvSpPr txBox="1"/>
          <p:nvPr/>
        </p:nvSpPr>
        <p:spPr>
          <a:xfrm>
            <a:off x="1130064" y="1923570"/>
            <a:ext cx="8366361"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dirty="0">
                <a:solidFill>
                  <a:schemeClr val="dk1"/>
                </a:solidFill>
                <a:latin typeface="Century Gothic"/>
                <a:ea typeface="Century Gothic"/>
                <a:cs typeface="Century Gothic"/>
                <a:sym typeface="Century Gothic"/>
              </a:rPr>
              <a:t>Descreva o problema que você está tentando resolver ou o motivo pelo qual seu produto precisa existir. Identifique os pontos problemáticos do cliente entrevistando um grupo de amostra do seu mercado-alvo.</a:t>
            </a:r>
          </a:p>
        </p:txBody>
      </p:sp>
      <p:sp>
        <p:nvSpPr>
          <p:cNvPr id="207" name="Google Shape;207;p5"/>
          <p:cNvSpPr txBox="1"/>
          <p:nvPr/>
        </p:nvSpPr>
        <p:spPr>
          <a:xfrm>
            <a:off x="182554" y="51074"/>
            <a:ext cx="5936264"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i="0" u="none" strike="noStrike" dirty="0">
                <a:solidFill>
                  <a:schemeClr val="lt1"/>
                </a:solidFill>
                <a:latin typeface="Century Gothic"/>
                <a:ea typeface="Century Gothic"/>
                <a:cs typeface="Century Gothic"/>
                <a:sym typeface="Century Gothic"/>
              </a:rPr>
              <a:t>Caso de negócio</a:t>
            </a:r>
          </a:p>
        </p:txBody>
      </p:sp>
      <p:sp>
        <p:nvSpPr>
          <p:cNvPr id="208" name="Google Shape;208;p5"/>
          <p:cNvSpPr txBox="1"/>
          <p:nvPr/>
        </p:nvSpPr>
        <p:spPr>
          <a:xfrm>
            <a:off x="182551" y="1241937"/>
            <a:ext cx="7566987"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000" i="0" u="none" strike="noStrike" dirty="0">
                <a:solidFill>
                  <a:schemeClr val="lt1"/>
                </a:solidFill>
                <a:latin typeface="Century Gothic"/>
                <a:ea typeface="Century Gothic"/>
                <a:cs typeface="Century Gothic"/>
                <a:sym typeface="Century Gothic"/>
              </a:rPr>
              <a:t>Declaração do problema</a:t>
            </a:r>
          </a:p>
        </p:txBody>
      </p:sp>
      <p:sp>
        <p:nvSpPr>
          <p:cNvPr id="209" name="Google Shape;209;p5"/>
          <p:cNvSpPr txBox="1"/>
          <p:nvPr/>
        </p:nvSpPr>
        <p:spPr>
          <a:xfrm>
            <a:off x="1130063" y="4084123"/>
            <a:ext cx="8223485"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dirty="0">
                <a:solidFill>
                  <a:schemeClr val="dk1"/>
                </a:solidFill>
                <a:latin typeface="Century Gothic"/>
                <a:ea typeface="Century Gothic"/>
                <a:cs typeface="Century Gothic"/>
                <a:sym typeface="Century Gothic"/>
              </a:rPr>
              <a:t>Use o feedback do cliente para discutir soluções. Avalie suas ideias com base em restrições, como tempo, custo, recursos, requisitos de tecnologia etc., para identificar soluções viáveis.</a:t>
            </a:r>
          </a:p>
        </p:txBody>
      </p:sp>
      <p:sp>
        <p:nvSpPr>
          <p:cNvPr id="210" name="Google Shape;210;p5"/>
          <p:cNvSpPr txBox="1"/>
          <p:nvPr/>
        </p:nvSpPr>
        <p:spPr>
          <a:xfrm>
            <a:off x="182551" y="3402490"/>
            <a:ext cx="7269805"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000" i="0" u="none" strike="noStrike" dirty="0">
                <a:solidFill>
                  <a:schemeClr val="lt1"/>
                </a:solidFill>
                <a:latin typeface="Century Gothic"/>
                <a:ea typeface="Century Gothic"/>
                <a:cs typeface="Century Gothic"/>
                <a:sym typeface="Century Gothic"/>
              </a:rPr>
              <a:t>Oportunidade de negócio</a:t>
            </a:r>
          </a:p>
        </p:txBody>
      </p:sp>
      <p:grpSp>
        <p:nvGrpSpPr>
          <p:cNvPr id="211" name="Google Shape;211;p5"/>
          <p:cNvGrpSpPr/>
          <p:nvPr/>
        </p:nvGrpSpPr>
        <p:grpSpPr>
          <a:xfrm>
            <a:off x="10593502" y="196532"/>
            <a:ext cx="1106961" cy="1765589"/>
            <a:chOff x="5444836" y="2387311"/>
            <a:chExt cx="1298863" cy="2071670"/>
          </a:xfrm>
        </p:grpSpPr>
        <p:sp>
          <p:nvSpPr>
            <p:cNvPr id="212" name="Google Shape;212;p5"/>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3" name="Google Shape;213;p5"/>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4" name="Google Shape;214;p5"/>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5" name="Google Shape;215;p5"/>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6" name="Google Shape;216;p5"/>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7" name="Google Shape;217;p5"/>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8" name="Google Shape;218;p5"/>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9" name="Google Shape;219;p5"/>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20" name="Google Shape;220;p5"/>
          <p:cNvSpPr/>
          <p:nvPr/>
        </p:nvSpPr>
        <p:spPr>
          <a:xfrm>
            <a:off x="0" y="2"/>
            <a:ext cx="6429600" cy="47158"/>
          </a:xfrm>
          <a:prstGeom prst="rect">
            <a:avLst/>
          </a:prstGeom>
          <a:solidFill>
            <a:srgbClr val="F6A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24"/>
        <p:cNvGrpSpPr/>
        <p:nvPr/>
      </p:nvGrpSpPr>
      <p:grpSpPr>
        <a:xfrm>
          <a:off x="0" y="0"/>
          <a:ext cx="0" cy="0"/>
          <a:chOff x="0" y="0"/>
          <a:chExt cx="0" cy="0"/>
        </a:xfrm>
      </p:grpSpPr>
      <p:pic>
        <p:nvPicPr>
          <p:cNvPr id="225" name="Google Shape;225;p6"/>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226" name="Google Shape;226;p6"/>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27" name="Google Shape;227;p6"/>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28" name="Google Shape;228;p6"/>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29" name="Google Shape;229;p6"/>
          <p:cNvSpPr/>
          <p:nvPr/>
        </p:nvSpPr>
        <p:spPr>
          <a:xfrm>
            <a:off x="1" y="1"/>
            <a:ext cx="5057774"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9" name="Google Shape;249;p6"/>
          <p:cNvSpPr txBox="1"/>
          <p:nvPr/>
        </p:nvSpPr>
        <p:spPr>
          <a:xfrm>
            <a:off x="334196" y="1088575"/>
            <a:ext cx="6504753"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dirty="0">
                <a:solidFill>
                  <a:schemeClr val="dk1"/>
                </a:solidFill>
                <a:latin typeface="Century Gothic"/>
                <a:ea typeface="Century Gothic"/>
                <a:cs typeface="Century Gothic"/>
                <a:sym typeface="Century Gothic"/>
              </a:rPr>
              <a:t>O que você está tentando alcançar com o projeto do POC? Converse com as partes interessadas internas para entender e alinhar metas e expectativas.</a:t>
            </a:r>
          </a:p>
        </p:txBody>
      </p:sp>
      <p:sp>
        <p:nvSpPr>
          <p:cNvPr id="250" name="Google Shape;250;p6"/>
          <p:cNvSpPr txBox="1"/>
          <p:nvPr/>
        </p:nvSpPr>
        <p:spPr>
          <a:xfrm>
            <a:off x="182553" y="51074"/>
            <a:ext cx="4582241"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i="0" u="none" strike="noStrike">
                <a:solidFill>
                  <a:schemeClr val="lt1"/>
                </a:solidFill>
                <a:latin typeface="Century Gothic"/>
                <a:ea typeface="Century Gothic"/>
                <a:cs typeface="Century Gothic"/>
                <a:sym typeface="Century Gothic"/>
              </a:rPr>
              <a:t>Metas do POC</a:t>
            </a:r>
          </a:p>
        </p:txBody>
      </p:sp>
      <p:grpSp>
        <p:nvGrpSpPr>
          <p:cNvPr id="251" name="Google Shape;251;p6"/>
          <p:cNvGrpSpPr/>
          <p:nvPr/>
        </p:nvGrpSpPr>
        <p:grpSpPr>
          <a:xfrm>
            <a:off x="10477440" y="279558"/>
            <a:ext cx="1386419" cy="1385746"/>
            <a:chOff x="5445957" y="2686915"/>
            <a:chExt cx="1386419" cy="1385746"/>
          </a:xfrm>
        </p:grpSpPr>
        <p:sp>
          <p:nvSpPr>
            <p:cNvPr id="252" name="Google Shape;252;p6"/>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3" name="Google Shape;253;p6"/>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4" name="Google Shape;254;p6"/>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5" name="Google Shape;255;p6"/>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6" name="Google Shape;256;p6"/>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7" name="Google Shape;257;p6"/>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58" name="Google Shape;258;p6"/>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59" name="Google Shape;259;p6"/>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Meta um</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Meta dois</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Meta três</a:t>
            </a:r>
          </a:p>
        </p:txBody>
      </p:sp>
      <p:sp>
        <p:nvSpPr>
          <p:cNvPr id="260" name="Google Shape;260;p6"/>
          <p:cNvSpPr/>
          <p:nvPr/>
        </p:nvSpPr>
        <p:spPr>
          <a:xfrm>
            <a:off x="0" y="2"/>
            <a:ext cx="5056892"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64"/>
        <p:cNvGrpSpPr/>
        <p:nvPr/>
      </p:nvGrpSpPr>
      <p:grpSpPr>
        <a:xfrm>
          <a:off x="0" y="0"/>
          <a:ext cx="0" cy="0"/>
          <a:chOff x="0" y="0"/>
          <a:chExt cx="0" cy="0"/>
        </a:xfrm>
      </p:grpSpPr>
      <p:pic>
        <p:nvPicPr>
          <p:cNvPr id="265" name="Google Shape;265;p7"/>
          <p:cNvPicPr preferRelativeResize="0"/>
          <p:nvPr/>
        </p:nvPicPr>
        <p:blipFill rotWithShape="1">
          <a:blip r:embed="rId3">
            <a:alphaModFix/>
          </a:blip>
          <a:srcRect r="51434"/>
          <a:stretch/>
        </p:blipFill>
        <p:spPr>
          <a:xfrm>
            <a:off x="0" y="1"/>
            <a:ext cx="12192000" cy="6858000"/>
          </a:xfrm>
          <a:prstGeom prst="rect">
            <a:avLst/>
          </a:prstGeom>
          <a:noFill/>
          <a:ln>
            <a:noFill/>
          </a:ln>
        </p:spPr>
      </p:pic>
      <p:grpSp>
        <p:nvGrpSpPr>
          <p:cNvPr id="266" name="Google Shape;266;p7" descr="Tic Tac Toe outline"/>
          <p:cNvGrpSpPr/>
          <p:nvPr/>
        </p:nvGrpSpPr>
        <p:grpSpPr>
          <a:xfrm>
            <a:off x="10410543" y="279558"/>
            <a:ext cx="1485891" cy="1409691"/>
            <a:chOff x="4798996" y="910783"/>
            <a:chExt cx="1485891" cy="1409691"/>
          </a:xfrm>
        </p:grpSpPr>
        <p:sp>
          <p:nvSpPr>
            <p:cNvPr id="267" name="Google Shape;267;p7"/>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8" name="Google Shape;268;p7"/>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9" name="Google Shape;269;p7"/>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0" name="Google Shape;270;p7"/>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1" name="Google Shape;271;p7"/>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cxnSp>
        <p:nvCxnSpPr>
          <p:cNvPr id="272" name="Google Shape;272;p7"/>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73" name="Google Shape;273;p7"/>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74" name="Google Shape;274;p7"/>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75" name="Google Shape;275;p7"/>
          <p:cNvSpPr/>
          <p:nvPr/>
        </p:nvSpPr>
        <p:spPr>
          <a:xfrm>
            <a:off x="0" y="1"/>
            <a:ext cx="6896100"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5" name="Google Shape;295;p7"/>
          <p:cNvSpPr txBox="1"/>
          <p:nvPr/>
        </p:nvSpPr>
        <p:spPr>
          <a:xfrm>
            <a:off x="334197" y="1088575"/>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a:solidFill>
                  <a:schemeClr val="dk1"/>
                </a:solidFill>
                <a:latin typeface="Century Gothic"/>
                <a:ea typeface="Century Gothic"/>
                <a:cs typeface="Century Gothic"/>
                <a:sym typeface="Century Gothic"/>
              </a:rPr>
              <a:t>Detalhes da abordagem.</a:t>
            </a:r>
          </a:p>
        </p:txBody>
      </p:sp>
      <p:sp>
        <p:nvSpPr>
          <p:cNvPr id="296" name="Google Shape;296;p7"/>
          <p:cNvSpPr txBox="1"/>
          <p:nvPr/>
        </p:nvSpPr>
        <p:spPr>
          <a:xfrm>
            <a:off x="182553" y="51074"/>
            <a:ext cx="6468663"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i="0" u="none" strike="noStrike">
                <a:solidFill>
                  <a:schemeClr val="lt1"/>
                </a:solidFill>
                <a:latin typeface="Century Gothic"/>
                <a:ea typeface="Century Gothic"/>
                <a:cs typeface="Century Gothic"/>
                <a:sym typeface="Century Gothic"/>
              </a:rPr>
              <a:t>Abordagem do POC</a:t>
            </a:r>
          </a:p>
        </p:txBody>
      </p:sp>
      <p:sp>
        <p:nvSpPr>
          <p:cNvPr id="297" name="Google Shape;297;p7"/>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Estágio um</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Estágio dois</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Estágio três</a:t>
            </a:r>
          </a:p>
        </p:txBody>
      </p:sp>
      <p:sp>
        <p:nvSpPr>
          <p:cNvPr id="298" name="Google Shape;298;p7"/>
          <p:cNvSpPr/>
          <p:nvPr/>
        </p:nvSpPr>
        <p:spPr>
          <a:xfrm>
            <a:off x="0" y="2"/>
            <a:ext cx="6894736"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02"/>
        <p:cNvGrpSpPr/>
        <p:nvPr/>
      </p:nvGrpSpPr>
      <p:grpSpPr>
        <a:xfrm>
          <a:off x="0" y="0"/>
          <a:ext cx="0" cy="0"/>
          <a:chOff x="0" y="0"/>
          <a:chExt cx="0" cy="0"/>
        </a:xfrm>
      </p:grpSpPr>
      <p:pic>
        <p:nvPicPr>
          <p:cNvPr id="303" name="Google Shape;303;p8"/>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04" name="Google Shape;304;p8"/>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05" name="Google Shape;305;p8"/>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06" name="Google Shape;306;p8"/>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07" name="Google Shape;307;p8"/>
          <p:cNvSpPr/>
          <p:nvPr/>
        </p:nvSpPr>
        <p:spPr>
          <a:xfrm>
            <a:off x="-1" y="1"/>
            <a:ext cx="6810375" cy="843970"/>
          </a:xfrm>
          <a:prstGeom prst="rect">
            <a:avLst/>
          </a:prstGeom>
          <a:solidFill>
            <a:srgbClr val="B57D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7" name="Google Shape;327;p8"/>
          <p:cNvSpPr txBox="1"/>
          <p:nvPr/>
        </p:nvSpPr>
        <p:spPr>
          <a:xfrm>
            <a:off x="334197" y="1088575"/>
            <a:ext cx="5931136" cy="4551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a:solidFill>
                  <a:schemeClr val="dk1"/>
                </a:solidFill>
                <a:latin typeface="Century Gothic"/>
                <a:ea typeface="Century Gothic"/>
                <a:cs typeface="Century Gothic"/>
                <a:sym typeface="Century Gothic"/>
              </a:rPr>
              <a:t>Detalhes do recurso.</a:t>
            </a:r>
          </a:p>
        </p:txBody>
      </p:sp>
      <p:sp>
        <p:nvSpPr>
          <p:cNvPr id="328" name="Google Shape;328;p8"/>
          <p:cNvSpPr txBox="1"/>
          <p:nvPr/>
        </p:nvSpPr>
        <p:spPr>
          <a:xfrm>
            <a:off x="182553" y="51074"/>
            <a:ext cx="6484871"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i="0" u="none" strike="noStrike">
                <a:solidFill>
                  <a:schemeClr val="lt1"/>
                </a:solidFill>
                <a:latin typeface="Century Gothic"/>
                <a:ea typeface="Century Gothic"/>
                <a:cs typeface="Century Gothic"/>
                <a:sym typeface="Century Gothic"/>
              </a:rPr>
              <a:t>Recursos necessários</a:t>
            </a:r>
          </a:p>
        </p:txBody>
      </p:sp>
      <p:sp>
        <p:nvSpPr>
          <p:cNvPr id="329" name="Google Shape;329;p8"/>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Recurso um</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Recurso dois</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Recurso três</a:t>
            </a:r>
          </a:p>
        </p:txBody>
      </p:sp>
      <p:grpSp>
        <p:nvGrpSpPr>
          <p:cNvPr id="330" name="Google Shape;330;p8"/>
          <p:cNvGrpSpPr/>
          <p:nvPr/>
        </p:nvGrpSpPr>
        <p:grpSpPr>
          <a:xfrm>
            <a:off x="10394649" y="279558"/>
            <a:ext cx="1236187" cy="1612737"/>
            <a:chOff x="5511511" y="2665268"/>
            <a:chExt cx="1165513" cy="1520535"/>
          </a:xfrm>
        </p:grpSpPr>
        <p:sp>
          <p:nvSpPr>
            <p:cNvPr id="331" name="Google Shape;331;p8"/>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2" name="Google Shape;332;p8"/>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3" name="Google Shape;333;p8"/>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4" name="Google Shape;334;p8"/>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5" name="Google Shape;335;p8"/>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6" name="Google Shape;336;p8"/>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7" name="Google Shape;337;p8"/>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8" name="Google Shape;338;p8"/>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9" name="Google Shape;339;p8"/>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0" name="Google Shape;340;p8"/>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1" name="Google Shape;341;p8"/>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2" name="Google Shape;342;p8"/>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3" name="Google Shape;343;p8"/>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4" name="Google Shape;344;p8"/>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45" name="Google Shape;345;p8"/>
          <p:cNvSpPr/>
          <p:nvPr/>
        </p:nvSpPr>
        <p:spPr>
          <a:xfrm>
            <a:off x="-1" y="2"/>
            <a:ext cx="6810375" cy="47158"/>
          </a:xfrm>
          <a:prstGeom prst="rect">
            <a:avLst/>
          </a:prstGeom>
          <a:solidFill>
            <a:srgbClr val="DF9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49"/>
        <p:cNvGrpSpPr/>
        <p:nvPr/>
      </p:nvGrpSpPr>
      <p:grpSpPr>
        <a:xfrm>
          <a:off x="0" y="0"/>
          <a:ext cx="0" cy="0"/>
          <a:chOff x="0" y="0"/>
          <a:chExt cx="0" cy="0"/>
        </a:xfrm>
      </p:grpSpPr>
      <p:pic>
        <p:nvPicPr>
          <p:cNvPr id="350" name="Google Shape;350;p9"/>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51" name="Google Shape;351;p9"/>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52" name="Google Shape;352;p9"/>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53" name="Google Shape;353;p9"/>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54" name="Google Shape;354;p9"/>
          <p:cNvSpPr/>
          <p:nvPr/>
        </p:nvSpPr>
        <p:spPr>
          <a:xfrm>
            <a:off x="-1" y="1"/>
            <a:ext cx="6391265"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4" name="Google Shape;374;p9"/>
          <p:cNvSpPr txBox="1"/>
          <p:nvPr/>
        </p:nvSpPr>
        <p:spPr>
          <a:xfrm>
            <a:off x="334196" y="1088575"/>
            <a:ext cx="6536493" cy="87062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pt-BR" sz="1800">
                <a:solidFill>
                  <a:schemeClr val="dk1"/>
                </a:solidFill>
                <a:latin typeface="Century Gothic"/>
                <a:ea typeface="Century Gothic"/>
                <a:cs typeface="Century Gothic"/>
                <a:sym typeface="Century Gothic"/>
              </a:rPr>
              <a:t>Como você verificará se suas metas foram alcançadas?</a:t>
            </a:r>
          </a:p>
          <a:p>
            <a:pPr marL="0" marR="0" lvl="0" indent="0" algn="l" rtl="0">
              <a:lnSpc>
                <a:spcPct val="150000"/>
              </a:lnSpc>
              <a:spcBef>
                <a:spcPts val="0"/>
              </a:spcBef>
              <a:spcAft>
                <a:spcPts val="0"/>
              </a:spcAft>
              <a:buNone/>
            </a:pPr>
            <a:r>
              <a:rPr lang="pt-BR" sz="1800">
                <a:solidFill>
                  <a:schemeClr val="dk1"/>
                </a:solidFill>
                <a:latin typeface="Century Gothic"/>
                <a:ea typeface="Century Gothic"/>
                <a:cs typeface="Century Gothic"/>
                <a:sym typeface="Century Gothic"/>
              </a:rPr>
              <a:t>Quais métricas você usará para avaliar sua ideia?</a:t>
            </a:r>
          </a:p>
        </p:txBody>
      </p:sp>
      <p:sp>
        <p:nvSpPr>
          <p:cNvPr id="375" name="Google Shape;375;p9"/>
          <p:cNvSpPr txBox="1"/>
          <p:nvPr/>
        </p:nvSpPr>
        <p:spPr>
          <a:xfrm>
            <a:off x="182553" y="51074"/>
            <a:ext cx="6041632"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800" i="0" u="none" strike="noStrike">
                <a:solidFill>
                  <a:schemeClr val="lt1"/>
                </a:solidFill>
                <a:latin typeface="Century Gothic"/>
                <a:ea typeface="Century Gothic"/>
                <a:cs typeface="Century Gothic"/>
                <a:sym typeface="Century Gothic"/>
              </a:rPr>
              <a:t>Critérios de sucesso</a:t>
            </a:r>
          </a:p>
        </p:txBody>
      </p:sp>
      <p:sp>
        <p:nvSpPr>
          <p:cNvPr id="376" name="Google Shape;376;p9"/>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Critério um</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Critério dois</a:t>
            </a:r>
          </a:p>
          <a:p>
            <a:pPr marL="342900" marR="0" lvl="0" indent="-342900" algn="l" rtl="0">
              <a:spcBef>
                <a:spcPts val="1200"/>
              </a:spcBef>
              <a:spcAft>
                <a:spcPts val="0"/>
              </a:spcAft>
              <a:buClr>
                <a:schemeClr val="lt1"/>
              </a:buClr>
              <a:buSzPts val="1800"/>
              <a:buFont typeface="Arial"/>
              <a:buChar char="•"/>
            </a:pPr>
            <a:r>
              <a:rPr lang="pt-BR" sz="1800">
                <a:solidFill>
                  <a:schemeClr val="dk1"/>
                </a:solidFill>
                <a:latin typeface="Century Gothic"/>
                <a:ea typeface="Century Gothic"/>
                <a:cs typeface="Century Gothic"/>
                <a:sym typeface="Century Gothic"/>
              </a:rPr>
              <a:t>Critério três</a:t>
            </a:r>
          </a:p>
        </p:txBody>
      </p:sp>
      <p:sp>
        <p:nvSpPr>
          <p:cNvPr id="377" name="Google Shape;377;p9"/>
          <p:cNvSpPr/>
          <p:nvPr/>
        </p:nvSpPr>
        <p:spPr>
          <a:xfrm>
            <a:off x="0" y="2"/>
            <a:ext cx="6390640"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378" name="Google Shape;378;p9"/>
          <p:cNvGrpSpPr/>
          <p:nvPr/>
        </p:nvGrpSpPr>
        <p:grpSpPr>
          <a:xfrm>
            <a:off x="9937656" y="467412"/>
            <a:ext cx="1704335" cy="1704335"/>
            <a:chOff x="7272253" y="918028"/>
            <a:chExt cx="1437477" cy="1437477"/>
          </a:xfrm>
        </p:grpSpPr>
        <p:grpSp>
          <p:nvGrpSpPr>
            <p:cNvPr id="379" name="Google Shape;379;p9" descr="Bar graph with upward trend outline"/>
            <p:cNvGrpSpPr/>
            <p:nvPr/>
          </p:nvGrpSpPr>
          <p:grpSpPr>
            <a:xfrm>
              <a:off x="7272253" y="918028"/>
              <a:ext cx="1437477" cy="1437477"/>
              <a:chOff x="7272253" y="918028"/>
              <a:chExt cx="1437477" cy="1437477"/>
            </a:xfrm>
          </p:grpSpPr>
          <p:sp>
            <p:nvSpPr>
              <p:cNvPr id="380" name="Google Shape;380;p9"/>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1" name="Google Shape;381;p9"/>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2" name="Google Shape;382;p9"/>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3" name="Google Shape;383;p9"/>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4" name="Google Shape;384;p9"/>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385" name="Google Shape;385;p9"/>
            <p:cNvSpPr/>
            <p:nvPr/>
          </p:nvSpPr>
          <p:spPr>
            <a:xfrm>
              <a:off x="7463118" y="1791820"/>
              <a:ext cx="292473" cy="375307"/>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6" name="Google Shape;386;p9"/>
            <p:cNvSpPr/>
            <p:nvPr/>
          </p:nvSpPr>
          <p:spPr>
            <a:xfrm>
              <a:off x="7918357" y="1413027"/>
              <a:ext cx="292473" cy="771254"/>
            </a:xfrm>
            <a:prstGeom prst="rect">
              <a:avLst/>
            </a:prstGeom>
            <a:solidFill>
              <a:schemeClr val="lt1">
                <a:alpha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87" name="Google Shape;387;p9"/>
            <p:cNvSpPr/>
            <p:nvPr/>
          </p:nvSpPr>
          <p:spPr>
            <a:xfrm>
              <a:off x="8396710" y="941294"/>
              <a:ext cx="292473" cy="1223637"/>
            </a:xfrm>
            <a:prstGeom prst="rect">
              <a:avLst/>
            </a:pr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502</Words>
  <Application>Microsoft Macintosh PowerPoint</Application>
  <PresentationFormat>Widescreen</PresentationFormat>
  <Paragraphs>59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Calibri</vt:lpstr>
      <vt:lpstr>Arial</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5</cp:revision>
  <dcterms:created xsi:type="dcterms:W3CDTF">2021-07-07T23:54:57Z</dcterms:created>
  <dcterms:modified xsi:type="dcterms:W3CDTF">2024-08-28T18:14:12Z</dcterms:modified>
</cp:coreProperties>
</file>