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42" r:id="rId2"/>
    <p:sldId id="345" r:id="rId3"/>
    <p:sldId id="348" r:id="rId4"/>
    <p:sldId id="347" r:id="rId5"/>
    <p:sldId id="346"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A9E2ED-6ACB-42A7-A637-D17AC3DE3663}" v="4" dt="2024-08-12T22:42:15.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92"/>
  </p:normalViewPr>
  <p:slideViewPr>
    <p:cSldViewPr snapToGrid="0">
      <p:cViewPr varScale="1">
        <p:scale>
          <a:sx n="106" d="100"/>
          <a:sy n="106" d="100"/>
        </p:scale>
        <p:origin x="5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8A9E2ED-6ACB-42A7-A637-D17AC3DE3663}"/>
    <pc:docChg chg="custSel modSld">
      <pc:chgData name="Bess Dunlevy" userId="dd4b9a8537dbe9d0" providerId="LiveId" clId="{18A9E2ED-6ACB-42A7-A637-D17AC3DE3663}" dt="2024-08-12T22:42:31.551" v="14" actId="1076"/>
      <pc:docMkLst>
        <pc:docMk/>
      </pc:docMkLst>
      <pc:sldChg chg="addSp modSp mod">
        <pc:chgData name="Bess Dunlevy" userId="dd4b9a8537dbe9d0" providerId="LiveId" clId="{18A9E2ED-6ACB-42A7-A637-D17AC3DE3663}" dt="2024-08-12T22:42:31.551" v="14" actId="1076"/>
        <pc:sldMkLst>
          <pc:docMk/>
          <pc:sldMk cId="1508588292" sldId="342"/>
        </pc:sldMkLst>
        <pc:picChg chg="add mod">
          <ac:chgData name="Bess Dunlevy" userId="dd4b9a8537dbe9d0" providerId="LiveId" clId="{18A9E2ED-6ACB-42A7-A637-D17AC3DE3663}" dt="2024-08-12T22:42:31.551" v="14" actId="1076"/>
          <ac:picMkLst>
            <pc:docMk/>
            <pc:sldMk cId="1508588292" sldId="342"/>
            <ac:picMk id="7" creationId="{D53BB1C7-99F0-B114-56E8-76BF1D175FE0}"/>
          </ac:picMkLst>
        </pc:picChg>
      </pc:sldChg>
      <pc:sldChg chg="addSp delSp modSp mod">
        <pc:chgData name="Bess Dunlevy" userId="dd4b9a8537dbe9d0" providerId="LiveId" clId="{18A9E2ED-6ACB-42A7-A637-D17AC3DE3663}" dt="2024-08-12T22:41:29.279" v="5"/>
        <pc:sldMkLst>
          <pc:docMk/>
          <pc:sldMk cId="1981972590" sldId="346"/>
        </pc:sldMkLst>
        <pc:spChg chg="add mod">
          <ac:chgData name="Bess Dunlevy" userId="dd4b9a8537dbe9d0" providerId="LiveId" clId="{18A9E2ED-6ACB-42A7-A637-D17AC3DE3663}" dt="2024-08-12T22:41:29.279" v="5"/>
          <ac:spMkLst>
            <pc:docMk/>
            <pc:sldMk cId="1981972590" sldId="346"/>
            <ac:spMk id="5" creationId="{43035AFC-0672-DBB8-3C39-C9E131F44F9C}"/>
          </ac:spMkLst>
        </pc:spChg>
        <pc:spChg chg="add mod">
          <ac:chgData name="Bess Dunlevy" userId="dd4b9a8537dbe9d0" providerId="LiveId" clId="{18A9E2ED-6ACB-42A7-A637-D17AC3DE3663}" dt="2024-08-12T22:41:29.279" v="5"/>
          <ac:spMkLst>
            <pc:docMk/>
            <pc:sldMk cId="1981972590" sldId="346"/>
            <ac:spMk id="8" creationId="{437CB8D6-12EC-086D-8688-EE05B485A97B}"/>
          </ac:spMkLst>
        </pc:spChg>
        <pc:spChg chg="del">
          <ac:chgData name="Bess Dunlevy" userId="dd4b9a8537dbe9d0" providerId="LiveId" clId="{18A9E2ED-6ACB-42A7-A637-D17AC3DE3663}" dt="2024-08-12T22:41:28.247" v="4" actId="478"/>
          <ac:spMkLst>
            <pc:docMk/>
            <pc:sldMk cId="1981972590" sldId="346"/>
            <ac:spMk id="31" creationId="{6C81C117-72EA-6F47-FCD3-3C41BD2A20FB}"/>
          </ac:spMkLst>
        </pc:spChg>
        <pc:spChg chg="del">
          <ac:chgData name="Bess Dunlevy" userId="dd4b9a8537dbe9d0" providerId="LiveId" clId="{18A9E2ED-6ACB-42A7-A637-D17AC3DE3663}" dt="2024-08-12T22:41:28.247" v="4" actId="478"/>
          <ac:spMkLst>
            <pc:docMk/>
            <pc:sldMk cId="1981972590" sldId="346"/>
            <ac:spMk id="32" creationId="{29F0337D-A471-4FA0-1148-F2484A9388D8}"/>
          </ac:spMkLst>
        </pc:spChg>
      </pc:sldChg>
      <pc:sldChg chg="addSp delSp modSp mod">
        <pc:chgData name="Bess Dunlevy" userId="dd4b9a8537dbe9d0" providerId="LiveId" clId="{18A9E2ED-6ACB-42A7-A637-D17AC3DE3663}" dt="2024-08-12T22:41:21.528" v="3"/>
        <pc:sldMkLst>
          <pc:docMk/>
          <pc:sldMk cId="75633938" sldId="347"/>
        </pc:sldMkLst>
        <pc:spChg chg="add mod">
          <ac:chgData name="Bess Dunlevy" userId="dd4b9a8537dbe9d0" providerId="LiveId" clId="{18A9E2ED-6ACB-42A7-A637-D17AC3DE3663}" dt="2024-08-12T22:41:21.528" v="3"/>
          <ac:spMkLst>
            <pc:docMk/>
            <pc:sldMk cId="75633938" sldId="347"/>
            <ac:spMk id="5" creationId="{B9611552-CDA4-98B9-9578-893C9808A281}"/>
          </ac:spMkLst>
        </pc:spChg>
        <pc:spChg chg="add mod">
          <ac:chgData name="Bess Dunlevy" userId="dd4b9a8537dbe9d0" providerId="LiveId" clId="{18A9E2ED-6ACB-42A7-A637-D17AC3DE3663}" dt="2024-08-12T22:41:21.528" v="3"/>
          <ac:spMkLst>
            <pc:docMk/>
            <pc:sldMk cId="75633938" sldId="347"/>
            <ac:spMk id="8" creationId="{B92DFF0E-D529-6A1C-FDB4-3BC3F53B267A}"/>
          </ac:spMkLst>
        </pc:spChg>
        <pc:spChg chg="del">
          <ac:chgData name="Bess Dunlevy" userId="dd4b9a8537dbe9d0" providerId="LiveId" clId="{18A9E2ED-6ACB-42A7-A637-D17AC3DE3663}" dt="2024-08-12T22:41:20.662" v="2" actId="478"/>
          <ac:spMkLst>
            <pc:docMk/>
            <pc:sldMk cId="75633938" sldId="347"/>
            <ac:spMk id="31" creationId="{6C81C117-72EA-6F47-FCD3-3C41BD2A20FB}"/>
          </ac:spMkLst>
        </pc:spChg>
        <pc:spChg chg="del">
          <ac:chgData name="Bess Dunlevy" userId="dd4b9a8537dbe9d0" providerId="LiveId" clId="{18A9E2ED-6ACB-42A7-A637-D17AC3DE3663}" dt="2024-08-12T22:41:20.662" v="2" actId="478"/>
          <ac:spMkLst>
            <pc:docMk/>
            <pc:sldMk cId="75633938" sldId="347"/>
            <ac:spMk id="32" creationId="{29F0337D-A471-4FA0-1148-F2484A9388D8}"/>
          </ac:spMkLst>
        </pc:spChg>
      </pc:sldChg>
      <pc:sldChg chg="addSp delSp modSp mod">
        <pc:chgData name="Bess Dunlevy" userId="dd4b9a8537dbe9d0" providerId="LiveId" clId="{18A9E2ED-6ACB-42A7-A637-D17AC3DE3663}" dt="2024-08-12T22:41:15.011" v="1"/>
        <pc:sldMkLst>
          <pc:docMk/>
          <pc:sldMk cId="2596314418" sldId="348"/>
        </pc:sldMkLst>
        <pc:spChg chg="add mod">
          <ac:chgData name="Bess Dunlevy" userId="dd4b9a8537dbe9d0" providerId="LiveId" clId="{18A9E2ED-6ACB-42A7-A637-D17AC3DE3663}" dt="2024-08-12T22:41:15.011" v="1"/>
          <ac:spMkLst>
            <pc:docMk/>
            <pc:sldMk cId="2596314418" sldId="348"/>
            <ac:spMk id="5" creationId="{2F702966-7F96-D961-3E30-66FF16EF2DE0}"/>
          </ac:spMkLst>
        </pc:spChg>
        <pc:spChg chg="add mod">
          <ac:chgData name="Bess Dunlevy" userId="dd4b9a8537dbe9d0" providerId="LiveId" clId="{18A9E2ED-6ACB-42A7-A637-D17AC3DE3663}" dt="2024-08-12T22:41:15.011" v="1"/>
          <ac:spMkLst>
            <pc:docMk/>
            <pc:sldMk cId="2596314418" sldId="348"/>
            <ac:spMk id="8" creationId="{7BFAEB76-FA07-DE04-9652-38B8ADEC197C}"/>
          </ac:spMkLst>
        </pc:spChg>
        <pc:spChg chg="del">
          <ac:chgData name="Bess Dunlevy" userId="dd4b9a8537dbe9d0" providerId="LiveId" clId="{18A9E2ED-6ACB-42A7-A637-D17AC3DE3663}" dt="2024-08-12T22:41:13.840" v="0" actId="478"/>
          <ac:spMkLst>
            <pc:docMk/>
            <pc:sldMk cId="2596314418" sldId="348"/>
            <ac:spMk id="31" creationId="{6C81C117-72EA-6F47-FCD3-3C41BD2A20FB}"/>
          </ac:spMkLst>
        </pc:spChg>
        <pc:spChg chg="del">
          <ac:chgData name="Bess Dunlevy" userId="dd4b9a8537dbe9d0" providerId="LiveId" clId="{18A9E2ED-6ACB-42A7-A637-D17AC3DE3663}" dt="2024-08-12T22:41:13.840" v="0" actId="478"/>
          <ac:spMkLst>
            <pc:docMk/>
            <pc:sldMk cId="2596314418" sldId="348"/>
            <ac:spMk id="32" creationId="{29F0337D-A471-4FA0-1148-F2484A9388D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9402&amp;utm_source=template-powerpoint&amp;utm_medium=content&amp;utm_campaign=User+Story+with+Acceptance+Criteria+Slide-powerpoint-9402&amp;lpa=User+Story+with+Acceptance+Criteria+Slide+powerpoint+9402"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AE28FB2-0EB8-0C22-FED0-675C8EC38F63}"/>
              </a:ext>
            </a:extLst>
          </p:cNvPr>
          <p:cNvSpPr/>
          <p:nvPr/>
        </p:nvSpPr>
        <p:spPr>
          <a:xfrm>
            <a:off x="0" y="-1"/>
            <a:ext cx="12192000" cy="6858001"/>
          </a:xfrm>
          <a:prstGeom prst="rect">
            <a:avLst/>
          </a:prstGeom>
          <a:pattFill prst="openDmnd">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User Story with Acceptance Criteria Slide Template</a:t>
            </a:r>
          </a:p>
        </p:txBody>
      </p:sp>
      <p:sp>
        <p:nvSpPr>
          <p:cNvPr id="3" name="Rectangle 2">
            <a:extLst>
              <a:ext uri="{FF2B5EF4-FFF2-40B4-BE49-F238E27FC236}">
                <a16:creationId xmlns:a16="http://schemas.microsoft.com/office/drawing/2014/main" id="{9DFFBC4D-011F-26E2-7B54-3E1229C382CF}"/>
              </a:ext>
            </a:extLst>
          </p:cNvPr>
          <p:cNvSpPr/>
          <p:nvPr/>
        </p:nvSpPr>
        <p:spPr>
          <a:xfrm>
            <a:off x="300447" y="5469319"/>
            <a:ext cx="11790939" cy="947854"/>
          </a:xfrm>
          <a:prstGeom prst="rect">
            <a:avLst/>
          </a:prstGeom>
          <a:solidFill>
            <a:srgbClr val="F2F2F2"/>
          </a:solidFill>
          <a:ln>
            <a:solidFill>
              <a:srgbClr val="E8DD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200" dirty="0">
                <a:solidFill>
                  <a:schemeClr val="tx1">
                    <a:lumMod val="65000"/>
                    <a:lumOff val="35000"/>
                  </a:schemeClr>
                </a:solidFill>
                <a:latin typeface="Century Gothic" panose="020B0502020202020204" pitchFamily="34" charset="0"/>
              </a:rPr>
              <a:t>Name</a:t>
            </a:r>
          </a:p>
        </p:txBody>
      </p:sp>
      <p:sp>
        <p:nvSpPr>
          <p:cNvPr id="5" name="TextBox 4">
            <a:extLst>
              <a:ext uri="{FF2B5EF4-FFF2-40B4-BE49-F238E27FC236}">
                <a16:creationId xmlns:a16="http://schemas.microsoft.com/office/drawing/2014/main" id="{CB96282D-64D7-3E21-9B76-D4E0EB86B1FB}"/>
              </a:ext>
            </a:extLst>
          </p:cNvPr>
          <p:cNvSpPr txBox="1"/>
          <p:nvPr/>
        </p:nvSpPr>
        <p:spPr>
          <a:xfrm>
            <a:off x="230904" y="5098738"/>
            <a:ext cx="7384507"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User Story for:</a:t>
            </a:r>
          </a:p>
        </p:txBody>
      </p:sp>
      <p:pic>
        <p:nvPicPr>
          <p:cNvPr id="7" name="Picture 6" descr="A screenshot of a computer&#10;&#10;Description automatically generated">
            <a:extLst>
              <a:ext uri="{FF2B5EF4-FFF2-40B4-BE49-F238E27FC236}">
                <a16:creationId xmlns:a16="http://schemas.microsoft.com/office/drawing/2014/main" id="{D53BB1C7-99F0-B114-56E8-76BF1D175F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97068" y="1519501"/>
            <a:ext cx="6018175" cy="3366367"/>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1744A7-703A-BB0E-954E-0017514994FA}"/>
              </a:ext>
            </a:extLst>
          </p:cNvPr>
          <p:cNvSpPr/>
          <p:nvPr/>
        </p:nvSpPr>
        <p:spPr>
          <a:xfrm>
            <a:off x="0" y="0"/>
            <a:ext cx="12192000" cy="1015660"/>
          </a:xfrm>
          <a:prstGeom prst="rect">
            <a:avLst/>
          </a:prstGeom>
          <a:pattFill prst="openDmnd">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0299BE5-8CCC-6B6A-AF26-6EBA5B62ED2C}"/>
              </a:ext>
            </a:extLst>
          </p:cNvPr>
          <p:cNvSpPr txBox="1"/>
          <p:nvPr/>
        </p:nvSpPr>
        <p:spPr>
          <a:xfrm>
            <a:off x="263048" y="140020"/>
            <a:ext cx="11298115" cy="369332"/>
          </a:xfrm>
          <a:prstGeom prst="rect">
            <a:avLst/>
          </a:prstGeom>
          <a:noFill/>
        </p:spPr>
        <p:txBody>
          <a:bodyPr wrap="square">
            <a:spAutoFit/>
          </a:bodyPr>
          <a:lstStyle/>
          <a:p>
            <a:pPr algn="ctr"/>
            <a:r>
              <a:rPr lang="en-US" dirty="0">
                <a:solidFill>
                  <a:schemeClr val="tx1">
                    <a:lumMod val="50000"/>
                    <a:lumOff val="50000"/>
                  </a:schemeClr>
                </a:solidFill>
                <a:latin typeface="Century Gothic" panose="020B0502020202020204" pitchFamily="34" charset="0"/>
              </a:rPr>
              <a:t>Story Title (Include a short, descriptive title for the user story.)</a:t>
            </a:r>
          </a:p>
        </p:txBody>
      </p:sp>
      <p:sp>
        <p:nvSpPr>
          <p:cNvPr id="4" name="TextBox 3">
            <a:extLst>
              <a:ext uri="{FF2B5EF4-FFF2-40B4-BE49-F238E27FC236}">
                <a16:creationId xmlns:a16="http://schemas.microsoft.com/office/drawing/2014/main" id="{9837A067-F5DE-EB22-7C9B-89555FC567BD}"/>
              </a:ext>
            </a:extLst>
          </p:cNvPr>
          <p:cNvSpPr txBox="1"/>
          <p:nvPr/>
        </p:nvSpPr>
        <p:spPr>
          <a:xfrm>
            <a:off x="523644" y="602202"/>
            <a:ext cx="11537545" cy="307777"/>
          </a:xfrm>
          <a:prstGeom prst="rect">
            <a:avLst/>
          </a:prstGeom>
          <a:solidFill>
            <a:srgbClr val="F2F2F2"/>
          </a:solidFill>
          <a:ln>
            <a:solidFill>
              <a:srgbClr val="E8DD06"/>
            </a:solidFill>
          </a:ln>
        </p:spPr>
        <p:txBody>
          <a:bodyPr wrap="square">
            <a:spAutoFit/>
          </a:bodyPr>
          <a:lstStyle/>
          <a:p>
            <a:pPr algn="ctr"/>
            <a:r>
              <a:rPr lang="en-US" sz="1400" b="1" dirty="0">
                <a:solidFill>
                  <a:schemeClr val="tx1">
                    <a:lumMod val="50000"/>
                    <a:lumOff val="50000"/>
                  </a:schemeClr>
                </a:solidFill>
                <a:latin typeface="Century Gothic" panose="020B0502020202020204" pitchFamily="34" charset="0"/>
              </a:rPr>
              <a:t>User Story: </a:t>
            </a:r>
            <a:r>
              <a:rPr lang="en-US" sz="1400" dirty="0">
                <a:solidFill>
                  <a:schemeClr val="tx1">
                    <a:lumMod val="50000"/>
                    <a:lumOff val="50000"/>
                  </a:schemeClr>
                </a:solidFill>
                <a:latin typeface="Century Gothic" panose="020B0502020202020204" pitchFamily="34" charset="0"/>
              </a:rPr>
              <a:t>As a (type of user), I want (an action or feature) so that (a benefit or value) …</a:t>
            </a:r>
          </a:p>
        </p:txBody>
      </p:sp>
      <p:sp>
        <p:nvSpPr>
          <p:cNvPr id="7" name="Oval 6">
            <a:extLst>
              <a:ext uri="{FF2B5EF4-FFF2-40B4-BE49-F238E27FC236}">
                <a16:creationId xmlns:a16="http://schemas.microsoft.com/office/drawing/2014/main" id="{4BF7B464-6978-24BE-637B-DFCB491F9A5D}"/>
              </a:ext>
            </a:extLst>
          </p:cNvPr>
          <p:cNvSpPr/>
          <p:nvPr/>
        </p:nvSpPr>
        <p:spPr>
          <a:xfrm>
            <a:off x="423955" y="717956"/>
            <a:ext cx="199377" cy="199377"/>
          </a:xfrm>
          <a:prstGeom prst="ellipse">
            <a:avLst/>
          </a:prstGeom>
          <a:solidFill>
            <a:srgbClr val="E8DD0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D09CC3B1-3C78-FE02-E0AD-DEFA89627C16}"/>
              </a:ext>
            </a:extLst>
          </p:cNvPr>
          <p:cNvCxnSpPr>
            <a:cxnSpLocks/>
          </p:cNvCxnSpPr>
          <p:nvPr/>
        </p:nvCxnSpPr>
        <p:spPr>
          <a:xfrm>
            <a:off x="124936" y="817645"/>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A98BC23-BDD4-1A6E-8018-50A7864834CE}"/>
              </a:ext>
            </a:extLst>
          </p:cNvPr>
          <p:cNvCxnSpPr>
            <a:cxnSpLocks/>
          </p:cNvCxnSpPr>
          <p:nvPr/>
        </p:nvCxnSpPr>
        <p:spPr>
          <a:xfrm>
            <a:off x="130809" y="817645"/>
            <a:ext cx="0" cy="834943"/>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2205AFF-F930-0B6F-C8D5-2FF88539D5B4}"/>
              </a:ext>
            </a:extLst>
          </p:cNvPr>
          <p:cNvCxnSpPr>
            <a:cxnSpLocks/>
          </p:cNvCxnSpPr>
          <p:nvPr/>
        </p:nvCxnSpPr>
        <p:spPr>
          <a:xfrm>
            <a:off x="120173" y="1660608"/>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6" name="Table 5">
            <a:extLst>
              <a:ext uri="{FF2B5EF4-FFF2-40B4-BE49-F238E27FC236}">
                <a16:creationId xmlns:a16="http://schemas.microsoft.com/office/drawing/2014/main" id="{3E8E55D8-34CA-2D5E-6999-FB2A8FE7A521}"/>
              </a:ext>
            </a:extLst>
          </p:cNvPr>
          <p:cNvGraphicFramePr>
            <a:graphicFrameLocks noGrp="1"/>
          </p:cNvGraphicFramePr>
          <p:nvPr>
            <p:extLst>
              <p:ext uri="{D42A27DB-BD31-4B8C-83A1-F6EECF244321}">
                <p14:modId xmlns:p14="http://schemas.microsoft.com/office/powerpoint/2010/main" val="3300533195"/>
              </p:ext>
            </p:extLst>
          </p:nvPr>
        </p:nvGraphicFramePr>
        <p:xfrm>
          <a:off x="514118" y="1152088"/>
          <a:ext cx="4381500" cy="4191000"/>
        </p:xfrm>
        <a:graphic>
          <a:graphicData uri="http://schemas.openxmlformats.org/drawingml/2006/table">
            <a:tbl>
              <a:tblPr/>
              <a:tblGrid>
                <a:gridCol w="447351">
                  <a:extLst>
                    <a:ext uri="{9D8B030D-6E8A-4147-A177-3AD203B41FA5}">
                      <a16:colId xmlns:a16="http://schemas.microsoft.com/office/drawing/2014/main" val="1223579312"/>
                    </a:ext>
                  </a:extLst>
                </a:gridCol>
                <a:gridCol w="3934149">
                  <a:extLst>
                    <a:ext uri="{9D8B030D-6E8A-4147-A177-3AD203B41FA5}">
                      <a16:colId xmlns:a16="http://schemas.microsoft.com/office/drawing/2014/main" val="969443499"/>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ACCEPTANCE CRITERIA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3666777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clear and concise conditions that constitute the completion of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2025095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acceptance criteria often include specific requirements or test cases.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9612320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69433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29368440"/>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682640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64274141"/>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251202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7660940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90017010"/>
                  </a:ext>
                </a:extLst>
              </a:tr>
              <a:tr h="381000">
                <a:tc>
                  <a:txBody>
                    <a:bodyPr/>
                    <a:lstStyle/>
                    <a:p>
                      <a:pPr algn="ctr" fontAlgn="ctr"/>
                      <a:r>
                        <a:rPr lang="en-US" sz="1400" b="1" i="0" u="none" strike="noStrike" dirty="0">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28498979"/>
                  </a:ext>
                </a:extLst>
              </a:tr>
            </a:tbl>
          </a:graphicData>
        </a:graphic>
      </p:graphicFrame>
      <p:graphicFrame>
        <p:nvGraphicFramePr>
          <p:cNvPr id="16" name="Table 15">
            <a:extLst>
              <a:ext uri="{FF2B5EF4-FFF2-40B4-BE49-F238E27FC236}">
                <a16:creationId xmlns:a16="http://schemas.microsoft.com/office/drawing/2014/main" id="{F94DE92C-929F-DC04-5D76-7A33CEE1A4DC}"/>
              </a:ext>
            </a:extLst>
          </p:cNvPr>
          <p:cNvGraphicFramePr>
            <a:graphicFrameLocks noGrp="1"/>
          </p:cNvGraphicFramePr>
          <p:nvPr>
            <p:extLst>
              <p:ext uri="{D42A27DB-BD31-4B8C-83A1-F6EECF244321}">
                <p14:modId xmlns:p14="http://schemas.microsoft.com/office/powerpoint/2010/main" val="1607176124"/>
              </p:ext>
            </p:extLst>
          </p:nvPr>
        </p:nvGraphicFramePr>
        <p:xfrm>
          <a:off x="5086584" y="1152088"/>
          <a:ext cx="4381500" cy="4191000"/>
        </p:xfrm>
        <a:graphic>
          <a:graphicData uri="http://schemas.openxmlformats.org/drawingml/2006/table">
            <a:tbl>
              <a:tblPr/>
              <a:tblGrid>
                <a:gridCol w="447351">
                  <a:extLst>
                    <a:ext uri="{9D8B030D-6E8A-4147-A177-3AD203B41FA5}">
                      <a16:colId xmlns:a16="http://schemas.microsoft.com/office/drawing/2014/main" val="2397288993"/>
                    </a:ext>
                  </a:extLst>
                </a:gridCol>
                <a:gridCol w="3934149">
                  <a:extLst>
                    <a:ext uri="{9D8B030D-6E8A-4147-A177-3AD203B41FA5}">
                      <a16:colId xmlns:a16="http://schemas.microsoft.com/office/drawing/2014/main" val="3917832725"/>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DEFINITION OF DONE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10180215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criteria to finish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44099397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criteria often include development, testing, and documentation requirements.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039135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738680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0713590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374976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0339178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586183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41714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2634327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33678380"/>
                  </a:ext>
                </a:extLst>
              </a:tr>
            </a:tbl>
          </a:graphicData>
        </a:graphic>
      </p:graphicFrame>
      <p:sp>
        <p:nvSpPr>
          <p:cNvPr id="17" name="Rectangle 16">
            <a:extLst>
              <a:ext uri="{FF2B5EF4-FFF2-40B4-BE49-F238E27FC236}">
                <a16:creationId xmlns:a16="http://schemas.microsoft.com/office/drawing/2014/main" id="{A6569CF5-C5AE-9AC4-958D-3E8FD1E211D9}"/>
              </a:ext>
            </a:extLst>
          </p:cNvPr>
          <p:cNvSpPr/>
          <p:nvPr/>
        </p:nvSpPr>
        <p:spPr>
          <a:xfrm>
            <a:off x="9628382" y="114750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PRIORITY</a:t>
            </a:r>
          </a:p>
        </p:txBody>
      </p:sp>
      <p:sp>
        <p:nvSpPr>
          <p:cNvPr id="18" name="TextBox 17">
            <a:extLst>
              <a:ext uri="{FF2B5EF4-FFF2-40B4-BE49-F238E27FC236}">
                <a16:creationId xmlns:a16="http://schemas.microsoft.com/office/drawing/2014/main" id="{CEFC72C8-A574-FFAE-9954-5A276AEB3E2A}"/>
              </a:ext>
            </a:extLst>
          </p:cNvPr>
          <p:cNvSpPr txBox="1"/>
          <p:nvPr/>
        </p:nvSpPr>
        <p:spPr>
          <a:xfrm>
            <a:off x="10449963" y="1657375"/>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19" name="Graphic 18" descr="Speedometer Middle with solid fill">
            <a:extLst>
              <a:ext uri="{FF2B5EF4-FFF2-40B4-BE49-F238E27FC236}">
                <a16:creationId xmlns:a16="http://schemas.microsoft.com/office/drawing/2014/main" id="{AD8C98BE-841D-1FDB-FF54-B1980C0C74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5795" y="1909113"/>
            <a:ext cx="419854" cy="419854"/>
          </a:xfrm>
          <a:prstGeom prst="rect">
            <a:avLst/>
          </a:prstGeom>
        </p:spPr>
      </p:pic>
      <p:pic>
        <p:nvPicPr>
          <p:cNvPr id="20" name="Graphic 19" descr="Speedometer Middle with solid fill">
            <a:extLst>
              <a:ext uri="{FF2B5EF4-FFF2-40B4-BE49-F238E27FC236}">
                <a16:creationId xmlns:a16="http://schemas.microsoft.com/office/drawing/2014/main" id="{CAF38261-7E39-4E66-DD0D-09B5E34215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25795" y="1578799"/>
            <a:ext cx="419854" cy="419854"/>
          </a:xfrm>
          <a:prstGeom prst="rect">
            <a:avLst/>
          </a:prstGeom>
        </p:spPr>
      </p:pic>
      <p:pic>
        <p:nvPicPr>
          <p:cNvPr id="21" name="Graphic 20" descr="Speedometer Middle with solid fill">
            <a:extLst>
              <a:ext uri="{FF2B5EF4-FFF2-40B4-BE49-F238E27FC236}">
                <a16:creationId xmlns:a16="http://schemas.microsoft.com/office/drawing/2014/main" id="{D444469A-8935-2F8F-291F-3F817D1BF8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25795" y="2247188"/>
            <a:ext cx="419854" cy="419854"/>
          </a:xfrm>
          <a:prstGeom prst="rect">
            <a:avLst/>
          </a:prstGeom>
        </p:spPr>
      </p:pic>
      <p:sp>
        <p:nvSpPr>
          <p:cNvPr id="22" name="Rectangle 21">
            <a:extLst>
              <a:ext uri="{FF2B5EF4-FFF2-40B4-BE49-F238E27FC236}">
                <a16:creationId xmlns:a16="http://schemas.microsoft.com/office/drawing/2014/main" id="{4DBE280B-5D87-AC8F-BB31-45A14CE9E242}"/>
              </a:ext>
            </a:extLst>
          </p:cNvPr>
          <p:cNvSpPr/>
          <p:nvPr/>
        </p:nvSpPr>
        <p:spPr>
          <a:xfrm>
            <a:off x="9608473" y="2829240"/>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ESTIMATION</a:t>
            </a:r>
          </a:p>
        </p:txBody>
      </p:sp>
      <p:sp>
        <p:nvSpPr>
          <p:cNvPr id="23" name="TextBox 22">
            <a:extLst>
              <a:ext uri="{FF2B5EF4-FFF2-40B4-BE49-F238E27FC236}">
                <a16:creationId xmlns:a16="http://schemas.microsoft.com/office/drawing/2014/main" id="{5B689ED2-4115-D486-F39D-9AA2F4CDB600}"/>
              </a:ext>
            </a:extLst>
          </p:cNvPr>
          <p:cNvSpPr txBox="1"/>
          <p:nvPr/>
        </p:nvSpPr>
        <p:spPr>
          <a:xfrm>
            <a:off x="9608473" y="3237833"/>
            <a:ext cx="702626" cy="938719"/>
          </a:xfrm>
          <a:prstGeom prst="rect">
            <a:avLst/>
          </a:prstGeom>
          <a:noFill/>
        </p:spPr>
        <p:txBody>
          <a:bodyPr wrap="square" rtlCol="0">
            <a:spAutoFit/>
          </a:bodyPr>
          <a:lstStyle/>
          <a:p>
            <a:r>
              <a:rPr lang="en-US" sz="5500" b="1" dirty="0">
                <a:solidFill>
                  <a:srgbClr val="C3BA05"/>
                </a:solidFill>
                <a:latin typeface="Century Gothic" panose="020B0502020202020204" pitchFamily="34" charset="0"/>
              </a:rPr>
              <a:t>0</a:t>
            </a:r>
          </a:p>
        </p:txBody>
      </p:sp>
      <p:sp>
        <p:nvSpPr>
          <p:cNvPr id="24" name="TextBox 23">
            <a:extLst>
              <a:ext uri="{FF2B5EF4-FFF2-40B4-BE49-F238E27FC236}">
                <a16:creationId xmlns:a16="http://schemas.microsoft.com/office/drawing/2014/main" id="{1C9C858B-51F4-7EEC-8FB7-F75DCF5A39C6}"/>
              </a:ext>
            </a:extLst>
          </p:cNvPr>
          <p:cNvSpPr txBox="1"/>
          <p:nvPr/>
        </p:nvSpPr>
        <p:spPr>
          <a:xfrm>
            <a:off x="10361212" y="3553440"/>
            <a:ext cx="170445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STORY POINTS</a:t>
            </a:r>
          </a:p>
        </p:txBody>
      </p:sp>
      <p:sp>
        <p:nvSpPr>
          <p:cNvPr id="25" name="Rectangle 24">
            <a:extLst>
              <a:ext uri="{FF2B5EF4-FFF2-40B4-BE49-F238E27FC236}">
                <a16:creationId xmlns:a16="http://schemas.microsoft.com/office/drawing/2014/main" id="{87E78767-2130-C6D9-7273-A3396B66AD2C}"/>
              </a:ext>
            </a:extLst>
          </p:cNvPr>
          <p:cNvSpPr/>
          <p:nvPr/>
        </p:nvSpPr>
        <p:spPr>
          <a:xfrm>
            <a:off x="9608473" y="416299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NOTES</a:t>
            </a:r>
          </a:p>
        </p:txBody>
      </p:sp>
      <p:sp>
        <p:nvSpPr>
          <p:cNvPr id="28" name="Rectangle 27">
            <a:extLst>
              <a:ext uri="{FF2B5EF4-FFF2-40B4-BE49-F238E27FC236}">
                <a16:creationId xmlns:a16="http://schemas.microsoft.com/office/drawing/2014/main" id="{38526C6B-F40C-9A04-7CBB-19C5C22E4C19}"/>
              </a:ext>
            </a:extLst>
          </p:cNvPr>
          <p:cNvSpPr/>
          <p:nvPr/>
        </p:nvSpPr>
        <p:spPr>
          <a:xfrm>
            <a:off x="130809"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DESCRIPTION</a:t>
            </a:r>
          </a:p>
        </p:txBody>
      </p:sp>
      <p:sp>
        <p:nvSpPr>
          <p:cNvPr id="30" name="Rectangle 29">
            <a:extLst>
              <a:ext uri="{FF2B5EF4-FFF2-40B4-BE49-F238E27FC236}">
                <a16:creationId xmlns:a16="http://schemas.microsoft.com/office/drawing/2014/main" id="{93094D58-CCDE-55D7-8B0D-6F1779AF43C5}"/>
              </a:ext>
            </a:extLst>
          </p:cNvPr>
          <p:cNvSpPr/>
          <p:nvPr/>
        </p:nvSpPr>
        <p:spPr>
          <a:xfrm>
            <a:off x="1626234" y="5731451"/>
            <a:ext cx="3269384"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The description should include additional details or context about the user story, such as background information, links to relevant documents, or notes on dependencies.</a:t>
            </a:r>
          </a:p>
        </p:txBody>
      </p:sp>
      <p:sp>
        <p:nvSpPr>
          <p:cNvPr id="31" name="Rectangle 30">
            <a:extLst>
              <a:ext uri="{FF2B5EF4-FFF2-40B4-BE49-F238E27FC236}">
                <a16:creationId xmlns:a16="http://schemas.microsoft.com/office/drawing/2014/main" id="{6C81C117-72EA-6F47-FCD3-3C41BD2A20FB}"/>
              </a:ext>
            </a:extLst>
          </p:cNvPr>
          <p:cNvSpPr/>
          <p:nvPr/>
        </p:nvSpPr>
        <p:spPr>
          <a:xfrm>
            <a:off x="4951370"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DEPENDENCIES</a:t>
            </a:r>
          </a:p>
        </p:txBody>
      </p:sp>
      <p:sp>
        <p:nvSpPr>
          <p:cNvPr id="32" name="Rectangle 31">
            <a:extLst>
              <a:ext uri="{FF2B5EF4-FFF2-40B4-BE49-F238E27FC236}">
                <a16:creationId xmlns:a16="http://schemas.microsoft.com/office/drawing/2014/main" id="{29F0337D-A471-4FA0-1148-F2484A9388D8}"/>
              </a:ext>
            </a:extLst>
          </p:cNvPr>
          <p:cNvSpPr/>
          <p:nvPr/>
        </p:nvSpPr>
        <p:spPr>
          <a:xfrm>
            <a:off x="6465083" y="5731451"/>
            <a:ext cx="2993857"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List any dependencies that might impact the completion of this user story, such as other features, technical constraints, or third-party services.</a:t>
            </a:r>
          </a:p>
        </p:txBody>
      </p:sp>
      <p:sp>
        <p:nvSpPr>
          <p:cNvPr id="33" name="Rectangle 32">
            <a:extLst>
              <a:ext uri="{FF2B5EF4-FFF2-40B4-BE49-F238E27FC236}">
                <a16:creationId xmlns:a16="http://schemas.microsoft.com/office/drawing/2014/main" id="{78272C29-79D5-0135-0D5B-F1B3DCCFB7FC}"/>
              </a:ext>
            </a:extLst>
          </p:cNvPr>
          <p:cNvSpPr/>
          <p:nvPr/>
        </p:nvSpPr>
        <p:spPr>
          <a:xfrm>
            <a:off x="9608474" y="4616776"/>
            <a:ext cx="2432808" cy="21012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Include any additional information that might be relevant to the user story, such as design considerations, stakeholder feedback, or historical context.</a:t>
            </a:r>
          </a:p>
        </p:txBody>
      </p:sp>
    </p:spTree>
    <p:extLst>
      <p:ext uri="{BB962C8B-B14F-4D97-AF65-F5344CB8AC3E}">
        <p14:creationId xmlns:p14="http://schemas.microsoft.com/office/powerpoint/2010/main" val="3513237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1744A7-703A-BB0E-954E-0017514994FA}"/>
              </a:ext>
            </a:extLst>
          </p:cNvPr>
          <p:cNvSpPr/>
          <p:nvPr/>
        </p:nvSpPr>
        <p:spPr>
          <a:xfrm>
            <a:off x="0" y="0"/>
            <a:ext cx="12192000" cy="1015660"/>
          </a:xfrm>
          <a:prstGeom prst="rect">
            <a:avLst/>
          </a:prstGeom>
          <a:pattFill prst="openDmnd">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0299BE5-8CCC-6B6A-AF26-6EBA5B62ED2C}"/>
              </a:ext>
            </a:extLst>
          </p:cNvPr>
          <p:cNvSpPr txBox="1"/>
          <p:nvPr/>
        </p:nvSpPr>
        <p:spPr>
          <a:xfrm>
            <a:off x="263048" y="140020"/>
            <a:ext cx="11298115" cy="369332"/>
          </a:xfrm>
          <a:prstGeom prst="rect">
            <a:avLst/>
          </a:prstGeom>
          <a:noFill/>
        </p:spPr>
        <p:txBody>
          <a:bodyPr wrap="square">
            <a:spAutoFit/>
          </a:bodyPr>
          <a:lstStyle/>
          <a:p>
            <a:pPr algn="ctr"/>
            <a:r>
              <a:rPr lang="en-US" dirty="0">
                <a:solidFill>
                  <a:schemeClr val="tx1">
                    <a:lumMod val="50000"/>
                    <a:lumOff val="50000"/>
                  </a:schemeClr>
                </a:solidFill>
                <a:latin typeface="Century Gothic" panose="020B0502020202020204" pitchFamily="34" charset="0"/>
              </a:rPr>
              <a:t>Story Title (Include a short, descriptive title for the user story.)</a:t>
            </a:r>
          </a:p>
        </p:txBody>
      </p:sp>
      <p:sp>
        <p:nvSpPr>
          <p:cNvPr id="4" name="TextBox 3">
            <a:extLst>
              <a:ext uri="{FF2B5EF4-FFF2-40B4-BE49-F238E27FC236}">
                <a16:creationId xmlns:a16="http://schemas.microsoft.com/office/drawing/2014/main" id="{9837A067-F5DE-EB22-7C9B-89555FC567BD}"/>
              </a:ext>
            </a:extLst>
          </p:cNvPr>
          <p:cNvSpPr txBox="1"/>
          <p:nvPr/>
        </p:nvSpPr>
        <p:spPr>
          <a:xfrm>
            <a:off x="523644" y="602202"/>
            <a:ext cx="11537545" cy="307777"/>
          </a:xfrm>
          <a:prstGeom prst="rect">
            <a:avLst/>
          </a:prstGeom>
          <a:solidFill>
            <a:srgbClr val="F2F2F2"/>
          </a:solidFill>
          <a:ln>
            <a:solidFill>
              <a:srgbClr val="E8DD06"/>
            </a:solidFill>
          </a:ln>
        </p:spPr>
        <p:txBody>
          <a:bodyPr wrap="square">
            <a:spAutoFit/>
          </a:bodyPr>
          <a:lstStyle/>
          <a:p>
            <a:pPr algn="ctr"/>
            <a:r>
              <a:rPr lang="en-US" sz="1400" b="1" dirty="0">
                <a:solidFill>
                  <a:schemeClr val="tx1">
                    <a:lumMod val="50000"/>
                    <a:lumOff val="50000"/>
                  </a:schemeClr>
                </a:solidFill>
                <a:latin typeface="Century Gothic" panose="020B0502020202020204" pitchFamily="34" charset="0"/>
              </a:rPr>
              <a:t>User Story: </a:t>
            </a:r>
            <a:r>
              <a:rPr lang="en-US" sz="1400" dirty="0">
                <a:solidFill>
                  <a:schemeClr val="tx1">
                    <a:lumMod val="50000"/>
                    <a:lumOff val="50000"/>
                  </a:schemeClr>
                </a:solidFill>
                <a:latin typeface="Century Gothic" panose="020B0502020202020204" pitchFamily="34" charset="0"/>
              </a:rPr>
              <a:t>As a (type of user), I want (an action or feature) so that (a benefit or value) …</a:t>
            </a:r>
          </a:p>
        </p:txBody>
      </p:sp>
      <p:sp>
        <p:nvSpPr>
          <p:cNvPr id="7" name="Oval 6">
            <a:extLst>
              <a:ext uri="{FF2B5EF4-FFF2-40B4-BE49-F238E27FC236}">
                <a16:creationId xmlns:a16="http://schemas.microsoft.com/office/drawing/2014/main" id="{4BF7B464-6978-24BE-637B-DFCB491F9A5D}"/>
              </a:ext>
            </a:extLst>
          </p:cNvPr>
          <p:cNvSpPr/>
          <p:nvPr/>
        </p:nvSpPr>
        <p:spPr>
          <a:xfrm>
            <a:off x="423955" y="717956"/>
            <a:ext cx="199377" cy="199377"/>
          </a:xfrm>
          <a:prstGeom prst="ellipse">
            <a:avLst/>
          </a:prstGeom>
          <a:solidFill>
            <a:srgbClr val="E8DD0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D09CC3B1-3C78-FE02-E0AD-DEFA89627C16}"/>
              </a:ext>
            </a:extLst>
          </p:cNvPr>
          <p:cNvCxnSpPr>
            <a:cxnSpLocks/>
          </p:cNvCxnSpPr>
          <p:nvPr/>
        </p:nvCxnSpPr>
        <p:spPr>
          <a:xfrm>
            <a:off x="124936" y="817645"/>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A98BC23-BDD4-1A6E-8018-50A7864834CE}"/>
              </a:ext>
            </a:extLst>
          </p:cNvPr>
          <p:cNvCxnSpPr>
            <a:cxnSpLocks/>
          </p:cNvCxnSpPr>
          <p:nvPr/>
        </p:nvCxnSpPr>
        <p:spPr>
          <a:xfrm>
            <a:off x="130809" y="817645"/>
            <a:ext cx="0" cy="834943"/>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2205AFF-F930-0B6F-C8D5-2FF88539D5B4}"/>
              </a:ext>
            </a:extLst>
          </p:cNvPr>
          <p:cNvCxnSpPr>
            <a:cxnSpLocks/>
          </p:cNvCxnSpPr>
          <p:nvPr/>
        </p:nvCxnSpPr>
        <p:spPr>
          <a:xfrm>
            <a:off x="120173" y="1660608"/>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6" name="Table 5">
            <a:extLst>
              <a:ext uri="{FF2B5EF4-FFF2-40B4-BE49-F238E27FC236}">
                <a16:creationId xmlns:a16="http://schemas.microsoft.com/office/drawing/2014/main" id="{3E8E55D8-34CA-2D5E-6999-FB2A8FE7A521}"/>
              </a:ext>
            </a:extLst>
          </p:cNvPr>
          <p:cNvGraphicFramePr>
            <a:graphicFrameLocks noGrp="1"/>
          </p:cNvGraphicFramePr>
          <p:nvPr>
            <p:extLst>
              <p:ext uri="{D42A27DB-BD31-4B8C-83A1-F6EECF244321}">
                <p14:modId xmlns:p14="http://schemas.microsoft.com/office/powerpoint/2010/main" val="1709972840"/>
              </p:ext>
            </p:extLst>
          </p:nvPr>
        </p:nvGraphicFramePr>
        <p:xfrm>
          <a:off x="514118" y="1152088"/>
          <a:ext cx="4381500" cy="4191000"/>
        </p:xfrm>
        <a:graphic>
          <a:graphicData uri="http://schemas.openxmlformats.org/drawingml/2006/table">
            <a:tbl>
              <a:tblPr/>
              <a:tblGrid>
                <a:gridCol w="447351">
                  <a:extLst>
                    <a:ext uri="{9D8B030D-6E8A-4147-A177-3AD203B41FA5}">
                      <a16:colId xmlns:a16="http://schemas.microsoft.com/office/drawing/2014/main" val="1223579312"/>
                    </a:ext>
                  </a:extLst>
                </a:gridCol>
                <a:gridCol w="3934149">
                  <a:extLst>
                    <a:ext uri="{9D8B030D-6E8A-4147-A177-3AD203B41FA5}">
                      <a16:colId xmlns:a16="http://schemas.microsoft.com/office/drawing/2014/main" val="969443499"/>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ACCEPTANCE CRITERIA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3666777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clear and concise conditions that constitute the completion of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2025095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acceptance criteria often include specific requirements or test cases.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9612320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69433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29368440"/>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682640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64274141"/>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251202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7660940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90017010"/>
                  </a:ext>
                </a:extLst>
              </a:tr>
              <a:tr h="381000">
                <a:tc>
                  <a:txBody>
                    <a:bodyPr/>
                    <a:lstStyle/>
                    <a:p>
                      <a:pPr algn="ctr" fontAlgn="ctr"/>
                      <a:r>
                        <a:rPr lang="en-US" sz="1400" b="1" i="0" u="none" strike="noStrike" dirty="0">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28498979"/>
                  </a:ext>
                </a:extLst>
              </a:tr>
            </a:tbl>
          </a:graphicData>
        </a:graphic>
      </p:graphicFrame>
      <p:graphicFrame>
        <p:nvGraphicFramePr>
          <p:cNvPr id="16" name="Table 15">
            <a:extLst>
              <a:ext uri="{FF2B5EF4-FFF2-40B4-BE49-F238E27FC236}">
                <a16:creationId xmlns:a16="http://schemas.microsoft.com/office/drawing/2014/main" id="{F94DE92C-929F-DC04-5D76-7A33CEE1A4DC}"/>
              </a:ext>
            </a:extLst>
          </p:cNvPr>
          <p:cNvGraphicFramePr>
            <a:graphicFrameLocks noGrp="1"/>
          </p:cNvGraphicFramePr>
          <p:nvPr>
            <p:extLst>
              <p:ext uri="{D42A27DB-BD31-4B8C-83A1-F6EECF244321}">
                <p14:modId xmlns:p14="http://schemas.microsoft.com/office/powerpoint/2010/main" val="4248647938"/>
              </p:ext>
            </p:extLst>
          </p:nvPr>
        </p:nvGraphicFramePr>
        <p:xfrm>
          <a:off x="5086584" y="1152088"/>
          <a:ext cx="4381500" cy="4191000"/>
        </p:xfrm>
        <a:graphic>
          <a:graphicData uri="http://schemas.openxmlformats.org/drawingml/2006/table">
            <a:tbl>
              <a:tblPr/>
              <a:tblGrid>
                <a:gridCol w="447351">
                  <a:extLst>
                    <a:ext uri="{9D8B030D-6E8A-4147-A177-3AD203B41FA5}">
                      <a16:colId xmlns:a16="http://schemas.microsoft.com/office/drawing/2014/main" val="2397288993"/>
                    </a:ext>
                  </a:extLst>
                </a:gridCol>
                <a:gridCol w="3934149">
                  <a:extLst>
                    <a:ext uri="{9D8B030D-6E8A-4147-A177-3AD203B41FA5}">
                      <a16:colId xmlns:a16="http://schemas.microsoft.com/office/drawing/2014/main" val="3917832725"/>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DEFINITION OF DONE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10180215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criteria to finish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44099397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criteria often include development, testing, and documentation requirements.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039135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738680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0713590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374976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0339178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586183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41714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2634327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33678380"/>
                  </a:ext>
                </a:extLst>
              </a:tr>
            </a:tbl>
          </a:graphicData>
        </a:graphic>
      </p:graphicFrame>
      <p:sp>
        <p:nvSpPr>
          <p:cNvPr id="17" name="Rectangle 16">
            <a:extLst>
              <a:ext uri="{FF2B5EF4-FFF2-40B4-BE49-F238E27FC236}">
                <a16:creationId xmlns:a16="http://schemas.microsoft.com/office/drawing/2014/main" id="{A6569CF5-C5AE-9AC4-958D-3E8FD1E211D9}"/>
              </a:ext>
            </a:extLst>
          </p:cNvPr>
          <p:cNvSpPr/>
          <p:nvPr/>
        </p:nvSpPr>
        <p:spPr>
          <a:xfrm>
            <a:off x="9628382" y="114750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PRIORITY</a:t>
            </a:r>
          </a:p>
        </p:txBody>
      </p:sp>
      <p:sp>
        <p:nvSpPr>
          <p:cNvPr id="18" name="TextBox 17">
            <a:extLst>
              <a:ext uri="{FF2B5EF4-FFF2-40B4-BE49-F238E27FC236}">
                <a16:creationId xmlns:a16="http://schemas.microsoft.com/office/drawing/2014/main" id="{CEFC72C8-A574-FFAE-9954-5A276AEB3E2A}"/>
              </a:ext>
            </a:extLst>
          </p:cNvPr>
          <p:cNvSpPr txBox="1"/>
          <p:nvPr/>
        </p:nvSpPr>
        <p:spPr>
          <a:xfrm>
            <a:off x="10449963" y="1657375"/>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19" name="Graphic 18" descr="Speedometer Middle with solid fill">
            <a:extLst>
              <a:ext uri="{FF2B5EF4-FFF2-40B4-BE49-F238E27FC236}">
                <a16:creationId xmlns:a16="http://schemas.microsoft.com/office/drawing/2014/main" id="{AD8C98BE-841D-1FDB-FF54-B1980C0C74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5795" y="1909113"/>
            <a:ext cx="419854" cy="419854"/>
          </a:xfrm>
          <a:prstGeom prst="rect">
            <a:avLst/>
          </a:prstGeom>
        </p:spPr>
      </p:pic>
      <p:pic>
        <p:nvPicPr>
          <p:cNvPr id="20" name="Graphic 19" descr="Speedometer Middle with solid fill">
            <a:extLst>
              <a:ext uri="{FF2B5EF4-FFF2-40B4-BE49-F238E27FC236}">
                <a16:creationId xmlns:a16="http://schemas.microsoft.com/office/drawing/2014/main" id="{CAF38261-7E39-4E66-DD0D-09B5E34215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25795" y="1578799"/>
            <a:ext cx="419854" cy="419854"/>
          </a:xfrm>
          <a:prstGeom prst="rect">
            <a:avLst/>
          </a:prstGeom>
        </p:spPr>
      </p:pic>
      <p:pic>
        <p:nvPicPr>
          <p:cNvPr id="21" name="Graphic 20" descr="Speedometer Middle with solid fill">
            <a:extLst>
              <a:ext uri="{FF2B5EF4-FFF2-40B4-BE49-F238E27FC236}">
                <a16:creationId xmlns:a16="http://schemas.microsoft.com/office/drawing/2014/main" id="{D444469A-8935-2F8F-291F-3F817D1BF8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25795" y="2247188"/>
            <a:ext cx="419854" cy="419854"/>
          </a:xfrm>
          <a:prstGeom prst="rect">
            <a:avLst/>
          </a:prstGeom>
        </p:spPr>
      </p:pic>
      <p:sp>
        <p:nvSpPr>
          <p:cNvPr id="22" name="Rectangle 21">
            <a:extLst>
              <a:ext uri="{FF2B5EF4-FFF2-40B4-BE49-F238E27FC236}">
                <a16:creationId xmlns:a16="http://schemas.microsoft.com/office/drawing/2014/main" id="{4DBE280B-5D87-AC8F-BB31-45A14CE9E242}"/>
              </a:ext>
            </a:extLst>
          </p:cNvPr>
          <p:cNvSpPr/>
          <p:nvPr/>
        </p:nvSpPr>
        <p:spPr>
          <a:xfrm>
            <a:off x="9608473" y="2829240"/>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ESTIMATION</a:t>
            </a:r>
          </a:p>
        </p:txBody>
      </p:sp>
      <p:sp>
        <p:nvSpPr>
          <p:cNvPr id="23" name="TextBox 22">
            <a:extLst>
              <a:ext uri="{FF2B5EF4-FFF2-40B4-BE49-F238E27FC236}">
                <a16:creationId xmlns:a16="http://schemas.microsoft.com/office/drawing/2014/main" id="{5B689ED2-4115-D486-F39D-9AA2F4CDB600}"/>
              </a:ext>
            </a:extLst>
          </p:cNvPr>
          <p:cNvSpPr txBox="1"/>
          <p:nvPr/>
        </p:nvSpPr>
        <p:spPr>
          <a:xfrm>
            <a:off x="9608473" y="3237833"/>
            <a:ext cx="702626" cy="938719"/>
          </a:xfrm>
          <a:prstGeom prst="rect">
            <a:avLst/>
          </a:prstGeom>
          <a:noFill/>
        </p:spPr>
        <p:txBody>
          <a:bodyPr wrap="square" rtlCol="0">
            <a:spAutoFit/>
          </a:bodyPr>
          <a:lstStyle/>
          <a:p>
            <a:r>
              <a:rPr lang="en-US" sz="5500" b="1" dirty="0">
                <a:solidFill>
                  <a:srgbClr val="C3BA05"/>
                </a:solidFill>
                <a:latin typeface="Century Gothic" panose="020B0502020202020204" pitchFamily="34" charset="0"/>
              </a:rPr>
              <a:t>0</a:t>
            </a:r>
          </a:p>
        </p:txBody>
      </p:sp>
      <p:sp>
        <p:nvSpPr>
          <p:cNvPr id="24" name="TextBox 23">
            <a:extLst>
              <a:ext uri="{FF2B5EF4-FFF2-40B4-BE49-F238E27FC236}">
                <a16:creationId xmlns:a16="http://schemas.microsoft.com/office/drawing/2014/main" id="{1C9C858B-51F4-7EEC-8FB7-F75DCF5A39C6}"/>
              </a:ext>
            </a:extLst>
          </p:cNvPr>
          <p:cNvSpPr txBox="1"/>
          <p:nvPr/>
        </p:nvSpPr>
        <p:spPr>
          <a:xfrm>
            <a:off x="10361212" y="3553440"/>
            <a:ext cx="170445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STORY POINTS</a:t>
            </a:r>
          </a:p>
        </p:txBody>
      </p:sp>
      <p:sp>
        <p:nvSpPr>
          <p:cNvPr id="25" name="Rectangle 24">
            <a:extLst>
              <a:ext uri="{FF2B5EF4-FFF2-40B4-BE49-F238E27FC236}">
                <a16:creationId xmlns:a16="http://schemas.microsoft.com/office/drawing/2014/main" id="{87E78767-2130-C6D9-7273-A3396B66AD2C}"/>
              </a:ext>
            </a:extLst>
          </p:cNvPr>
          <p:cNvSpPr/>
          <p:nvPr/>
        </p:nvSpPr>
        <p:spPr>
          <a:xfrm>
            <a:off x="9608473" y="416299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NOTES</a:t>
            </a:r>
          </a:p>
        </p:txBody>
      </p:sp>
      <p:sp>
        <p:nvSpPr>
          <p:cNvPr id="28" name="Rectangle 27">
            <a:extLst>
              <a:ext uri="{FF2B5EF4-FFF2-40B4-BE49-F238E27FC236}">
                <a16:creationId xmlns:a16="http://schemas.microsoft.com/office/drawing/2014/main" id="{38526C6B-F40C-9A04-7CBB-19C5C22E4C19}"/>
              </a:ext>
            </a:extLst>
          </p:cNvPr>
          <p:cNvSpPr/>
          <p:nvPr/>
        </p:nvSpPr>
        <p:spPr>
          <a:xfrm>
            <a:off x="130809"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DESCRIPTION</a:t>
            </a:r>
          </a:p>
        </p:txBody>
      </p:sp>
      <p:sp>
        <p:nvSpPr>
          <p:cNvPr id="30" name="Rectangle 29">
            <a:extLst>
              <a:ext uri="{FF2B5EF4-FFF2-40B4-BE49-F238E27FC236}">
                <a16:creationId xmlns:a16="http://schemas.microsoft.com/office/drawing/2014/main" id="{93094D58-CCDE-55D7-8B0D-6F1779AF43C5}"/>
              </a:ext>
            </a:extLst>
          </p:cNvPr>
          <p:cNvSpPr/>
          <p:nvPr/>
        </p:nvSpPr>
        <p:spPr>
          <a:xfrm>
            <a:off x="1626234" y="5731451"/>
            <a:ext cx="3269384"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The description should include additional details or context about the user story, such as background information, links to relevant documents, or notes on dependencies</a:t>
            </a:r>
          </a:p>
        </p:txBody>
      </p:sp>
      <p:sp>
        <p:nvSpPr>
          <p:cNvPr id="33" name="Rectangle 32">
            <a:extLst>
              <a:ext uri="{FF2B5EF4-FFF2-40B4-BE49-F238E27FC236}">
                <a16:creationId xmlns:a16="http://schemas.microsoft.com/office/drawing/2014/main" id="{78272C29-79D5-0135-0D5B-F1B3DCCFB7FC}"/>
              </a:ext>
            </a:extLst>
          </p:cNvPr>
          <p:cNvSpPr/>
          <p:nvPr/>
        </p:nvSpPr>
        <p:spPr>
          <a:xfrm>
            <a:off x="9608474" y="4616776"/>
            <a:ext cx="2432808" cy="21012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Include any additional information that might be relevant to the user story, such as design considerations, stakeholder feedback, or historical context.</a:t>
            </a:r>
          </a:p>
        </p:txBody>
      </p:sp>
      <p:sp>
        <p:nvSpPr>
          <p:cNvPr id="5" name="Rectangle 4">
            <a:extLst>
              <a:ext uri="{FF2B5EF4-FFF2-40B4-BE49-F238E27FC236}">
                <a16:creationId xmlns:a16="http://schemas.microsoft.com/office/drawing/2014/main" id="{2F702966-7F96-D961-3E30-66FF16EF2DE0}"/>
              </a:ext>
            </a:extLst>
          </p:cNvPr>
          <p:cNvSpPr/>
          <p:nvPr/>
        </p:nvSpPr>
        <p:spPr>
          <a:xfrm>
            <a:off x="4951370"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DEPENDENCIES</a:t>
            </a:r>
          </a:p>
        </p:txBody>
      </p:sp>
      <p:sp>
        <p:nvSpPr>
          <p:cNvPr id="8" name="Rectangle 7">
            <a:extLst>
              <a:ext uri="{FF2B5EF4-FFF2-40B4-BE49-F238E27FC236}">
                <a16:creationId xmlns:a16="http://schemas.microsoft.com/office/drawing/2014/main" id="{7BFAEB76-FA07-DE04-9652-38B8ADEC197C}"/>
              </a:ext>
            </a:extLst>
          </p:cNvPr>
          <p:cNvSpPr/>
          <p:nvPr/>
        </p:nvSpPr>
        <p:spPr>
          <a:xfrm>
            <a:off x="6465083" y="5731451"/>
            <a:ext cx="2993857"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List any dependencies that might impact the completion of this user story, such as other features, technical constraints, or third-party services.</a:t>
            </a:r>
          </a:p>
        </p:txBody>
      </p:sp>
    </p:spTree>
    <p:extLst>
      <p:ext uri="{BB962C8B-B14F-4D97-AF65-F5344CB8AC3E}">
        <p14:creationId xmlns:p14="http://schemas.microsoft.com/office/powerpoint/2010/main" val="2596314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1744A7-703A-BB0E-954E-0017514994FA}"/>
              </a:ext>
            </a:extLst>
          </p:cNvPr>
          <p:cNvSpPr/>
          <p:nvPr/>
        </p:nvSpPr>
        <p:spPr>
          <a:xfrm>
            <a:off x="0" y="0"/>
            <a:ext cx="12192000" cy="1015660"/>
          </a:xfrm>
          <a:prstGeom prst="rect">
            <a:avLst/>
          </a:prstGeom>
          <a:pattFill prst="openDmnd">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0299BE5-8CCC-6B6A-AF26-6EBA5B62ED2C}"/>
              </a:ext>
            </a:extLst>
          </p:cNvPr>
          <p:cNvSpPr txBox="1"/>
          <p:nvPr/>
        </p:nvSpPr>
        <p:spPr>
          <a:xfrm>
            <a:off x="263048" y="140020"/>
            <a:ext cx="11298115" cy="369332"/>
          </a:xfrm>
          <a:prstGeom prst="rect">
            <a:avLst/>
          </a:prstGeom>
          <a:noFill/>
        </p:spPr>
        <p:txBody>
          <a:bodyPr wrap="square">
            <a:spAutoFit/>
          </a:bodyPr>
          <a:lstStyle/>
          <a:p>
            <a:pPr algn="ctr"/>
            <a:r>
              <a:rPr lang="en-US" dirty="0">
                <a:solidFill>
                  <a:schemeClr val="tx1">
                    <a:lumMod val="50000"/>
                    <a:lumOff val="50000"/>
                  </a:schemeClr>
                </a:solidFill>
                <a:latin typeface="Century Gothic" panose="020B0502020202020204" pitchFamily="34" charset="0"/>
              </a:rPr>
              <a:t>Story Title (Include a short, descriptive title for the user story.)</a:t>
            </a:r>
          </a:p>
        </p:txBody>
      </p:sp>
      <p:sp>
        <p:nvSpPr>
          <p:cNvPr id="4" name="TextBox 3">
            <a:extLst>
              <a:ext uri="{FF2B5EF4-FFF2-40B4-BE49-F238E27FC236}">
                <a16:creationId xmlns:a16="http://schemas.microsoft.com/office/drawing/2014/main" id="{9837A067-F5DE-EB22-7C9B-89555FC567BD}"/>
              </a:ext>
            </a:extLst>
          </p:cNvPr>
          <p:cNvSpPr txBox="1"/>
          <p:nvPr/>
        </p:nvSpPr>
        <p:spPr>
          <a:xfrm>
            <a:off x="523644" y="602202"/>
            <a:ext cx="11537545" cy="307777"/>
          </a:xfrm>
          <a:prstGeom prst="rect">
            <a:avLst/>
          </a:prstGeom>
          <a:solidFill>
            <a:srgbClr val="F2F2F2"/>
          </a:solidFill>
          <a:ln>
            <a:solidFill>
              <a:srgbClr val="E8DD06"/>
            </a:solidFill>
          </a:ln>
        </p:spPr>
        <p:txBody>
          <a:bodyPr wrap="square">
            <a:spAutoFit/>
          </a:bodyPr>
          <a:lstStyle/>
          <a:p>
            <a:pPr algn="ctr"/>
            <a:r>
              <a:rPr lang="en-US" sz="1400" b="1" dirty="0">
                <a:solidFill>
                  <a:schemeClr val="tx1">
                    <a:lumMod val="50000"/>
                    <a:lumOff val="50000"/>
                  </a:schemeClr>
                </a:solidFill>
                <a:latin typeface="Century Gothic" panose="020B0502020202020204" pitchFamily="34" charset="0"/>
              </a:rPr>
              <a:t>User Story: </a:t>
            </a:r>
            <a:r>
              <a:rPr lang="en-US" sz="1400" dirty="0">
                <a:solidFill>
                  <a:schemeClr val="tx1">
                    <a:lumMod val="50000"/>
                    <a:lumOff val="50000"/>
                  </a:schemeClr>
                </a:solidFill>
                <a:latin typeface="Century Gothic" panose="020B0502020202020204" pitchFamily="34" charset="0"/>
              </a:rPr>
              <a:t>As a (type of user), I want (an action or feature) so that (a benefit or value) …</a:t>
            </a:r>
          </a:p>
        </p:txBody>
      </p:sp>
      <p:sp>
        <p:nvSpPr>
          <p:cNvPr id="7" name="Oval 6">
            <a:extLst>
              <a:ext uri="{FF2B5EF4-FFF2-40B4-BE49-F238E27FC236}">
                <a16:creationId xmlns:a16="http://schemas.microsoft.com/office/drawing/2014/main" id="{4BF7B464-6978-24BE-637B-DFCB491F9A5D}"/>
              </a:ext>
            </a:extLst>
          </p:cNvPr>
          <p:cNvSpPr/>
          <p:nvPr/>
        </p:nvSpPr>
        <p:spPr>
          <a:xfrm>
            <a:off x="423955" y="717956"/>
            <a:ext cx="199377" cy="199377"/>
          </a:xfrm>
          <a:prstGeom prst="ellipse">
            <a:avLst/>
          </a:prstGeom>
          <a:solidFill>
            <a:srgbClr val="E8DD0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D09CC3B1-3C78-FE02-E0AD-DEFA89627C16}"/>
              </a:ext>
            </a:extLst>
          </p:cNvPr>
          <p:cNvCxnSpPr>
            <a:cxnSpLocks/>
          </p:cNvCxnSpPr>
          <p:nvPr/>
        </p:nvCxnSpPr>
        <p:spPr>
          <a:xfrm>
            <a:off x="124936" y="817645"/>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A98BC23-BDD4-1A6E-8018-50A7864834CE}"/>
              </a:ext>
            </a:extLst>
          </p:cNvPr>
          <p:cNvCxnSpPr>
            <a:cxnSpLocks/>
          </p:cNvCxnSpPr>
          <p:nvPr/>
        </p:nvCxnSpPr>
        <p:spPr>
          <a:xfrm>
            <a:off x="130809" y="817645"/>
            <a:ext cx="0" cy="834943"/>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2205AFF-F930-0B6F-C8D5-2FF88539D5B4}"/>
              </a:ext>
            </a:extLst>
          </p:cNvPr>
          <p:cNvCxnSpPr>
            <a:cxnSpLocks/>
          </p:cNvCxnSpPr>
          <p:nvPr/>
        </p:nvCxnSpPr>
        <p:spPr>
          <a:xfrm>
            <a:off x="120173" y="1660608"/>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6" name="Table 5">
            <a:extLst>
              <a:ext uri="{FF2B5EF4-FFF2-40B4-BE49-F238E27FC236}">
                <a16:creationId xmlns:a16="http://schemas.microsoft.com/office/drawing/2014/main" id="{3E8E55D8-34CA-2D5E-6999-FB2A8FE7A521}"/>
              </a:ext>
            </a:extLst>
          </p:cNvPr>
          <p:cNvGraphicFramePr>
            <a:graphicFrameLocks noGrp="1"/>
          </p:cNvGraphicFramePr>
          <p:nvPr>
            <p:extLst>
              <p:ext uri="{D42A27DB-BD31-4B8C-83A1-F6EECF244321}">
                <p14:modId xmlns:p14="http://schemas.microsoft.com/office/powerpoint/2010/main" val="1796790400"/>
              </p:ext>
            </p:extLst>
          </p:nvPr>
        </p:nvGraphicFramePr>
        <p:xfrm>
          <a:off x="514118" y="1152088"/>
          <a:ext cx="4381500" cy="4191000"/>
        </p:xfrm>
        <a:graphic>
          <a:graphicData uri="http://schemas.openxmlformats.org/drawingml/2006/table">
            <a:tbl>
              <a:tblPr/>
              <a:tblGrid>
                <a:gridCol w="447351">
                  <a:extLst>
                    <a:ext uri="{9D8B030D-6E8A-4147-A177-3AD203B41FA5}">
                      <a16:colId xmlns:a16="http://schemas.microsoft.com/office/drawing/2014/main" val="1223579312"/>
                    </a:ext>
                  </a:extLst>
                </a:gridCol>
                <a:gridCol w="3934149">
                  <a:extLst>
                    <a:ext uri="{9D8B030D-6E8A-4147-A177-3AD203B41FA5}">
                      <a16:colId xmlns:a16="http://schemas.microsoft.com/office/drawing/2014/main" val="969443499"/>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ACCEPTANCE CRITERIA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3666777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000" b="0" i="0" u="none" strike="noStrike" dirty="0">
                          <a:solidFill>
                            <a:srgbClr val="595959"/>
                          </a:solidFill>
                          <a:effectLst/>
                          <a:highlight>
                            <a:srgbClr val="FFFFFF"/>
                          </a:highlight>
                          <a:latin typeface="Century Gothic" panose="020B0502020202020204" pitchFamily="34" charset="0"/>
                        </a:rPr>
                        <a:t>Meet the clear and concise conditions that constitute the completion of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2025095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acceptance criteria often include specific requirements or test cases.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9612320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69433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29368440"/>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682640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64274141"/>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251202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7660940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90017010"/>
                  </a:ext>
                </a:extLst>
              </a:tr>
              <a:tr h="381000">
                <a:tc>
                  <a:txBody>
                    <a:bodyPr/>
                    <a:lstStyle/>
                    <a:p>
                      <a:pPr algn="ctr" fontAlgn="ctr"/>
                      <a:r>
                        <a:rPr lang="en-US" sz="1400" b="1" i="0" u="none" strike="noStrike" dirty="0">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28498979"/>
                  </a:ext>
                </a:extLst>
              </a:tr>
            </a:tbl>
          </a:graphicData>
        </a:graphic>
      </p:graphicFrame>
      <p:graphicFrame>
        <p:nvGraphicFramePr>
          <p:cNvPr id="16" name="Table 15">
            <a:extLst>
              <a:ext uri="{FF2B5EF4-FFF2-40B4-BE49-F238E27FC236}">
                <a16:creationId xmlns:a16="http://schemas.microsoft.com/office/drawing/2014/main" id="{F94DE92C-929F-DC04-5D76-7A33CEE1A4DC}"/>
              </a:ext>
            </a:extLst>
          </p:cNvPr>
          <p:cNvGraphicFramePr>
            <a:graphicFrameLocks noGrp="1"/>
          </p:cNvGraphicFramePr>
          <p:nvPr>
            <p:extLst>
              <p:ext uri="{D42A27DB-BD31-4B8C-83A1-F6EECF244321}">
                <p14:modId xmlns:p14="http://schemas.microsoft.com/office/powerpoint/2010/main" val="700017893"/>
              </p:ext>
            </p:extLst>
          </p:nvPr>
        </p:nvGraphicFramePr>
        <p:xfrm>
          <a:off x="5086584" y="1152088"/>
          <a:ext cx="4381500" cy="4191000"/>
        </p:xfrm>
        <a:graphic>
          <a:graphicData uri="http://schemas.openxmlformats.org/drawingml/2006/table">
            <a:tbl>
              <a:tblPr/>
              <a:tblGrid>
                <a:gridCol w="447351">
                  <a:extLst>
                    <a:ext uri="{9D8B030D-6E8A-4147-A177-3AD203B41FA5}">
                      <a16:colId xmlns:a16="http://schemas.microsoft.com/office/drawing/2014/main" val="2397288993"/>
                    </a:ext>
                  </a:extLst>
                </a:gridCol>
                <a:gridCol w="3934149">
                  <a:extLst>
                    <a:ext uri="{9D8B030D-6E8A-4147-A177-3AD203B41FA5}">
                      <a16:colId xmlns:a16="http://schemas.microsoft.com/office/drawing/2014/main" val="3917832725"/>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DEFINITION OF DONE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10180215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criteria to finish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44099397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criteria often include development, testing, and documentation requirements.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039135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738680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0713590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374976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0339178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586183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41714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2634327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33678380"/>
                  </a:ext>
                </a:extLst>
              </a:tr>
            </a:tbl>
          </a:graphicData>
        </a:graphic>
      </p:graphicFrame>
      <p:sp>
        <p:nvSpPr>
          <p:cNvPr id="17" name="Rectangle 16">
            <a:extLst>
              <a:ext uri="{FF2B5EF4-FFF2-40B4-BE49-F238E27FC236}">
                <a16:creationId xmlns:a16="http://schemas.microsoft.com/office/drawing/2014/main" id="{A6569CF5-C5AE-9AC4-958D-3E8FD1E211D9}"/>
              </a:ext>
            </a:extLst>
          </p:cNvPr>
          <p:cNvSpPr/>
          <p:nvPr/>
        </p:nvSpPr>
        <p:spPr>
          <a:xfrm>
            <a:off x="9628382" y="114750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PRIORITY</a:t>
            </a:r>
          </a:p>
        </p:txBody>
      </p:sp>
      <p:sp>
        <p:nvSpPr>
          <p:cNvPr id="18" name="TextBox 17">
            <a:extLst>
              <a:ext uri="{FF2B5EF4-FFF2-40B4-BE49-F238E27FC236}">
                <a16:creationId xmlns:a16="http://schemas.microsoft.com/office/drawing/2014/main" id="{CEFC72C8-A574-FFAE-9954-5A276AEB3E2A}"/>
              </a:ext>
            </a:extLst>
          </p:cNvPr>
          <p:cNvSpPr txBox="1"/>
          <p:nvPr/>
        </p:nvSpPr>
        <p:spPr>
          <a:xfrm>
            <a:off x="10449963" y="1657375"/>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19" name="Graphic 18" descr="Speedometer Middle with solid fill">
            <a:extLst>
              <a:ext uri="{FF2B5EF4-FFF2-40B4-BE49-F238E27FC236}">
                <a16:creationId xmlns:a16="http://schemas.microsoft.com/office/drawing/2014/main" id="{AD8C98BE-841D-1FDB-FF54-B1980C0C74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5795" y="1909113"/>
            <a:ext cx="419854" cy="419854"/>
          </a:xfrm>
          <a:prstGeom prst="rect">
            <a:avLst/>
          </a:prstGeom>
        </p:spPr>
      </p:pic>
      <p:pic>
        <p:nvPicPr>
          <p:cNvPr id="20" name="Graphic 19" descr="Speedometer Middle with solid fill">
            <a:extLst>
              <a:ext uri="{FF2B5EF4-FFF2-40B4-BE49-F238E27FC236}">
                <a16:creationId xmlns:a16="http://schemas.microsoft.com/office/drawing/2014/main" id="{CAF38261-7E39-4E66-DD0D-09B5E34215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25795" y="1578799"/>
            <a:ext cx="419854" cy="419854"/>
          </a:xfrm>
          <a:prstGeom prst="rect">
            <a:avLst/>
          </a:prstGeom>
        </p:spPr>
      </p:pic>
      <p:pic>
        <p:nvPicPr>
          <p:cNvPr id="21" name="Graphic 20" descr="Speedometer Middle with solid fill">
            <a:extLst>
              <a:ext uri="{FF2B5EF4-FFF2-40B4-BE49-F238E27FC236}">
                <a16:creationId xmlns:a16="http://schemas.microsoft.com/office/drawing/2014/main" id="{D444469A-8935-2F8F-291F-3F817D1BF8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25795" y="2247188"/>
            <a:ext cx="419854" cy="419854"/>
          </a:xfrm>
          <a:prstGeom prst="rect">
            <a:avLst/>
          </a:prstGeom>
        </p:spPr>
      </p:pic>
      <p:sp>
        <p:nvSpPr>
          <p:cNvPr id="22" name="Rectangle 21">
            <a:extLst>
              <a:ext uri="{FF2B5EF4-FFF2-40B4-BE49-F238E27FC236}">
                <a16:creationId xmlns:a16="http://schemas.microsoft.com/office/drawing/2014/main" id="{4DBE280B-5D87-AC8F-BB31-45A14CE9E242}"/>
              </a:ext>
            </a:extLst>
          </p:cNvPr>
          <p:cNvSpPr/>
          <p:nvPr/>
        </p:nvSpPr>
        <p:spPr>
          <a:xfrm>
            <a:off x="9608473" y="2829240"/>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ESTIMATION</a:t>
            </a:r>
          </a:p>
        </p:txBody>
      </p:sp>
      <p:sp>
        <p:nvSpPr>
          <p:cNvPr id="23" name="TextBox 22">
            <a:extLst>
              <a:ext uri="{FF2B5EF4-FFF2-40B4-BE49-F238E27FC236}">
                <a16:creationId xmlns:a16="http://schemas.microsoft.com/office/drawing/2014/main" id="{5B689ED2-4115-D486-F39D-9AA2F4CDB600}"/>
              </a:ext>
            </a:extLst>
          </p:cNvPr>
          <p:cNvSpPr txBox="1"/>
          <p:nvPr/>
        </p:nvSpPr>
        <p:spPr>
          <a:xfrm>
            <a:off x="9608473" y="3237833"/>
            <a:ext cx="702626" cy="938719"/>
          </a:xfrm>
          <a:prstGeom prst="rect">
            <a:avLst/>
          </a:prstGeom>
          <a:noFill/>
        </p:spPr>
        <p:txBody>
          <a:bodyPr wrap="square" rtlCol="0">
            <a:spAutoFit/>
          </a:bodyPr>
          <a:lstStyle/>
          <a:p>
            <a:r>
              <a:rPr lang="en-US" sz="5500" b="1" dirty="0">
                <a:solidFill>
                  <a:srgbClr val="C3BA05"/>
                </a:solidFill>
                <a:latin typeface="Century Gothic" panose="020B0502020202020204" pitchFamily="34" charset="0"/>
              </a:rPr>
              <a:t>0</a:t>
            </a:r>
          </a:p>
        </p:txBody>
      </p:sp>
      <p:sp>
        <p:nvSpPr>
          <p:cNvPr id="24" name="TextBox 23">
            <a:extLst>
              <a:ext uri="{FF2B5EF4-FFF2-40B4-BE49-F238E27FC236}">
                <a16:creationId xmlns:a16="http://schemas.microsoft.com/office/drawing/2014/main" id="{1C9C858B-51F4-7EEC-8FB7-F75DCF5A39C6}"/>
              </a:ext>
            </a:extLst>
          </p:cNvPr>
          <p:cNvSpPr txBox="1"/>
          <p:nvPr/>
        </p:nvSpPr>
        <p:spPr>
          <a:xfrm>
            <a:off x="10361212" y="3553440"/>
            <a:ext cx="170445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STORY POINTS</a:t>
            </a:r>
          </a:p>
        </p:txBody>
      </p:sp>
      <p:sp>
        <p:nvSpPr>
          <p:cNvPr id="25" name="Rectangle 24">
            <a:extLst>
              <a:ext uri="{FF2B5EF4-FFF2-40B4-BE49-F238E27FC236}">
                <a16:creationId xmlns:a16="http://schemas.microsoft.com/office/drawing/2014/main" id="{87E78767-2130-C6D9-7273-A3396B66AD2C}"/>
              </a:ext>
            </a:extLst>
          </p:cNvPr>
          <p:cNvSpPr/>
          <p:nvPr/>
        </p:nvSpPr>
        <p:spPr>
          <a:xfrm>
            <a:off x="9608473" y="416299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NOTES</a:t>
            </a:r>
          </a:p>
        </p:txBody>
      </p:sp>
      <p:sp>
        <p:nvSpPr>
          <p:cNvPr id="28" name="Rectangle 27">
            <a:extLst>
              <a:ext uri="{FF2B5EF4-FFF2-40B4-BE49-F238E27FC236}">
                <a16:creationId xmlns:a16="http://schemas.microsoft.com/office/drawing/2014/main" id="{38526C6B-F40C-9A04-7CBB-19C5C22E4C19}"/>
              </a:ext>
            </a:extLst>
          </p:cNvPr>
          <p:cNvSpPr/>
          <p:nvPr/>
        </p:nvSpPr>
        <p:spPr>
          <a:xfrm>
            <a:off x="130809"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DESCRIPTION</a:t>
            </a:r>
          </a:p>
        </p:txBody>
      </p:sp>
      <p:sp>
        <p:nvSpPr>
          <p:cNvPr id="30" name="Rectangle 29">
            <a:extLst>
              <a:ext uri="{FF2B5EF4-FFF2-40B4-BE49-F238E27FC236}">
                <a16:creationId xmlns:a16="http://schemas.microsoft.com/office/drawing/2014/main" id="{93094D58-CCDE-55D7-8B0D-6F1779AF43C5}"/>
              </a:ext>
            </a:extLst>
          </p:cNvPr>
          <p:cNvSpPr/>
          <p:nvPr/>
        </p:nvSpPr>
        <p:spPr>
          <a:xfrm>
            <a:off x="1626234" y="5731451"/>
            <a:ext cx="3269384"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The description should include additional details or context about the user story, such as background information, links to relevant documents, or notes on dependencies.</a:t>
            </a:r>
          </a:p>
        </p:txBody>
      </p:sp>
      <p:sp>
        <p:nvSpPr>
          <p:cNvPr id="33" name="Rectangle 32">
            <a:extLst>
              <a:ext uri="{FF2B5EF4-FFF2-40B4-BE49-F238E27FC236}">
                <a16:creationId xmlns:a16="http://schemas.microsoft.com/office/drawing/2014/main" id="{78272C29-79D5-0135-0D5B-F1B3DCCFB7FC}"/>
              </a:ext>
            </a:extLst>
          </p:cNvPr>
          <p:cNvSpPr/>
          <p:nvPr/>
        </p:nvSpPr>
        <p:spPr>
          <a:xfrm>
            <a:off x="9608474" y="4616776"/>
            <a:ext cx="2432808" cy="21012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Include any additional information that might be relevant to the user story, such as design considerations, stakeholder feedback, or historical context.</a:t>
            </a:r>
          </a:p>
        </p:txBody>
      </p:sp>
      <p:sp>
        <p:nvSpPr>
          <p:cNvPr id="5" name="Rectangle 4">
            <a:extLst>
              <a:ext uri="{FF2B5EF4-FFF2-40B4-BE49-F238E27FC236}">
                <a16:creationId xmlns:a16="http://schemas.microsoft.com/office/drawing/2014/main" id="{B9611552-CDA4-98B9-9578-893C9808A281}"/>
              </a:ext>
            </a:extLst>
          </p:cNvPr>
          <p:cNvSpPr/>
          <p:nvPr/>
        </p:nvSpPr>
        <p:spPr>
          <a:xfrm>
            <a:off x="4951370"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DEPENDENCIES</a:t>
            </a:r>
          </a:p>
        </p:txBody>
      </p:sp>
      <p:sp>
        <p:nvSpPr>
          <p:cNvPr id="8" name="Rectangle 7">
            <a:extLst>
              <a:ext uri="{FF2B5EF4-FFF2-40B4-BE49-F238E27FC236}">
                <a16:creationId xmlns:a16="http://schemas.microsoft.com/office/drawing/2014/main" id="{B92DFF0E-D529-6A1C-FDB4-3BC3F53B267A}"/>
              </a:ext>
            </a:extLst>
          </p:cNvPr>
          <p:cNvSpPr/>
          <p:nvPr/>
        </p:nvSpPr>
        <p:spPr>
          <a:xfrm>
            <a:off x="6465083" y="5731451"/>
            <a:ext cx="2993857"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List any dependencies that might impact the completion of this user story, such as other features, technical constraints, or third-party services.</a:t>
            </a:r>
          </a:p>
        </p:txBody>
      </p:sp>
    </p:spTree>
    <p:extLst>
      <p:ext uri="{BB962C8B-B14F-4D97-AF65-F5344CB8AC3E}">
        <p14:creationId xmlns:p14="http://schemas.microsoft.com/office/powerpoint/2010/main" val="75633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1744A7-703A-BB0E-954E-0017514994FA}"/>
              </a:ext>
            </a:extLst>
          </p:cNvPr>
          <p:cNvSpPr/>
          <p:nvPr/>
        </p:nvSpPr>
        <p:spPr>
          <a:xfrm>
            <a:off x="0" y="0"/>
            <a:ext cx="12192000" cy="1015660"/>
          </a:xfrm>
          <a:prstGeom prst="rect">
            <a:avLst/>
          </a:prstGeom>
          <a:pattFill prst="openDmnd">
            <a:fgClr>
              <a:schemeClr val="accent5">
                <a:lumMod val="20000"/>
                <a:lumOff val="8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0299BE5-8CCC-6B6A-AF26-6EBA5B62ED2C}"/>
              </a:ext>
            </a:extLst>
          </p:cNvPr>
          <p:cNvSpPr txBox="1"/>
          <p:nvPr/>
        </p:nvSpPr>
        <p:spPr>
          <a:xfrm>
            <a:off x="263048" y="140020"/>
            <a:ext cx="11298115" cy="369332"/>
          </a:xfrm>
          <a:prstGeom prst="rect">
            <a:avLst/>
          </a:prstGeom>
          <a:noFill/>
        </p:spPr>
        <p:txBody>
          <a:bodyPr wrap="square">
            <a:spAutoFit/>
          </a:bodyPr>
          <a:lstStyle/>
          <a:p>
            <a:pPr algn="ctr"/>
            <a:r>
              <a:rPr lang="en-US" dirty="0">
                <a:solidFill>
                  <a:schemeClr val="tx1">
                    <a:lumMod val="50000"/>
                    <a:lumOff val="50000"/>
                  </a:schemeClr>
                </a:solidFill>
                <a:latin typeface="Century Gothic" panose="020B0502020202020204" pitchFamily="34" charset="0"/>
              </a:rPr>
              <a:t>Story Title (Include a short, descriptive title for the user story.)</a:t>
            </a:r>
          </a:p>
        </p:txBody>
      </p:sp>
      <p:sp>
        <p:nvSpPr>
          <p:cNvPr id="4" name="TextBox 3">
            <a:extLst>
              <a:ext uri="{FF2B5EF4-FFF2-40B4-BE49-F238E27FC236}">
                <a16:creationId xmlns:a16="http://schemas.microsoft.com/office/drawing/2014/main" id="{9837A067-F5DE-EB22-7C9B-89555FC567BD}"/>
              </a:ext>
            </a:extLst>
          </p:cNvPr>
          <p:cNvSpPr txBox="1"/>
          <p:nvPr/>
        </p:nvSpPr>
        <p:spPr>
          <a:xfrm>
            <a:off x="523644" y="602202"/>
            <a:ext cx="11537545" cy="307777"/>
          </a:xfrm>
          <a:prstGeom prst="rect">
            <a:avLst/>
          </a:prstGeom>
          <a:solidFill>
            <a:srgbClr val="F2F2F2"/>
          </a:solidFill>
          <a:ln>
            <a:solidFill>
              <a:srgbClr val="E8DD06"/>
            </a:solidFill>
          </a:ln>
        </p:spPr>
        <p:txBody>
          <a:bodyPr wrap="square">
            <a:spAutoFit/>
          </a:bodyPr>
          <a:lstStyle/>
          <a:p>
            <a:pPr algn="ctr"/>
            <a:r>
              <a:rPr lang="en-US" sz="1400" b="1" dirty="0">
                <a:solidFill>
                  <a:schemeClr val="tx1">
                    <a:lumMod val="50000"/>
                    <a:lumOff val="50000"/>
                  </a:schemeClr>
                </a:solidFill>
                <a:latin typeface="Century Gothic" panose="020B0502020202020204" pitchFamily="34" charset="0"/>
              </a:rPr>
              <a:t>User Story: </a:t>
            </a:r>
            <a:r>
              <a:rPr lang="en-US" sz="1400" dirty="0">
                <a:solidFill>
                  <a:schemeClr val="tx1">
                    <a:lumMod val="50000"/>
                    <a:lumOff val="50000"/>
                  </a:schemeClr>
                </a:solidFill>
                <a:latin typeface="Century Gothic" panose="020B0502020202020204" pitchFamily="34" charset="0"/>
              </a:rPr>
              <a:t>As a (type of user), I want (an action or feature) so that (a benefit or value) …</a:t>
            </a:r>
          </a:p>
        </p:txBody>
      </p:sp>
      <p:sp>
        <p:nvSpPr>
          <p:cNvPr id="7" name="Oval 6">
            <a:extLst>
              <a:ext uri="{FF2B5EF4-FFF2-40B4-BE49-F238E27FC236}">
                <a16:creationId xmlns:a16="http://schemas.microsoft.com/office/drawing/2014/main" id="{4BF7B464-6978-24BE-637B-DFCB491F9A5D}"/>
              </a:ext>
            </a:extLst>
          </p:cNvPr>
          <p:cNvSpPr/>
          <p:nvPr/>
        </p:nvSpPr>
        <p:spPr>
          <a:xfrm>
            <a:off x="423955" y="717956"/>
            <a:ext cx="199377" cy="199377"/>
          </a:xfrm>
          <a:prstGeom prst="ellipse">
            <a:avLst/>
          </a:prstGeom>
          <a:solidFill>
            <a:srgbClr val="E8DD0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D09CC3B1-3C78-FE02-E0AD-DEFA89627C16}"/>
              </a:ext>
            </a:extLst>
          </p:cNvPr>
          <p:cNvCxnSpPr>
            <a:cxnSpLocks/>
          </p:cNvCxnSpPr>
          <p:nvPr/>
        </p:nvCxnSpPr>
        <p:spPr>
          <a:xfrm>
            <a:off x="124936" y="817645"/>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8A98BC23-BDD4-1A6E-8018-50A7864834CE}"/>
              </a:ext>
            </a:extLst>
          </p:cNvPr>
          <p:cNvCxnSpPr>
            <a:cxnSpLocks/>
          </p:cNvCxnSpPr>
          <p:nvPr/>
        </p:nvCxnSpPr>
        <p:spPr>
          <a:xfrm>
            <a:off x="130809" y="817645"/>
            <a:ext cx="0" cy="834943"/>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2205AFF-F930-0B6F-C8D5-2FF88539D5B4}"/>
              </a:ext>
            </a:extLst>
          </p:cNvPr>
          <p:cNvCxnSpPr>
            <a:cxnSpLocks/>
          </p:cNvCxnSpPr>
          <p:nvPr/>
        </p:nvCxnSpPr>
        <p:spPr>
          <a:xfrm>
            <a:off x="120173" y="1660608"/>
            <a:ext cx="456644" cy="0"/>
          </a:xfrm>
          <a:prstGeom prst="line">
            <a:avLst/>
          </a:prstGeom>
          <a:ln>
            <a:solidFill>
              <a:srgbClr val="E8DD06"/>
            </a:solidFill>
          </a:ln>
        </p:spPr>
        <p:style>
          <a:lnRef idx="2">
            <a:schemeClr val="accent1"/>
          </a:lnRef>
          <a:fillRef idx="0">
            <a:schemeClr val="accent1"/>
          </a:fillRef>
          <a:effectRef idx="1">
            <a:schemeClr val="accent1"/>
          </a:effectRef>
          <a:fontRef idx="minor">
            <a:schemeClr val="tx1"/>
          </a:fontRef>
        </p:style>
      </p:cxnSp>
      <p:graphicFrame>
        <p:nvGraphicFramePr>
          <p:cNvPr id="6" name="Table 5">
            <a:extLst>
              <a:ext uri="{FF2B5EF4-FFF2-40B4-BE49-F238E27FC236}">
                <a16:creationId xmlns:a16="http://schemas.microsoft.com/office/drawing/2014/main" id="{3E8E55D8-34CA-2D5E-6999-FB2A8FE7A521}"/>
              </a:ext>
            </a:extLst>
          </p:cNvPr>
          <p:cNvGraphicFramePr>
            <a:graphicFrameLocks noGrp="1"/>
          </p:cNvGraphicFramePr>
          <p:nvPr>
            <p:extLst>
              <p:ext uri="{D42A27DB-BD31-4B8C-83A1-F6EECF244321}">
                <p14:modId xmlns:p14="http://schemas.microsoft.com/office/powerpoint/2010/main" val="3911142850"/>
              </p:ext>
            </p:extLst>
          </p:nvPr>
        </p:nvGraphicFramePr>
        <p:xfrm>
          <a:off x="514118" y="1152088"/>
          <a:ext cx="4381500" cy="4191000"/>
        </p:xfrm>
        <a:graphic>
          <a:graphicData uri="http://schemas.openxmlformats.org/drawingml/2006/table">
            <a:tbl>
              <a:tblPr/>
              <a:tblGrid>
                <a:gridCol w="447351">
                  <a:extLst>
                    <a:ext uri="{9D8B030D-6E8A-4147-A177-3AD203B41FA5}">
                      <a16:colId xmlns:a16="http://schemas.microsoft.com/office/drawing/2014/main" val="1223579312"/>
                    </a:ext>
                  </a:extLst>
                </a:gridCol>
                <a:gridCol w="3934149">
                  <a:extLst>
                    <a:ext uri="{9D8B030D-6E8A-4147-A177-3AD203B41FA5}">
                      <a16:colId xmlns:a16="http://schemas.microsoft.com/office/drawing/2014/main" val="969443499"/>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ACCEPTANCE CRITERIA</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3666777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000" b="0" i="0" u="none" strike="noStrike" dirty="0">
                          <a:solidFill>
                            <a:srgbClr val="595959"/>
                          </a:solidFill>
                          <a:effectLst/>
                          <a:highlight>
                            <a:srgbClr val="FFFFFF"/>
                          </a:highlight>
                          <a:latin typeface="Century Gothic" panose="020B0502020202020204" pitchFamily="34" charset="0"/>
                        </a:rPr>
                        <a:t>Meet the clear and concise conditions that constitute the completion of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42025095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acceptance criteria often include specific requirements or test cases.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9612320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69433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29368440"/>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682640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64274141"/>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7251202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7660940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90017010"/>
                  </a:ext>
                </a:extLst>
              </a:tr>
              <a:tr h="381000">
                <a:tc>
                  <a:txBody>
                    <a:bodyPr/>
                    <a:lstStyle/>
                    <a:p>
                      <a:pPr algn="ctr" fontAlgn="ctr"/>
                      <a:r>
                        <a:rPr lang="en-US" sz="1400" b="1" i="0" u="none" strike="noStrike" dirty="0">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28498979"/>
                  </a:ext>
                </a:extLst>
              </a:tr>
            </a:tbl>
          </a:graphicData>
        </a:graphic>
      </p:graphicFrame>
      <p:graphicFrame>
        <p:nvGraphicFramePr>
          <p:cNvPr id="16" name="Table 15">
            <a:extLst>
              <a:ext uri="{FF2B5EF4-FFF2-40B4-BE49-F238E27FC236}">
                <a16:creationId xmlns:a16="http://schemas.microsoft.com/office/drawing/2014/main" id="{F94DE92C-929F-DC04-5D76-7A33CEE1A4DC}"/>
              </a:ext>
            </a:extLst>
          </p:cNvPr>
          <p:cNvGraphicFramePr>
            <a:graphicFrameLocks noGrp="1"/>
          </p:cNvGraphicFramePr>
          <p:nvPr>
            <p:extLst>
              <p:ext uri="{D42A27DB-BD31-4B8C-83A1-F6EECF244321}">
                <p14:modId xmlns:p14="http://schemas.microsoft.com/office/powerpoint/2010/main" val="808277698"/>
              </p:ext>
            </p:extLst>
          </p:nvPr>
        </p:nvGraphicFramePr>
        <p:xfrm>
          <a:off x="5086584" y="1152088"/>
          <a:ext cx="4381500" cy="4191000"/>
        </p:xfrm>
        <a:graphic>
          <a:graphicData uri="http://schemas.openxmlformats.org/drawingml/2006/table">
            <a:tbl>
              <a:tblPr/>
              <a:tblGrid>
                <a:gridCol w="447351">
                  <a:extLst>
                    <a:ext uri="{9D8B030D-6E8A-4147-A177-3AD203B41FA5}">
                      <a16:colId xmlns:a16="http://schemas.microsoft.com/office/drawing/2014/main" val="2397288993"/>
                    </a:ext>
                  </a:extLst>
                </a:gridCol>
                <a:gridCol w="3934149">
                  <a:extLst>
                    <a:ext uri="{9D8B030D-6E8A-4147-A177-3AD203B41FA5}">
                      <a16:colId xmlns:a16="http://schemas.microsoft.com/office/drawing/2014/main" val="3917832725"/>
                    </a:ext>
                  </a:extLst>
                </a:gridCol>
              </a:tblGrid>
              <a:tr h="381000">
                <a:tc gridSpan="2">
                  <a:txBody>
                    <a:bodyPr/>
                    <a:lstStyle/>
                    <a:p>
                      <a:pPr algn="l" fontAlgn="ctr"/>
                      <a:r>
                        <a:rPr lang="en-US" sz="1200" b="0" i="0" u="none" strike="noStrike" dirty="0">
                          <a:solidFill>
                            <a:srgbClr val="595959"/>
                          </a:solidFill>
                          <a:effectLst/>
                          <a:highlight>
                            <a:srgbClr val="F3FADA"/>
                          </a:highlight>
                          <a:latin typeface="Century Gothic" panose="020B0502020202020204" pitchFamily="34" charset="0"/>
                        </a:rPr>
                        <a:t>DEFINITION OF DONE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3FADA"/>
                    </a:solidFill>
                  </a:tcPr>
                </a:tc>
                <a:tc hMerge="1">
                  <a:txBody>
                    <a:bodyPr/>
                    <a:lstStyle/>
                    <a:p>
                      <a:endParaRPr lang="en-US"/>
                    </a:p>
                  </a:txBody>
                  <a:tcPr/>
                </a:tc>
                <a:extLst>
                  <a:ext uri="{0D108BD9-81ED-4DB2-BD59-A6C34878D82A}">
                    <a16:rowId xmlns:a16="http://schemas.microsoft.com/office/drawing/2014/main" val="1018021535"/>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Meet the criteria to finish the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44099397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2</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The criteria often include development, testing, and documentation requirements.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4039135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3</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73868049"/>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4</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07135908"/>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5</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374976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6</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703391786"/>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7</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45861833"/>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8</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4171432"/>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9</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26343274"/>
                  </a:ext>
                </a:extLst>
              </a:tr>
              <a:tr h="381000">
                <a:tc>
                  <a:txBody>
                    <a:bodyPr/>
                    <a:lstStyle/>
                    <a:p>
                      <a:pPr algn="ctr" fontAlgn="ctr"/>
                      <a:r>
                        <a:rPr lang="en-US" sz="1400" b="1" i="0" u="none" strike="noStrike">
                          <a:solidFill>
                            <a:srgbClr val="595959"/>
                          </a:solidFill>
                          <a:effectLst/>
                          <a:highlight>
                            <a:srgbClr val="FFFFFF"/>
                          </a:highlight>
                          <a:latin typeface="Century Gothic" panose="020B0502020202020204" pitchFamily="34" charset="0"/>
                        </a:rPr>
                        <a:t>10</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33678380"/>
                  </a:ext>
                </a:extLst>
              </a:tr>
            </a:tbl>
          </a:graphicData>
        </a:graphic>
      </p:graphicFrame>
      <p:sp>
        <p:nvSpPr>
          <p:cNvPr id="17" name="Rectangle 16">
            <a:extLst>
              <a:ext uri="{FF2B5EF4-FFF2-40B4-BE49-F238E27FC236}">
                <a16:creationId xmlns:a16="http://schemas.microsoft.com/office/drawing/2014/main" id="{A6569CF5-C5AE-9AC4-958D-3E8FD1E211D9}"/>
              </a:ext>
            </a:extLst>
          </p:cNvPr>
          <p:cNvSpPr/>
          <p:nvPr/>
        </p:nvSpPr>
        <p:spPr>
          <a:xfrm>
            <a:off x="9628382" y="114750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PRIORITY</a:t>
            </a:r>
          </a:p>
        </p:txBody>
      </p:sp>
      <p:sp>
        <p:nvSpPr>
          <p:cNvPr id="18" name="TextBox 17">
            <a:extLst>
              <a:ext uri="{FF2B5EF4-FFF2-40B4-BE49-F238E27FC236}">
                <a16:creationId xmlns:a16="http://schemas.microsoft.com/office/drawing/2014/main" id="{CEFC72C8-A574-FFAE-9954-5A276AEB3E2A}"/>
              </a:ext>
            </a:extLst>
          </p:cNvPr>
          <p:cNvSpPr txBox="1"/>
          <p:nvPr/>
        </p:nvSpPr>
        <p:spPr>
          <a:xfrm>
            <a:off x="10449963" y="1657375"/>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19" name="Graphic 18" descr="Speedometer Middle with solid fill">
            <a:extLst>
              <a:ext uri="{FF2B5EF4-FFF2-40B4-BE49-F238E27FC236}">
                <a16:creationId xmlns:a16="http://schemas.microsoft.com/office/drawing/2014/main" id="{AD8C98BE-841D-1FDB-FF54-B1980C0C740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25795" y="1909113"/>
            <a:ext cx="419854" cy="419854"/>
          </a:xfrm>
          <a:prstGeom prst="rect">
            <a:avLst/>
          </a:prstGeom>
        </p:spPr>
      </p:pic>
      <p:pic>
        <p:nvPicPr>
          <p:cNvPr id="20" name="Graphic 19" descr="Speedometer Middle with solid fill">
            <a:extLst>
              <a:ext uri="{FF2B5EF4-FFF2-40B4-BE49-F238E27FC236}">
                <a16:creationId xmlns:a16="http://schemas.microsoft.com/office/drawing/2014/main" id="{CAF38261-7E39-4E66-DD0D-09B5E34215A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725795" y="1578799"/>
            <a:ext cx="419854" cy="419854"/>
          </a:xfrm>
          <a:prstGeom prst="rect">
            <a:avLst/>
          </a:prstGeom>
        </p:spPr>
      </p:pic>
      <p:pic>
        <p:nvPicPr>
          <p:cNvPr id="21" name="Graphic 20" descr="Speedometer Middle with solid fill">
            <a:extLst>
              <a:ext uri="{FF2B5EF4-FFF2-40B4-BE49-F238E27FC236}">
                <a16:creationId xmlns:a16="http://schemas.microsoft.com/office/drawing/2014/main" id="{D444469A-8935-2F8F-291F-3F817D1BF8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725795" y="2247188"/>
            <a:ext cx="419854" cy="419854"/>
          </a:xfrm>
          <a:prstGeom prst="rect">
            <a:avLst/>
          </a:prstGeom>
        </p:spPr>
      </p:pic>
      <p:sp>
        <p:nvSpPr>
          <p:cNvPr id="22" name="Rectangle 21">
            <a:extLst>
              <a:ext uri="{FF2B5EF4-FFF2-40B4-BE49-F238E27FC236}">
                <a16:creationId xmlns:a16="http://schemas.microsoft.com/office/drawing/2014/main" id="{4DBE280B-5D87-AC8F-BB31-45A14CE9E242}"/>
              </a:ext>
            </a:extLst>
          </p:cNvPr>
          <p:cNvSpPr/>
          <p:nvPr/>
        </p:nvSpPr>
        <p:spPr>
          <a:xfrm>
            <a:off x="9608473" y="2829240"/>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ESTIMATION</a:t>
            </a:r>
          </a:p>
        </p:txBody>
      </p:sp>
      <p:sp>
        <p:nvSpPr>
          <p:cNvPr id="23" name="TextBox 22">
            <a:extLst>
              <a:ext uri="{FF2B5EF4-FFF2-40B4-BE49-F238E27FC236}">
                <a16:creationId xmlns:a16="http://schemas.microsoft.com/office/drawing/2014/main" id="{5B689ED2-4115-D486-F39D-9AA2F4CDB600}"/>
              </a:ext>
            </a:extLst>
          </p:cNvPr>
          <p:cNvSpPr txBox="1"/>
          <p:nvPr/>
        </p:nvSpPr>
        <p:spPr>
          <a:xfrm>
            <a:off x="9608473" y="3237833"/>
            <a:ext cx="702626" cy="938719"/>
          </a:xfrm>
          <a:prstGeom prst="rect">
            <a:avLst/>
          </a:prstGeom>
          <a:noFill/>
        </p:spPr>
        <p:txBody>
          <a:bodyPr wrap="square" rtlCol="0">
            <a:spAutoFit/>
          </a:bodyPr>
          <a:lstStyle/>
          <a:p>
            <a:r>
              <a:rPr lang="en-US" sz="5500" b="1" dirty="0">
                <a:solidFill>
                  <a:srgbClr val="C3BA05"/>
                </a:solidFill>
                <a:latin typeface="Century Gothic" panose="020B0502020202020204" pitchFamily="34" charset="0"/>
              </a:rPr>
              <a:t>0</a:t>
            </a:r>
          </a:p>
        </p:txBody>
      </p:sp>
      <p:sp>
        <p:nvSpPr>
          <p:cNvPr id="24" name="TextBox 23">
            <a:extLst>
              <a:ext uri="{FF2B5EF4-FFF2-40B4-BE49-F238E27FC236}">
                <a16:creationId xmlns:a16="http://schemas.microsoft.com/office/drawing/2014/main" id="{1C9C858B-51F4-7EEC-8FB7-F75DCF5A39C6}"/>
              </a:ext>
            </a:extLst>
          </p:cNvPr>
          <p:cNvSpPr txBox="1"/>
          <p:nvPr/>
        </p:nvSpPr>
        <p:spPr>
          <a:xfrm>
            <a:off x="10361212" y="3553440"/>
            <a:ext cx="170445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STORY POINTS</a:t>
            </a:r>
          </a:p>
        </p:txBody>
      </p:sp>
      <p:sp>
        <p:nvSpPr>
          <p:cNvPr id="25" name="Rectangle 24">
            <a:extLst>
              <a:ext uri="{FF2B5EF4-FFF2-40B4-BE49-F238E27FC236}">
                <a16:creationId xmlns:a16="http://schemas.microsoft.com/office/drawing/2014/main" id="{87E78767-2130-C6D9-7273-A3396B66AD2C}"/>
              </a:ext>
            </a:extLst>
          </p:cNvPr>
          <p:cNvSpPr/>
          <p:nvPr/>
        </p:nvSpPr>
        <p:spPr>
          <a:xfrm>
            <a:off x="9608473" y="4162996"/>
            <a:ext cx="2432808" cy="408593"/>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NOTES</a:t>
            </a:r>
          </a:p>
        </p:txBody>
      </p:sp>
      <p:sp>
        <p:nvSpPr>
          <p:cNvPr id="28" name="Rectangle 27">
            <a:extLst>
              <a:ext uri="{FF2B5EF4-FFF2-40B4-BE49-F238E27FC236}">
                <a16:creationId xmlns:a16="http://schemas.microsoft.com/office/drawing/2014/main" id="{38526C6B-F40C-9A04-7CBB-19C5C22E4C19}"/>
              </a:ext>
            </a:extLst>
          </p:cNvPr>
          <p:cNvSpPr/>
          <p:nvPr/>
        </p:nvSpPr>
        <p:spPr>
          <a:xfrm>
            <a:off x="130809"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DESCRIPTION</a:t>
            </a:r>
          </a:p>
        </p:txBody>
      </p:sp>
      <p:sp>
        <p:nvSpPr>
          <p:cNvPr id="30" name="Rectangle 29">
            <a:extLst>
              <a:ext uri="{FF2B5EF4-FFF2-40B4-BE49-F238E27FC236}">
                <a16:creationId xmlns:a16="http://schemas.microsoft.com/office/drawing/2014/main" id="{93094D58-CCDE-55D7-8B0D-6F1779AF43C5}"/>
              </a:ext>
            </a:extLst>
          </p:cNvPr>
          <p:cNvSpPr/>
          <p:nvPr/>
        </p:nvSpPr>
        <p:spPr>
          <a:xfrm>
            <a:off x="1626234" y="5731451"/>
            <a:ext cx="3269384"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The description should include additional details or context about the user story, such as background information, links to relevant documents, or notes on dependencies.</a:t>
            </a:r>
          </a:p>
        </p:txBody>
      </p:sp>
      <p:sp>
        <p:nvSpPr>
          <p:cNvPr id="33" name="Rectangle 32">
            <a:extLst>
              <a:ext uri="{FF2B5EF4-FFF2-40B4-BE49-F238E27FC236}">
                <a16:creationId xmlns:a16="http://schemas.microsoft.com/office/drawing/2014/main" id="{78272C29-79D5-0135-0D5B-F1B3DCCFB7FC}"/>
              </a:ext>
            </a:extLst>
          </p:cNvPr>
          <p:cNvSpPr/>
          <p:nvPr/>
        </p:nvSpPr>
        <p:spPr>
          <a:xfrm>
            <a:off x="9608474" y="4616776"/>
            <a:ext cx="2432808" cy="2101200"/>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Include any additional information that might be relevant to the user story, such as design considerations, stakeholder feedback, or historical context.</a:t>
            </a:r>
          </a:p>
        </p:txBody>
      </p:sp>
      <p:sp>
        <p:nvSpPr>
          <p:cNvPr id="5" name="Rectangle 4">
            <a:extLst>
              <a:ext uri="{FF2B5EF4-FFF2-40B4-BE49-F238E27FC236}">
                <a16:creationId xmlns:a16="http://schemas.microsoft.com/office/drawing/2014/main" id="{43035AFC-0672-DBB8-3C39-C9E131F44F9C}"/>
              </a:ext>
            </a:extLst>
          </p:cNvPr>
          <p:cNvSpPr/>
          <p:nvPr/>
        </p:nvSpPr>
        <p:spPr>
          <a:xfrm>
            <a:off x="4951370" y="5731451"/>
            <a:ext cx="1412241" cy="98652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DEPENDENCIES</a:t>
            </a:r>
          </a:p>
        </p:txBody>
      </p:sp>
      <p:sp>
        <p:nvSpPr>
          <p:cNvPr id="8" name="Rectangle 7">
            <a:extLst>
              <a:ext uri="{FF2B5EF4-FFF2-40B4-BE49-F238E27FC236}">
                <a16:creationId xmlns:a16="http://schemas.microsoft.com/office/drawing/2014/main" id="{437CB8D6-12EC-086D-8688-EE05B485A97B}"/>
              </a:ext>
            </a:extLst>
          </p:cNvPr>
          <p:cNvSpPr/>
          <p:nvPr/>
        </p:nvSpPr>
        <p:spPr>
          <a:xfrm>
            <a:off x="6465083" y="5731451"/>
            <a:ext cx="2993857" cy="98652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lumMod val="65000"/>
                    <a:lumOff val="35000"/>
                  </a:schemeClr>
                </a:solidFill>
                <a:latin typeface="Century Gothic" panose="020B0502020202020204" pitchFamily="34" charset="0"/>
              </a:rPr>
              <a:t>List any dependencies that might impact the completion of this user story, such as other features, technical constraints, or third-party services.</a:t>
            </a:r>
          </a:p>
        </p:txBody>
      </p:sp>
    </p:spTree>
    <p:extLst>
      <p:ext uri="{BB962C8B-B14F-4D97-AF65-F5344CB8AC3E}">
        <p14:creationId xmlns:p14="http://schemas.microsoft.com/office/powerpoint/2010/main" val="198197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76</TotalTime>
  <Words>979</Words>
  <Application>Microsoft Macintosh PowerPoint</Application>
  <PresentationFormat>Widescreen</PresentationFormat>
  <Paragraphs>235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5</cp:revision>
  <dcterms:created xsi:type="dcterms:W3CDTF">2024-07-31T18:43:37Z</dcterms:created>
  <dcterms:modified xsi:type="dcterms:W3CDTF">2024-08-13T23:14:29Z</dcterms:modified>
</cp:coreProperties>
</file>