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7" autoAdjust="0"/>
    <p:restoredTop sz="96058"/>
  </p:normalViewPr>
  <p:slideViewPr>
    <p:cSldViewPr snapToGrid="0" snapToObjects="1">
      <p:cViewPr varScale="1">
        <p:scale>
          <a:sx n="108" d="100"/>
          <a:sy n="108" d="100"/>
        </p:scale>
        <p:origin x="12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t.smartsheet.com/try-it?trp=58102"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as abstratas em 3D com gradiente de cor">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4121"/>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pPr rtl="0"/>
            <a:r>
              <a:rPr lang="pt-BR" sz="3200" b="1">
                <a:solidFill>
                  <a:schemeClr val="tx1">
                    <a:lumMod val="65000"/>
                    <a:lumOff val="35000"/>
                  </a:schemeClr>
                </a:solidFill>
                <a:latin typeface="Century Gothic" panose="020B0502020202020204" pitchFamily="34" charset="0"/>
              </a:rPr>
              <a:t>Modelo de quatro perspectivas </a:t>
            </a:r>
          </a:p>
          <a:p>
            <a:pPr rtl="0"/>
            <a:r>
              <a:rPr lang="pt-BR" sz="3200" b="1">
                <a:solidFill>
                  <a:schemeClr val="tx1">
                    <a:lumMod val="65000"/>
                    <a:lumOff val="35000"/>
                  </a:schemeClr>
                </a:solidFill>
                <a:latin typeface="Century Gothic" panose="020B0502020202020204" pitchFamily="34" charset="0"/>
              </a:rPr>
              <a:t>de Balanced Scorecard</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5167890"/>
          </a:xfrm>
          <a:prstGeom prst="rect">
            <a:avLst/>
          </a:prstGeom>
          <a:noFill/>
        </p:spPr>
        <p:txBody>
          <a:bodyPr wrap="square" rtlCol="0">
            <a:spAutoFit/>
          </a:bodyPr>
          <a:lstStyle/>
          <a:p>
            <a:pPr algn="l" rtl="0">
              <a:lnSpc>
                <a:spcPct val="120000"/>
              </a:lnSpc>
              <a:spcBef>
                <a:spcPts val="0"/>
              </a:spcBef>
              <a:spcAft>
                <a:spcPts val="0"/>
              </a:spcAft>
            </a:pPr>
            <a:r>
              <a:rPr lang="pt-BR" sz="1200" b="1" i="0" u="none" strike="noStrike" dirty="0">
                <a:solidFill>
                  <a:srgbClr val="000000"/>
                </a:solidFill>
                <a:effectLst/>
                <a:latin typeface="Century Gothic" panose="020B0502020202020204" pitchFamily="34" charset="0"/>
              </a:rPr>
              <a:t>Quando usar este modelo</a:t>
            </a:r>
            <a:r>
              <a:rPr lang="pt-BR" sz="1200" i="0" u="none" strike="noStrike" dirty="0">
                <a:solidFill>
                  <a:srgbClr val="000000"/>
                </a:solidFill>
                <a:effectLst/>
                <a:latin typeface="Century Gothic" panose="020B0502020202020204" pitchFamily="34" charset="0"/>
              </a:rPr>
              <a:t>: este modelo permite definir e ilustrar as quatro perspectivas de um Balanced Scorecard (Indicadores Balanceados de Desempenho). Use esta ferramenta para orientar as equipes em relação aos componentes de gerenciamento estratégico e de medição de desempenho. Todas as pessoas presentes em suas reuniões de estratégia, sessões de treinamento e avaliações de progresso podem se beneficiar desse layout claro, que ajuda a entender como as funções de cada um se alinham com a estratégia organizacional mais ampla.</a:t>
            </a:r>
          </a:p>
          <a:p>
            <a:pPr algn="l" rtl="0">
              <a:lnSpc>
                <a:spcPct val="120000"/>
              </a:lnSpc>
              <a:spcBef>
                <a:spcPts val="0"/>
              </a:spcBef>
              <a:spcAft>
                <a:spcPts val="0"/>
              </a:spcAft>
            </a:pPr>
            <a:endParaRPr lang="en-US" sz="1200" i="0" u="none" strike="noStrike" dirty="0">
              <a:solidFill>
                <a:srgbClr val="000000"/>
              </a:solidFill>
              <a:effectLst/>
              <a:latin typeface="Century Gothic" panose="020B0502020202020204" pitchFamily="34" charset="0"/>
            </a:endParaRPr>
          </a:p>
          <a:p>
            <a:pPr algn="l" rtl="0">
              <a:lnSpc>
                <a:spcPct val="120000"/>
              </a:lnSpc>
              <a:spcBef>
                <a:spcPts val="0"/>
              </a:spcBef>
              <a:spcAft>
                <a:spcPts val="0"/>
              </a:spcAft>
            </a:pPr>
            <a:r>
              <a:rPr lang="pt-BR" sz="1200" b="1" i="0" u="none" strike="noStrike" dirty="0">
                <a:solidFill>
                  <a:srgbClr val="000000"/>
                </a:solidFill>
                <a:effectLst/>
                <a:latin typeface="Century Gothic" panose="020B0502020202020204" pitchFamily="34" charset="0"/>
              </a:rPr>
              <a:t>Recursos interessantes do modelo</a:t>
            </a:r>
            <a:r>
              <a:rPr lang="pt-BR" sz="1200" i="0" u="none" strike="noStrike" dirty="0">
                <a:solidFill>
                  <a:srgbClr val="000000"/>
                </a:solidFill>
                <a:effectLst/>
                <a:latin typeface="Century Gothic" panose="020B0502020202020204" pitchFamily="34" charset="0"/>
              </a:rPr>
              <a:t>: o modelo separa visualmente as quatro áreas principais de um Balanced Scorecard usando cores e ícones distintos em torno de um ponto central que indica a integração de todas as perspectivas. Você pode adicionar uma pergunta orientadora ou um texto explicativo a cada perspectiva para promover uma compreensão mais aprofundada do impacto de cada domínio sobre a estratégia geral. Esta configuração incentiva uma discussão abrangente sobre como diferentes partes da organização contribuem para o sucesso.</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80463"/>
            <a:ext cx="6806754" cy="382879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Ondas abstratas em 3D com gradiente de cor">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4378344" cy="1419876"/>
          </a:xfrm>
          <a:prstGeom prst="rect">
            <a:avLst/>
          </a:prstGeom>
          <a:noFill/>
        </p:spPr>
        <p:txBody>
          <a:bodyPr wrap="square" rtlCol="0">
            <a:spAutoFit/>
          </a:bodyPr>
          <a:lstStyle/>
          <a:p>
            <a:pPr rtl="0">
              <a:lnSpc>
                <a:spcPts val="2500"/>
              </a:lnSpc>
              <a:spcAft>
                <a:spcPts val="600"/>
              </a:spcAft>
              <a:buSzPct val="130000"/>
            </a:pPr>
            <a:r>
              <a:rPr lang="pt-BR" sz="1700">
                <a:solidFill>
                  <a:schemeClr val="tx1">
                    <a:lumMod val="75000"/>
                    <a:lumOff val="25000"/>
                  </a:schemeClr>
                </a:solidFill>
                <a:latin typeface="Century Gothic" panose="020B0502020202020204" pitchFamily="34" charset="0"/>
              </a:rPr>
              <a:t>As metas giram em torno de receita, do lucro e da eficiência de custos. </a:t>
            </a:r>
          </a:p>
          <a:p>
            <a:pPr rtl="0">
              <a:lnSpc>
                <a:spcPts val="2500"/>
              </a:lnSpc>
              <a:spcAft>
                <a:spcPts val="600"/>
              </a:spcAft>
              <a:buSzPct val="130000"/>
            </a:pPr>
            <a:r>
              <a:rPr lang="pt-BR" sz="1700">
                <a:solidFill>
                  <a:schemeClr val="tx1">
                    <a:lumMod val="75000"/>
                    <a:lumOff val="25000"/>
                  </a:schemeClr>
                </a:solidFill>
                <a:latin typeface="Century Gothic" panose="020B0502020202020204" pitchFamily="34" charset="0"/>
              </a:rPr>
              <a:t>Que metas financeiras demonstrarão valor para nossos acionistas?</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3431442" cy="954107"/>
          </a:xfrm>
          <a:prstGeom prst="rect">
            <a:avLst/>
          </a:prstGeom>
          <a:noFill/>
        </p:spPr>
        <p:txBody>
          <a:bodyPr wrap="square" rtlCol="0">
            <a:spAutoFit/>
          </a:bodyPr>
          <a:lstStyle/>
          <a:p>
            <a:pPr rtl="0"/>
            <a:r>
              <a:rPr lang="pt-BR" sz="2800">
                <a:solidFill>
                  <a:schemeClr val="tx1">
                    <a:lumMod val="65000"/>
                    <a:lumOff val="35000"/>
                  </a:schemeClr>
                </a:solidFill>
                <a:latin typeface="Courier" pitchFamily="2" charset="0"/>
              </a:rPr>
              <a:t>Perspectiva financeira</a:t>
            </a:r>
          </a:p>
        </p:txBody>
      </p:sp>
      <p:sp>
        <p:nvSpPr>
          <p:cNvPr id="5" name="TextBox 4">
            <a:extLst>
              <a:ext uri="{FF2B5EF4-FFF2-40B4-BE49-F238E27FC236}">
                <a16:creationId xmlns:a16="http://schemas.microsoft.com/office/drawing/2014/main" id="{05E95CBA-CF92-6B5A-6083-95E6CE77955D}"/>
              </a:ext>
            </a:extLst>
          </p:cNvPr>
          <p:cNvSpPr txBox="1"/>
          <p:nvPr/>
        </p:nvSpPr>
        <p:spPr>
          <a:xfrm>
            <a:off x="7225904" y="1136068"/>
            <a:ext cx="4797854" cy="1419876"/>
          </a:xfrm>
          <a:prstGeom prst="rect">
            <a:avLst/>
          </a:prstGeom>
          <a:noFill/>
        </p:spPr>
        <p:txBody>
          <a:bodyPr wrap="square" rtlCol="0">
            <a:spAutoFit/>
          </a:bodyPr>
          <a:lstStyle/>
          <a:p>
            <a:pPr rtl="0">
              <a:lnSpc>
                <a:spcPts val="2500"/>
              </a:lnSpc>
              <a:spcAft>
                <a:spcPts val="600"/>
              </a:spcAft>
              <a:buSzPct val="130000"/>
            </a:pPr>
            <a:r>
              <a:rPr lang="pt-BR" sz="1700" dirty="0">
                <a:solidFill>
                  <a:schemeClr val="tx1">
                    <a:lumMod val="75000"/>
                    <a:lumOff val="25000"/>
                  </a:schemeClr>
                </a:solidFill>
                <a:latin typeface="Century Gothic" panose="020B0502020202020204" pitchFamily="34" charset="0"/>
              </a:rPr>
              <a:t>Visa melhorar a eficiência e a inovação das operações internas. </a:t>
            </a:r>
          </a:p>
          <a:p>
            <a:pPr rtl="0">
              <a:lnSpc>
                <a:spcPts val="2500"/>
              </a:lnSpc>
              <a:spcAft>
                <a:spcPts val="600"/>
              </a:spcAft>
              <a:buSzPct val="130000"/>
            </a:pPr>
            <a:r>
              <a:rPr lang="pt-BR" sz="1700" dirty="0">
                <a:solidFill>
                  <a:schemeClr val="tx1">
                    <a:lumMod val="75000"/>
                    <a:lumOff val="25000"/>
                  </a:schemeClr>
                </a:solidFill>
                <a:latin typeface="Century Gothic" panose="020B0502020202020204" pitchFamily="34" charset="0"/>
              </a:rPr>
              <a:t>Quais metas operacionais devemos priorizar?</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954107"/>
          </a:xfrm>
          <a:prstGeom prst="rect">
            <a:avLst/>
          </a:prstGeom>
          <a:noFill/>
        </p:spPr>
        <p:txBody>
          <a:bodyPr wrap="square" rtlCol="0">
            <a:spAutoFit/>
          </a:bodyPr>
          <a:lstStyle/>
          <a:p>
            <a:pPr rtl="0"/>
            <a:r>
              <a:rPr lang="pt-BR" sz="2800">
                <a:solidFill>
                  <a:schemeClr val="tx1">
                    <a:lumMod val="65000"/>
                    <a:lumOff val="35000"/>
                  </a:schemeClr>
                </a:solidFill>
                <a:latin typeface="Courier" pitchFamily="2" charset="0"/>
              </a:rPr>
              <a:t>Perspectiva dos processos internos</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6" y="4284331"/>
            <a:ext cx="3614678" cy="1740476"/>
          </a:xfrm>
          <a:prstGeom prst="rect">
            <a:avLst/>
          </a:prstGeom>
          <a:noFill/>
        </p:spPr>
        <p:txBody>
          <a:bodyPr wrap="square" rtlCol="0">
            <a:spAutoFit/>
          </a:bodyPr>
          <a:lstStyle/>
          <a:p>
            <a:pPr rtl="0">
              <a:lnSpc>
                <a:spcPts val="2500"/>
              </a:lnSpc>
              <a:spcAft>
                <a:spcPts val="600"/>
              </a:spcAft>
              <a:buSzPct val="130000"/>
            </a:pPr>
            <a:r>
              <a:rPr lang="pt-BR" sz="1700" dirty="0">
                <a:solidFill>
                  <a:schemeClr val="tx1">
                    <a:lumMod val="75000"/>
                    <a:lumOff val="25000"/>
                  </a:schemeClr>
                </a:solidFill>
                <a:latin typeface="Century Gothic" panose="020B0502020202020204" pitchFamily="34" charset="0"/>
              </a:rPr>
              <a:t>Foca a satisfação do cliente e a expansão da base. </a:t>
            </a:r>
          </a:p>
          <a:p>
            <a:pPr rtl="0">
              <a:lnSpc>
                <a:spcPts val="2500"/>
              </a:lnSpc>
              <a:spcAft>
                <a:spcPts val="600"/>
              </a:spcAft>
              <a:buSzPct val="130000"/>
            </a:pPr>
            <a:r>
              <a:rPr lang="pt-BR" sz="1700" dirty="0">
                <a:solidFill>
                  <a:schemeClr val="tx1">
                    <a:lumMod val="75000"/>
                    <a:lumOff val="25000"/>
                  </a:schemeClr>
                </a:solidFill>
                <a:latin typeface="Century Gothic" panose="020B0502020202020204" pitchFamily="34" charset="0"/>
              </a:rPr>
              <a:t>Como podemos melhorar a percepção que nossos clientes têm de nós?</a:t>
            </a:r>
          </a:p>
        </p:txBody>
      </p:sp>
      <p:sp>
        <p:nvSpPr>
          <p:cNvPr id="13" name="TextBox 12">
            <a:extLst>
              <a:ext uri="{FF2B5EF4-FFF2-40B4-BE49-F238E27FC236}">
                <a16:creationId xmlns:a16="http://schemas.microsoft.com/office/drawing/2014/main" id="{A7B2B919-7C93-AC93-CCDB-D1A2F67E18BF}"/>
              </a:ext>
            </a:extLst>
          </p:cNvPr>
          <p:cNvSpPr txBox="1"/>
          <p:nvPr/>
        </p:nvSpPr>
        <p:spPr>
          <a:xfrm>
            <a:off x="505905" y="3347318"/>
            <a:ext cx="2668906" cy="954107"/>
          </a:xfrm>
          <a:prstGeom prst="rect">
            <a:avLst/>
          </a:prstGeom>
          <a:noFill/>
        </p:spPr>
        <p:txBody>
          <a:bodyPr wrap="square" rtlCol="0">
            <a:spAutoFit/>
          </a:bodyPr>
          <a:lstStyle/>
          <a:p>
            <a:pPr rtl="0"/>
            <a:r>
              <a:rPr lang="pt-BR" sz="2800" dirty="0">
                <a:solidFill>
                  <a:schemeClr val="tx1">
                    <a:lumMod val="65000"/>
                    <a:lumOff val="35000"/>
                  </a:schemeClr>
                </a:solidFill>
                <a:latin typeface="Courier" pitchFamily="2" charset="0"/>
              </a:rPr>
              <a:t>Perspectiva do cliente</a:t>
            </a: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4141154" cy="2061077"/>
          </a:xfrm>
          <a:prstGeom prst="rect">
            <a:avLst/>
          </a:prstGeom>
          <a:noFill/>
        </p:spPr>
        <p:txBody>
          <a:bodyPr wrap="square" rtlCol="0">
            <a:spAutoFit/>
          </a:bodyPr>
          <a:lstStyle/>
          <a:p>
            <a:pPr rtl="0">
              <a:lnSpc>
                <a:spcPts val="2500"/>
              </a:lnSpc>
              <a:spcAft>
                <a:spcPts val="600"/>
              </a:spcAft>
              <a:buSzPct val="130000"/>
            </a:pPr>
            <a:r>
              <a:rPr lang="pt-BR" sz="1700" dirty="0">
                <a:solidFill>
                  <a:schemeClr val="tx1">
                    <a:lumMod val="75000"/>
                    <a:lumOff val="25000"/>
                  </a:schemeClr>
                </a:solidFill>
                <a:latin typeface="Century Gothic" panose="020B0502020202020204" pitchFamily="34" charset="0"/>
              </a:rPr>
              <a:t>Concentra-se no desenvolvimento dos funcionários e na cultura organizacional. </a:t>
            </a:r>
          </a:p>
          <a:p>
            <a:pPr rtl="0">
              <a:lnSpc>
                <a:spcPts val="2500"/>
              </a:lnSpc>
              <a:spcAft>
                <a:spcPts val="600"/>
              </a:spcAft>
              <a:buSzPct val="130000"/>
            </a:pPr>
            <a:r>
              <a:rPr lang="pt-BR" sz="1700" dirty="0">
                <a:solidFill>
                  <a:schemeClr val="tx1">
                    <a:lumMod val="75000"/>
                    <a:lumOff val="25000"/>
                  </a:schemeClr>
                </a:solidFill>
                <a:latin typeface="Century Gothic" panose="020B0502020202020204" pitchFamily="34" charset="0"/>
              </a:rPr>
              <a:t>Que objetivos garantirão melhoria contínua e criação de valor?</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058539" y="2979251"/>
            <a:ext cx="3931946" cy="954107"/>
          </a:xfrm>
          <a:prstGeom prst="rect">
            <a:avLst/>
          </a:prstGeom>
          <a:noFill/>
        </p:spPr>
        <p:txBody>
          <a:bodyPr wrap="square" rtlCol="0">
            <a:spAutoFit/>
          </a:bodyPr>
          <a:lstStyle/>
          <a:p>
            <a:pPr rtl="0"/>
            <a:r>
              <a:rPr lang="pt-BR" sz="2800" dirty="0">
                <a:solidFill>
                  <a:schemeClr val="tx1">
                    <a:lumMod val="65000"/>
                    <a:lumOff val="35000"/>
                  </a:schemeClr>
                </a:solidFill>
                <a:latin typeface="Courier" pitchFamily="2" charset="0"/>
              </a:rPr>
              <a:t>Perspectiva de aprendizado e crescimento</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3080551" y="3677287"/>
            <a:ext cx="1659066"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rtl="0"/>
              <a:r>
                <a:rPr lang="pt-BR" sz="4000">
                  <a:solidFill>
                    <a:schemeClr val="bg1"/>
                  </a:solidFill>
                  <a:latin typeface="Courier" pitchFamily="2" charset="0"/>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rtl="0"/>
              <a:r>
                <a:rPr lang="pt-BR" sz="4000">
                  <a:solidFill>
                    <a:schemeClr val="bg1"/>
                  </a:solidFill>
                  <a:latin typeface="Courier" pitchFamily="2" charset="0"/>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rtl="0"/>
              <a:r>
                <a:rPr lang="pt-BR" sz="4000">
                  <a:solidFill>
                    <a:schemeClr val="bg1"/>
                  </a:solidFill>
                  <a:latin typeface="Courier" pitchFamily="2" charset="0"/>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rtl="0"/>
              <a:r>
                <a:rPr lang="pt-BR" sz="4000">
                  <a:solidFill>
                    <a:schemeClr val="bg1"/>
                  </a:solidFill>
                  <a:latin typeface="Courier" pitchFamily="2" charset="0"/>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rtl="0"/>
              <a:r>
                <a:rPr lang="pt-BR" sz="4000" dirty="0">
                  <a:solidFill>
                    <a:schemeClr val="bg1"/>
                  </a:solidFill>
                  <a:latin typeface="Courier" pitchFamily="2" charset="0"/>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rtl="0"/>
              <a:r>
                <a:rPr lang="pt-BR" sz="4000">
                  <a:solidFill>
                    <a:schemeClr val="bg1"/>
                  </a:solidFill>
                  <a:latin typeface="Courier" pitchFamily="2" charset="0"/>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rtl="0"/>
              <a:r>
                <a:rPr lang="pt-BR" sz="4000">
                  <a:solidFill>
                    <a:schemeClr val="bg1"/>
                  </a:solidFill>
                  <a:latin typeface="Courier" pitchFamily="2" charset="0"/>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rtl="0"/>
              <a:r>
                <a:rPr lang="pt-BR" sz="4000" dirty="0">
                  <a:solidFill>
                    <a:schemeClr val="bg1"/>
                  </a:solidFill>
                  <a:latin typeface="Courier" pitchFamily="2" charset="0"/>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653409777"/>
              </p:ext>
            </p:extLst>
          </p:nvPr>
        </p:nvGraphicFramePr>
        <p:xfrm>
          <a:off x="787790" y="1050352"/>
          <a:ext cx="10380319" cy="2468352"/>
        </p:xfrm>
        <a:graphic>
          <a:graphicData uri="http://schemas.openxmlformats.org/drawingml/2006/table">
            <a:tbl>
              <a:tblPr firstRow="1" firstCol="1" bandRow="1">
                <a:tableStyleId>{5C22544A-7EE6-4342-B048-85BDC9FD1C3A}</a:tableStyleId>
              </a:tblPr>
              <a:tblGrid>
                <a:gridCol w="10380319">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15400</TotalTime>
  <Words>375</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315</cp:revision>
  <cp:lastPrinted>2024-02-20T23:48:17Z</cp:lastPrinted>
  <dcterms:created xsi:type="dcterms:W3CDTF">2021-07-07T23:54:57Z</dcterms:created>
  <dcterms:modified xsi:type="dcterms:W3CDTF">2024-09-19T08:40:55Z</dcterms:modified>
</cp:coreProperties>
</file>