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0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E2"/>
    <a:srgbClr val="84A6A6"/>
    <a:srgbClr val="A9D3D1"/>
    <a:srgbClr val="E4F4F6"/>
    <a:srgbClr val="8FBEB1"/>
    <a:srgbClr val="08808C"/>
    <a:srgbClr val="DA7F1B"/>
    <a:srgbClr val="C05313"/>
    <a:srgbClr val="F05F37"/>
    <a:srgbClr val="9A5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79" autoAdjust="0"/>
    <p:restoredTop sz="96058"/>
  </p:normalViewPr>
  <p:slideViewPr>
    <p:cSldViewPr snapToGrid="0" snapToObjects="1">
      <p:cViewPr varScale="1">
        <p:scale>
          <a:sx n="108" d="100"/>
          <a:sy n="108" d="100"/>
        </p:scale>
        <p:origin x="264"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pt.smartsheet.com/try-it?trp=58102"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Ondas abstratas em 3D com gradiente de cor">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071254" cy="1077218"/>
          </a:xfrm>
          <a:prstGeom prst="rect">
            <a:avLst/>
          </a:prstGeom>
          <a:noFill/>
          <a:effectLst/>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Modelo de matriz de Balanced Scorecard</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5100692"/>
          </a:xfrm>
          <a:prstGeom prst="rect">
            <a:avLst/>
          </a:prstGeom>
          <a:noFill/>
        </p:spPr>
        <p:txBody>
          <a:bodyPr wrap="square" rtlCol="0">
            <a:spAutoFit/>
          </a:bodyPr>
          <a:lstStyle/>
          <a:p>
            <a:pPr algn="l" rtl="0">
              <a:lnSpc>
                <a:spcPct val="140000"/>
              </a:lnSpc>
              <a:spcBef>
                <a:spcPts val="0"/>
              </a:spcBef>
              <a:spcAft>
                <a:spcPts val="0"/>
              </a:spcAft>
            </a:pPr>
            <a:r>
              <a:rPr lang="pt-BR" sz="1300" b="1" i="0" u="none" strike="noStrike" dirty="0">
                <a:solidFill>
                  <a:srgbClr val="000000"/>
                </a:solidFill>
                <a:effectLst/>
                <a:latin typeface="Century Gothic" panose="020B0502020202020204" pitchFamily="34" charset="0"/>
              </a:rPr>
              <a:t>Quando usar este modelo</a:t>
            </a:r>
            <a:r>
              <a:rPr lang="pt-BR" sz="1300" i="0" u="none" strike="noStrike" dirty="0">
                <a:solidFill>
                  <a:srgbClr val="000000"/>
                </a:solidFill>
                <a:effectLst/>
                <a:latin typeface="Century Gothic" panose="020B0502020202020204" pitchFamily="34" charset="0"/>
              </a:rPr>
              <a:t>: este modelo de Balanced Scorecard (Indicadores Balanceados de Desempenho) monitora o desempenho dos negócios em relação a vários objetivos. Durante as revisões periódicas, gerentes e líderes de equipe podem usar este modelo para comunicar o progresso em relação a objetivos estratégicos e para garantir o alinhamento com as metas e estratégias abrangentes.</a:t>
            </a:r>
          </a:p>
          <a:p>
            <a:pPr algn="l" rtl="0">
              <a:lnSpc>
                <a:spcPct val="14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a:p>
            <a:pPr algn="l" rtl="0">
              <a:lnSpc>
                <a:spcPct val="140000"/>
              </a:lnSpc>
              <a:spcBef>
                <a:spcPts val="0"/>
              </a:spcBef>
              <a:spcAft>
                <a:spcPts val="0"/>
              </a:spcAft>
            </a:pPr>
            <a:r>
              <a:rPr lang="pt-BR" sz="1300" b="1" i="0" u="none" strike="noStrike" dirty="0">
                <a:solidFill>
                  <a:srgbClr val="000000"/>
                </a:solidFill>
                <a:effectLst/>
                <a:latin typeface="Century Gothic" panose="020B0502020202020204" pitchFamily="34" charset="0"/>
              </a:rPr>
              <a:t>Recursos interessantes do modelo</a:t>
            </a:r>
            <a:r>
              <a:rPr lang="pt-BR" sz="1300" i="0" u="none" strike="noStrike" dirty="0">
                <a:solidFill>
                  <a:srgbClr val="000000"/>
                </a:solidFill>
                <a:effectLst/>
                <a:latin typeface="Century Gothic" panose="020B0502020202020204" pitchFamily="34" charset="0"/>
              </a:rPr>
              <a:t>: o modelo tem um layout claro, dividido em perspectivas financeiras, internas, do cliente e de aprendizado. Cada seção contém objetivos, metas e status atual, fornecendo uma visão geral detalhada em um formato fácil de assimilar. O layout da matriz gira em torno da visão e da estratégia de negócios mais amplas, o que ajuda as equipes a entender a ligação entre suas atividades diárias e as metas da empresa.</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8183" y="1871830"/>
            <a:ext cx="6837447"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pic>
        <p:nvPicPr>
          <p:cNvPr id="2" name="Picture 1" descr="Ondas abstratas em 3D com gradiente de cor">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6A56309-9606-E925-975B-227C1DD17B24}"/>
              </a:ext>
            </a:extLst>
          </p:cNvPr>
          <p:cNvSpPr>
            <a:spLocks/>
          </p:cNvSpPr>
          <p:nvPr/>
        </p:nvSpPr>
        <p:spPr>
          <a:xfrm>
            <a:off x="804019"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Graphic 194" descr="Emblema de “Seguir” com preenchimento sólido">
            <a:extLst>
              <a:ext uri="{FF2B5EF4-FFF2-40B4-BE49-F238E27FC236}">
                <a16:creationId xmlns:a16="http://schemas.microsoft.com/office/drawing/2014/main" id="{F32BF447-FB79-76E0-C255-975587B3A51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60208" y="4955770"/>
            <a:ext cx="274320" cy="274320"/>
          </a:xfrm>
          <a:prstGeom prst="rect">
            <a:avLst/>
          </a:prstGeom>
        </p:spPr>
      </p:pic>
      <p:sp>
        <p:nvSpPr>
          <p:cNvPr id="157" name="Rectangle 156">
            <a:extLst>
              <a:ext uri="{FF2B5EF4-FFF2-40B4-BE49-F238E27FC236}">
                <a16:creationId xmlns:a16="http://schemas.microsoft.com/office/drawing/2014/main" id="{EB1D338D-98FF-13F0-5862-99BD2F8750A9}"/>
              </a:ext>
            </a:extLst>
          </p:cNvPr>
          <p:cNvSpPr>
            <a:spLocks/>
          </p:cNvSpPr>
          <p:nvPr/>
        </p:nvSpPr>
        <p:spPr>
          <a:xfrm>
            <a:off x="6212477"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Graphic 193" descr="Emblema de “Deixar de seguir” com preenchimento sólido">
            <a:extLst>
              <a:ext uri="{FF2B5EF4-FFF2-40B4-BE49-F238E27FC236}">
                <a16:creationId xmlns:a16="http://schemas.microsoft.com/office/drawing/2014/main" id="{9F987F46-E9CC-5270-2EB2-0FBA171D552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69574" y="3782455"/>
            <a:ext cx="274320" cy="274320"/>
          </a:xfrm>
          <a:prstGeom prst="rect">
            <a:avLst/>
          </a:prstGeom>
        </p:spPr>
      </p:pic>
      <p:sp>
        <p:nvSpPr>
          <p:cNvPr id="126" name="Rectangle 125">
            <a:extLst>
              <a:ext uri="{FF2B5EF4-FFF2-40B4-BE49-F238E27FC236}">
                <a16:creationId xmlns:a16="http://schemas.microsoft.com/office/drawing/2014/main" id="{513A0DC0-CBC0-5670-CA7D-34DA9BED7DC7}"/>
              </a:ext>
            </a:extLst>
          </p:cNvPr>
          <p:cNvSpPr>
            <a:spLocks/>
          </p:cNvSpPr>
          <p:nvPr/>
        </p:nvSpPr>
        <p:spPr>
          <a:xfrm>
            <a:off x="6212477"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Graphic 192" descr="Emblema de “Seguir” com preenchimento sólido">
            <a:extLst>
              <a:ext uri="{FF2B5EF4-FFF2-40B4-BE49-F238E27FC236}">
                <a16:creationId xmlns:a16="http://schemas.microsoft.com/office/drawing/2014/main" id="{BCE5E86F-C631-9D59-DD25-E98385A4579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9574" y="1995359"/>
            <a:ext cx="274320" cy="274320"/>
          </a:xfrm>
          <a:prstGeom prst="rect">
            <a:avLst/>
          </a:prstGeom>
        </p:spPr>
      </p:pic>
      <p:sp>
        <p:nvSpPr>
          <p:cNvPr id="4" name="Rectangle 3">
            <a:extLst>
              <a:ext uri="{FF2B5EF4-FFF2-40B4-BE49-F238E27FC236}">
                <a16:creationId xmlns:a16="http://schemas.microsoft.com/office/drawing/2014/main" id="{4D6593BC-DCDB-4D36-0CC8-5EC40FFBE141}"/>
              </a:ext>
            </a:extLst>
          </p:cNvPr>
          <p:cNvSpPr>
            <a:spLocks/>
          </p:cNvSpPr>
          <p:nvPr/>
        </p:nvSpPr>
        <p:spPr>
          <a:xfrm>
            <a:off x="804019"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descr="Emblema de ponto de interrogação com preenchimento sólido">
            <a:extLst>
              <a:ext uri="{FF2B5EF4-FFF2-40B4-BE49-F238E27FC236}">
                <a16:creationId xmlns:a16="http://schemas.microsoft.com/office/drawing/2014/main" id="{F0C2DB51-658B-E232-5A07-8B756F07B0C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2004841"/>
            <a:ext cx="274320" cy="274320"/>
          </a:xfrm>
          <a:prstGeom prst="rect">
            <a:avLst/>
          </a:prstGeom>
        </p:spPr>
      </p:pic>
      <p:sp>
        <p:nvSpPr>
          <p:cNvPr id="13" name="TextBox 12">
            <a:extLst>
              <a:ext uri="{FF2B5EF4-FFF2-40B4-BE49-F238E27FC236}">
                <a16:creationId xmlns:a16="http://schemas.microsoft.com/office/drawing/2014/main" id="{2A3D8699-9301-9DA8-7A18-713D04F0A9CC}"/>
              </a:ext>
            </a:extLst>
          </p:cNvPr>
          <p:cNvSpPr txBox="1"/>
          <p:nvPr/>
        </p:nvSpPr>
        <p:spPr>
          <a:xfrm>
            <a:off x="621775" y="6422883"/>
            <a:ext cx="4231039" cy="369332"/>
          </a:xfrm>
          <a:prstGeom prst="rect">
            <a:avLst/>
          </a:prstGeom>
          <a:noFill/>
        </p:spPr>
        <p:txBody>
          <a:bodyPr wrap="square" rtlCol="0">
            <a:spAutoFit/>
          </a:bodyPr>
          <a:lstStyle/>
          <a:p>
            <a:pPr rtl="0"/>
            <a:r>
              <a:rPr lang="pt-BR" dirty="0">
                <a:solidFill>
                  <a:schemeClr val="tx1">
                    <a:lumMod val="65000"/>
                    <a:lumOff val="35000"/>
                  </a:schemeClr>
                </a:solidFill>
                <a:latin typeface="Century Gothic" panose="020B0502020202020204" pitchFamily="34" charset="0"/>
              </a:rPr>
              <a:t>Probabilidade de se atingir a meta:</a:t>
            </a:r>
          </a:p>
        </p:txBody>
      </p:sp>
      <p:pic>
        <p:nvPicPr>
          <p:cNvPr id="15" name="Graphic 14" descr="Emblema de “Deixar de seguir” com preenchimento sólido">
            <a:extLst>
              <a:ext uri="{FF2B5EF4-FFF2-40B4-BE49-F238E27FC236}">
                <a16:creationId xmlns:a16="http://schemas.microsoft.com/office/drawing/2014/main" id="{309E0F34-D9F5-5AC3-254B-F269010CE0F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891851" y="6487889"/>
            <a:ext cx="274320" cy="274320"/>
          </a:xfrm>
          <a:prstGeom prst="rect">
            <a:avLst/>
          </a:prstGeom>
        </p:spPr>
      </p:pic>
      <p:pic>
        <p:nvPicPr>
          <p:cNvPr id="29" name="Graphic 28" descr="Emblema de ponto de interrogação com preenchimento sólido">
            <a:extLst>
              <a:ext uri="{FF2B5EF4-FFF2-40B4-BE49-F238E27FC236}">
                <a16:creationId xmlns:a16="http://schemas.microsoft.com/office/drawing/2014/main" id="{31CA840B-7407-3FDA-793F-A03AB25E4ED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292428" y="6487889"/>
            <a:ext cx="274320" cy="274320"/>
          </a:xfrm>
          <a:prstGeom prst="rect">
            <a:avLst/>
          </a:prstGeom>
        </p:spPr>
      </p:pic>
      <p:pic>
        <p:nvPicPr>
          <p:cNvPr id="31" name="Graphic 30" descr="Emblema de “Seguir” com preenchimento sólido">
            <a:extLst>
              <a:ext uri="{FF2B5EF4-FFF2-40B4-BE49-F238E27FC236}">
                <a16:creationId xmlns:a16="http://schemas.microsoft.com/office/drawing/2014/main" id="{26955968-2213-45D7-F24F-347819DF963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259774" y="6487889"/>
            <a:ext cx="274320" cy="274320"/>
          </a:xfrm>
          <a:prstGeom prst="rect">
            <a:avLst/>
          </a:prstGeom>
        </p:spPr>
      </p:pic>
      <p:sp>
        <p:nvSpPr>
          <p:cNvPr id="33" name="TextBox 32">
            <a:extLst>
              <a:ext uri="{FF2B5EF4-FFF2-40B4-BE49-F238E27FC236}">
                <a16:creationId xmlns:a16="http://schemas.microsoft.com/office/drawing/2014/main" id="{279E4FA2-CEA4-A659-7F4F-CD8FE69597C7}"/>
              </a:ext>
            </a:extLst>
          </p:cNvPr>
          <p:cNvSpPr txBox="1"/>
          <p:nvPr/>
        </p:nvSpPr>
        <p:spPr>
          <a:xfrm>
            <a:off x="5166445" y="6438382"/>
            <a:ext cx="2172743" cy="369332"/>
          </a:xfrm>
          <a:prstGeom prst="rect">
            <a:avLst/>
          </a:prstGeom>
          <a:noFill/>
        </p:spPr>
        <p:txBody>
          <a:bodyPr wrap="square" rtlCol="0">
            <a:spAutoFit/>
          </a:bodyPr>
          <a:lstStyle/>
          <a:p>
            <a:pPr rtl="0"/>
            <a:r>
              <a:rPr lang="pt-BR" spc="300" dirty="0">
                <a:solidFill>
                  <a:schemeClr val="tx1">
                    <a:lumMod val="65000"/>
                    <a:lumOff val="35000"/>
                  </a:schemeClr>
                </a:solidFill>
                <a:latin typeface="Courier" pitchFamily="2" charset="0"/>
              </a:rPr>
              <a:t>IMPROVÁVEL</a:t>
            </a:r>
          </a:p>
        </p:txBody>
      </p:sp>
      <p:sp>
        <p:nvSpPr>
          <p:cNvPr id="34" name="TextBox 33">
            <a:extLst>
              <a:ext uri="{FF2B5EF4-FFF2-40B4-BE49-F238E27FC236}">
                <a16:creationId xmlns:a16="http://schemas.microsoft.com/office/drawing/2014/main" id="{2387D5AD-E469-FC21-8CB5-A3557121B5B3}"/>
              </a:ext>
            </a:extLst>
          </p:cNvPr>
          <p:cNvSpPr txBox="1"/>
          <p:nvPr/>
        </p:nvSpPr>
        <p:spPr>
          <a:xfrm>
            <a:off x="7580086" y="6438382"/>
            <a:ext cx="2194560" cy="369332"/>
          </a:xfrm>
          <a:prstGeom prst="rect">
            <a:avLst/>
          </a:prstGeom>
          <a:noFill/>
        </p:spPr>
        <p:txBody>
          <a:bodyPr wrap="square" rtlCol="0">
            <a:spAutoFit/>
          </a:bodyPr>
          <a:lstStyle/>
          <a:p>
            <a:pPr rtl="0"/>
            <a:r>
              <a:rPr lang="pt-BR" spc="300" dirty="0">
                <a:solidFill>
                  <a:schemeClr val="tx1">
                    <a:lumMod val="65000"/>
                    <a:lumOff val="35000"/>
                  </a:schemeClr>
                </a:solidFill>
                <a:latin typeface="Courier" pitchFamily="2" charset="0"/>
              </a:rPr>
              <a:t>INCERTO</a:t>
            </a:r>
          </a:p>
        </p:txBody>
      </p:sp>
      <p:sp>
        <p:nvSpPr>
          <p:cNvPr id="48" name="TextBox 47">
            <a:extLst>
              <a:ext uri="{FF2B5EF4-FFF2-40B4-BE49-F238E27FC236}">
                <a16:creationId xmlns:a16="http://schemas.microsoft.com/office/drawing/2014/main" id="{3B8D1AA0-2D4E-9E9F-52A9-970F3E424A05}"/>
              </a:ext>
            </a:extLst>
          </p:cNvPr>
          <p:cNvSpPr txBox="1"/>
          <p:nvPr/>
        </p:nvSpPr>
        <p:spPr>
          <a:xfrm>
            <a:off x="9540597" y="6438382"/>
            <a:ext cx="1663022" cy="369332"/>
          </a:xfrm>
          <a:prstGeom prst="rect">
            <a:avLst/>
          </a:prstGeom>
          <a:noFill/>
        </p:spPr>
        <p:txBody>
          <a:bodyPr wrap="square" rtlCol="0">
            <a:spAutoFit/>
          </a:bodyPr>
          <a:lstStyle/>
          <a:p>
            <a:pPr rtl="0"/>
            <a:r>
              <a:rPr lang="pt-BR" spc="300" dirty="0">
                <a:solidFill>
                  <a:schemeClr val="tx1">
                    <a:lumMod val="65000"/>
                    <a:lumOff val="35000"/>
                  </a:schemeClr>
                </a:solidFill>
                <a:latin typeface="Courier" pitchFamily="2" charset="0"/>
              </a:rPr>
              <a:t>PROVÁVEL</a:t>
            </a:r>
          </a:p>
        </p:txBody>
      </p:sp>
      <p:sp>
        <p:nvSpPr>
          <p:cNvPr id="56" name="Rounded Rectangle 55">
            <a:extLst>
              <a:ext uri="{FF2B5EF4-FFF2-40B4-BE49-F238E27FC236}">
                <a16:creationId xmlns:a16="http://schemas.microsoft.com/office/drawing/2014/main" id="{DDE422E1-62CF-8FF4-FD5E-B57289BE9253}"/>
              </a:ext>
            </a:extLst>
          </p:cNvPr>
          <p:cNvSpPr/>
          <p:nvPr/>
        </p:nvSpPr>
        <p:spPr>
          <a:xfrm>
            <a:off x="962333"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a:extLst>
              <a:ext uri="{FF2B5EF4-FFF2-40B4-BE49-F238E27FC236}">
                <a16:creationId xmlns:a16="http://schemas.microsoft.com/office/drawing/2014/main" id="{F961F9C3-EFE8-C0A2-5D91-BB7A2BE0B249}"/>
              </a:ext>
            </a:extLst>
          </p:cNvPr>
          <p:cNvSpPr/>
          <p:nvPr/>
        </p:nvSpPr>
        <p:spPr>
          <a:xfrm>
            <a:off x="962333"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E5068009-1AEE-C58B-2C7B-53DB6B936D91}"/>
              </a:ext>
            </a:extLst>
          </p:cNvPr>
          <p:cNvSpPr/>
          <p:nvPr/>
        </p:nvSpPr>
        <p:spPr>
          <a:xfrm>
            <a:off x="962333"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184CE004-AB9A-6380-AFF2-C20225B47AF5}"/>
              </a:ext>
            </a:extLst>
          </p:cNvPr>
          <p:cNvSpPr/>
          <p:nvPr/>
        </p:nvSpPr>
        <p:spPr>
          <a:xfrm>
            <a:off x="962333"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9B59A1D-3515-ED65-0D93-E6BDED78B7B2}"/>
              </a:ext>
            </a:extLst>
          </p:cNvPr>
          <p:cNvSpPr txBox="1"/>
          <p:nvPr/>
        </p:nvSpPr>
        <p:spPr>
          <a:xfrm>
            <a:off x="962333" y="453768"/>
            <a:ext cx="997096" cy="253916"/>
          </a:xfrm>
          <a:prstGeom prst="rect">
            <a:avLst/>
          </a:prstGeom>
          <a:noFill/>
        </p:spPr>
        <p:txBody>
          <a:bodyPr wrap="square" rtlCol="0">
            <a:spAutoFit/>
          </a:bodyPr>
          <a:lstStyle/>
          <a:p>
            <a:pPr rtl="0"/>
            <a:r>
              <a:rPr lang="pt-BR" sz="1050">
                <a:solidFill>
                  <a:schemeClr val="tx1">
                    <a:lumMod val="65000"/>
                    <a:lumOff val="35000"/>
                  </a:schemeClr>
                </a:solidFill>
                <a:latin typeface="Century Gothic" panose="020B0502020202020204" pitchFamily="34" charset="0"/>
              </a:rPr>
              <a:t>objetivos</a:t>
            </a:r>
          </a:p>
        </p:txBody>
      </p:sp>
      <p:pic>
        <p:nvPicPr>
          <p:cNvPr id="61" name="Graphic 60" descr="Emblema de “Seguir” com preenchimento sólido">
            <a:extLst>
              <a:ext uri="{FF2B5EF4-FFF2-40B4-BE49-F238E27FC236}">
                <a16:creationId xmlns:a16="http://schemas.microsoft.com/office/drawing/2014/main" id="{226B7409-C181-028C-59F0-4593246EB9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839314"/>
            <a:ext cx="274320" cy="274320"/>
          </a:xfrm>
          <a:prstGeom prst="rect">
            <a:avLst/>
          </a:prstGeom>
        </p:spPr>
      </p:pic>
      <p:sp>
        <p:nvSpPr>
          <p:cNvPr id="62" name="TextBox 61">
            <a:extLst>
              <a:ext uri="{FF2B5EF4-FFF2-40B4-BE49-F238E27FC236}">
                <a16:creationId xmlns:a16="http://schemas.microsoft.com/office/drawing/2014/main" id="{98CD30B3-341A-8149-53BA-7191A307DA79}"/>
              </a:ext>
            </a:extLst>
          </p:cNvPr>
          <p:cNvSpPr txBox="1"/>
          <p:nvPr/>
        </p:nvSpPr>
        <p:spPr>
          <a:xfrm>
            <a:off x="3355650" y="440881"/>
            <a:ext cx="731520" cy="253916"/>
          </a:xfrm>
          <a:prstGeom prst="rect">
            <a:avLst/>
          </a:prstGeom>
          <a:noFill/>
        </p:spPr>
        <p:txBody>
          <a:bodyPr wrap="square" rtlCol="0">
            <a:spAutoFit/>
          </a:bodyPr>
          <a:lstStyle/>
          <a:p>
            <a:pPr algn="ctr" rtl="0"/>
            <a:r>
              <a:rPr lang="pt-BR" sz="1050">
                <a:solidFill>
                  <a:schemeClr val="tx1">
                    <a:lumMod val="65000"/>
                    <a:lumOff val="35000"/>
                  </a:schemeClr>
                </a:solidFill>
                <a:latin typeface="Century Gothic" panose="020B0502020202020204" pitchFamily="34" charset="0"/>
              </a:rPr>
              <a:t>meta</a:t>
            </a:r>
          </a:p>
        </p:txBody>
      </p:sp>
      <p:sp>
        <p:nvSpPr>
          <p:cNvPr id="63" name="TextBox 62">
            <a:extLst>
              <a:ext uri="{FF2B5EF4-FFF2-40B4-BE49-F238E27FC236}">
                <a16:creationId xmlns:a16="http://schemas.microsoft.com/office/drawing/2014/main" id="{FD8ECC0D-CFAD-DEE1-1636-CC6725E585EA}"/>
              </a:ext>
            </a:extLst>
          </p:cNvPr>
          <p:cNvSpPr txBox="1"/>
          <p:nvPr/>
        </p:nvSpPr>
        <p:spPr>
          <a:xfrm>
            <a:off x="4062705" y="440881"/>
            <a:ext cx="731520" cy="253916"/>
          </a:xfrm>
          <a:prstGeom prst="rect">
            <a:avLst/>
          </a:prstGeom>
          <a:noFill/>
        </p:spPr>
        <p:txBody>
          <a:bodyPr wrap="square" rtlCol="0">
            <a:spAutoFit/>
          </a:bodyPr>
          <a:lstStyle/>
          <a:p>
            <a:pPr algn="ctr" rtl="0"/>
            <a:r>
              <a:rPr lang="pt-BR" sz="1050">
                <a:solidFill>
                  <a:schemeClr val="tx1">
                    <a:lumMod val="65000"/>
                    <a:lumOff val="35000"/>
                  </a:schemeClr>
                </a:solidFill>
                <a:latin typeface="Century Gothic" panose="020B0502020202020204" pitchFamily="34" charset="0"/>
              </a:rPr>
              <a:t>atual</a:t>
            </a:r>
          </a:p>
        </p:txBody>
      </p:sp>
      <p:sp>
        <p:nvSpPr>
          <p:cNvPr id="64" name="TextBox 63">
            <a:extLst>
              <a:ext uri="{FF2B5EF4-FFF2-40B4-BE49-F238E27FC236}">
                <a16:creationId xmlns:a16="http://schemas.microsoft.com/office/drawing/2014/main" id="{A305C3B3-682C-B919-EC95-B325F91BBDF2}"/>
              </a:ext>
            </a:extLst>
          </p:cNvPr>
          <p:cNvSpPr txBox="1"/>
          <p:nvPr/>
        </p:nvSpPr>
        <p:spPr>
          <a:xfrm>
            <a:off x="4807859" y="440881"/>
            <a:ext cx="731520" cy="253916"/>
          </a:xfrm>
          <a:prstGeom prst="rect">
            <a:avLst/>
          </a:prstGeom>
          <a:noFill/>
        </p:spPr>
        <p:txBody>
          <a:bodyPr wrap="square" lIns="0" rIns="0" rtlCol="0">
            <a:spAutoFit/>
          </a:bodyPr>
          <a:lstStyle/>
          <a:p>
            <a:pPr algn="ctr" rtl="0"/>
            <a:r>
              <a:rPr lang="pt-BR" sz="1050">
                <a:solidFill>
                  <a:schemeClr val="tx1">
                    <a:lumMod val="65000"/>
                    <a:lumOff val="35000"/>
                  </a:schemeClr>
                </a:solidFill>
                <a:latin typeface="Century Gothic" panose="020B0502020202020204" pitchFamily="34" charset="0"/>
              </a:rPr>
              <a:t>visar</a:t>
            </a:r>
          </a:p>
        </p:txBody>
      </p:sp>
      <p:sp>
        <p:nvSpPr>
          <p:cNvPr id="65" name="Rounded Rectangle 64">
            <a:extLst>
              <a:ext uri="{FF2B5EF4-FFF2-40B4-BE49-F238E27FC236}">
                <a16:creationId xmlns:a16="http://schemas.microsoft.com/office/drawing/2014/main" id="{67EDA813-3E57-B29D-A50A-2D23083DF238}"/>
              </a:ext>
            </a:extLst>
          </p:cNvPr>
          <p:cNvSpPr/>
          <p:nvPr/>
        </p:nvSpPr>
        <p:spPr>
          <a:xfrm>
            <a:off x="3382700"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66" name="Rounded Rectangle 65">
            <a:extLst>
              <a:ext uri="{FF2B5EF4-FFF2-40B4-BE49-F238E27FC236}">
                <a16:creationId xmlns:a16="http://schemas.microsoft.com/office/drawing/2014/main" id="{D4FFFCB1-71C5-C490-9499-7A94902737FA}"/>
              </a:ext>
            </a:extLst>
          </p:cNvPr>
          <p:cNvSpPr/>
          <p:nvPr/>
        </p:nvSpPr>
        <p:spPr>
          <a:xfrm>
            <a:off x="4117757"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67" name="Rounded Rectangle 66">
            <a:extLst>
              <a:ext uri="{FF2B5EF4-FFF2-40B4-BE49-F238E27FC236}">
                <a16:creationId xmlns:a16="http://schemas.microsoft.com/office/drawing/2014/main" id="{B4468165-DEE8-FEB5-3842-F17D0B634CDE}"/>
              </a:ext>
            </a:extLst>
          </p:cNvPr>
          <p:cNvSpPr/>
          <p:nvPr/>
        </p:nvSpPr>
        <p:spPr>
          <a:xfrm>
            <a:off x="48528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68" name="TextBox 67">
            <a:extLst>
              <a:ext uri="{FF2B5EF4-FFF2-40B4-BE49-F238E27FC236}">
                <a16:creationId xmlns:a16="http://schemas.microsoft.com/office/drawing/2014/main" id="{59A1CCB4-C78E-162D-8C8F-8D4B2A850CE0}"/>
              </a:ext>
            </a:extLst>
          </p:cNvPr>
          <p:cNvSpPr txBox="1"/>
          <p:nvPr/>
        </p:nvSpPr>
        <p:spPr>
          <a:xfrm>
            <a:off x="1078977" y="877414"/>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Objetivo financeiro um</a:t>
            </a:r>
          </a:p>
        </p:txBody>
      </p:sp>
      <p:pic>
        <p:nvPicPr>
          <p:cNvPr id="70" name="Graphic 69" descr="Emblema de “Seguir” com preenchimento sólido">
            <a:extLst>
              <a:ext uri="{FF2B5EF4-FFF2-40B4-BE49-F238E27FC236}">
                <a16:creationId xmlns:a16="http://schemas.microsoft.com/office/drawing/2014/main" id="{85907437-9251-EC17-C2D1-4D04CAD950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1423062"/>
            <a:ext cx="274320" cy="274320"/>
          </a:xfrm>
          <a:prstGeom prst="rect">
            <a:avLst/>
          </a:prstGeom>
        </p:spPr>
      </p:pic>
      <p:sp>
        <p:nvSpPr>
          <p:cNvPr id="71" name="Rounded Rectangle 70">
            <a:extLst>
              <a:ext uri="{FF2B5EF4-FFF2-40B4-BE49-F238E27FC236}">
                <a16:creationId xmlns:a16="http://schemas.microsoft.com/office/drawing/2014/main" id="{8ADB8A49-D685-4C9B-FD1B-589B67D1D656}"/>
              </a:ext>
            </a:extLst>
          </p:cNvPr>
          <p:cNvSpPr/>
          <p:nvPr/>
        </p:nvSpPr>
        <p:spPr>
          <a:xfrm>
            <a:off x="3382700"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72" name="Rounded Rectangle 71">
            <a:extLst>
              <a:ext uri="{FF2B5EF4-FFF2-40B4-BE49-F238E27FC236}">
                <a16:creationId xmlns:a16="http://schemas.microsoft.com/office/drawing/2014/main" id="{847D5FEC-499B-F115-B1C5-BACC9F4C8CA5}"/>
              </a:ext>
            </a:extLst>
          </p:cNvPr>
          <p:cNvSpPr/>
          <p:nvPr/>
        </p:nvSpPr>
        <p:spPr>
          <a:xfrm>
            <a:off x="4117757"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73" name="Rounded Rectangle 72">
            <a:extLst>
              <a:ext uri="{FF2B5EF4-FFF2-40B4-BE49-F238E27FC236}">
                <a16:creationId xmlns:a16="http://schemas.microsoft.com/office/drawing/2014/main" id="{FCBDB945-2054-40EB-8041-F78577EB7940}"/>
              </a:ext>
            </a:extLst>
          </p:cNvPr>
          <p:cNvSpPr/>
          <p:nvPr/>
        </p:nvSpPr>
        <p:spPr>
          <a:xfrm>
            <a:off x="48528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74" name="TextBox 73">
            <a:extLst>
              <a:ext uri="{FF2B5EF4-FFF2-40B4-BE49-F238E27FC236}">
                <a16:creationId xmlns:a16="http://schemas.microsoft.com/office/drawing/2014/main" id="{BC2A7AC4-02DA-59A5-906D-8D281E7A737E}"/>
              </a:ext>
            </a:extLst>
          </p:cNvPr>
          <p:cNvSpPr txBox="1"/>
          <p:nvPr/>
        </p:nvSpPr>
        <p:spPr>
          <a:xfrm>
            <a:off x="1078977" y="1461162"/>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Dois</a:t>
            </a:r>
          </a:p>
        </p:txBody>
      </p:sp>
      <p:sp>
        <p:nvSpPr>
          <p:cNvPr id="80" name="Rounded Rectangle 79">
            <a:extLst>
              <a:ext uri="{FF2B5EF4-FFF2-40B4-BE49-F238E27FC236}">
                <a16:creationId xmlns:a16="http://schemas.microsoft.com/office/drawing/2014/main" id="{A8B885A7-F67F-18BF-6771-017F8E20A164}"/>
              </a:ext>
            </a:extLst>
          </p:cNvPr>
          <p:cNvSpPr/>
          <p:nvPr/>
        </p:nvSpPr>
        <p:spPr>
          <a:xfrm>
            <a:off x="962333"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FAE1432A-DD79-277A-7DBC-22DAC5B95067}"/>
              </a:ext>
            </a:extLst>
          </p:cNvPr>
          <p:cNvSpPr/>
          <p:nvPr/>
        </p:nvSpPr>
        <p:spPr>
          <a:xfrm>
            <a:off x="3382700"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85" name="Rounded Rectangle 84">
            <a:extLst>
              <a:ext uri="{FF2B5EF4-FFF2-40B4-BE49-F238E27FC236}">
                <a16:creationId xmlns:a16="http://schemas.microsoft.com/office/drawing/2014/main" id="{B862EF7B-F14D-75D4-029D-9C69399274CF}"/>
              </a:ext>
            </a:extLst>
          </p:cNvPr>
          <p:cNvSpPr/>
          <p:nvPr/>
        </p:nvSpPr>
        <p:spPr>
          <a:xfrm>
            <a:off x="4117757"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86" name="Rounded Rectangle 85">
            <a:extLst>
              <a:ext uri="{FF2B5EF4-FFF2-40B4-BE49-F238E27FC236}">
                <a16:creationId xmlns:a16="http://schemas.microsoft.com/office/drawing/2014/main" id="{3C818B4F-0C7B-4065-977B-DE7BF43C9936}"/>
              </a:ext>
            </a:extLst>
          </p:cNvPr>
          <p:cNvSpPr/>
          <p:nvPr/>
        </p:nvSpPr>
        <p:spPr>
          <a:xfrm>
            <a:off x="48528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87" name="TextBox 86">
            <a:extLst>
              <a:ext uri="{FF2B5EF4-FFF2-40B4-BE49-F238E27FC236}">
                <a16:creationId xmlns:a16="http://schemas.microsoft.com/office/drawing/2014/main" id="{1E405FD2-8E8B-BE9F-8D8D-9FB32C668A3C}"/>
              </a:ext>
            </a:extLst>
          </p:cNvPr>
          <p:cNvSpPr txBox="1"/>
          <p:nvPr/>
        </p:nvSpPr>
        <p:spPr>
          <a:xfrm>
            <a:off x="1078977" y="2044910"/>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Três</a:t>
            </a:r>
          </a:p>
        </p:txBody>
      </p:sp>
      <p:pic>
        <p:nvPicPr>
          <p:cNvPr id="89" name="Graphic 88" descr="Emblema de “Seguir” com preenchimento sólido">
            <a:extLst>
              <a:ext uri="{FF2B5EF4-FFF2-40B4-BE49-F238E27FC236}">
                <a16:creationId xmlns:a16="http://schemas.microsoft.com/office/drawing/2014/main" id="{BB3B6F56-1F1D-E4E0-3074-E61588B423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2590558"/>
            <a:ext cx="274320" cy="274320"/>
          </a:xfrm>
          <a:prstGeom prst="rect">
            <a:avLst/>
          </a:prstGeom>
        </p:spPr>
      </p:pic>
      <p:sp>
        <p:nvSpPr>
          <p:cNvPr id="90" name="Rounded Rectangle 89">
            <a:extLst>
              <a:ext uri="{FF2B5EF4-FFF2-40B4-BE49-F238E27FC236}">
                <a16:creationId xmlns:a16="http://schemas.microsoft.com/office/drawing/2014/main" id="{C6C88428-FAF7-1661-9ABE-59141777FD79}"/>
              </a:ext>
            </a:extLst>
          </p:cNvPr>
          <p:cNvSpPr/>
          <p:nvPr/>
        </p:nvSpPr>
        <p:spPr>
          <a:xfrm>
            <a:off x="3382700"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91" name="Rounded Rectangle 90">
            <a:extLst>
              <a:ext uri="{FF2B5EF4-FFF2-40B4-BE49-F238E27FC236}">
                <a16:creationId xmlns:a16="http://schemas.microsoft.com/office/drawing/2014/main" id="{4774DE6F-F70E-AA65-5E05-D37D049F0A64}"/>
              </a:ext>
            </a:extLst>
          </p:cNvPr>
          <p:cNvSpPr/>
          <p:nvPr/>
        </p:nvSpPr>
        <p:spPr>
          <a:xfrm>
            <a:off x="4117757"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92" name="Rounded Rectangle 91">
            <a:extLst>
              <a:ext uri="{FF2B5EF4-FFF2-40B4-BE49-F238E27FC236}">
                <a16:creationId xmlns:a16="http://schemas.microsoft.com/office/drawing/2014/main" id="{034ADA5A-09E6-6122-3C0F-FE940319D312}"/>
              </a:ext>
            </a:extLst>
          </p:cNvPr>
          <p:cNvSpPr/>
          <p:nvPr/>
        </p:nvSpPr>
        <p:spPr>
          <a:xfrm>
            <a:off x="48528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93" name="TextBox 92">
            <a:extLst>
              <a:ext uri="{FF2B5EF4-FFF2-40B4-BE49-F238E27FC236}">
                <a16:creationId xmlns:a16="http://schemas.microsoft.com/office/drawing/2014/main" id="{FBE99C12-EB72-1EB8-3EEF-C21219230F87}"/>
              </a:ext>
            </a:extLst>
          </p:cNvPr>
          <p:cNvSpPr txBox="1"/>
          <p:nvPr/>
        </p:nvSpPr>
        <p:spPr>
          <a:xfrm>
            <a:off x="1078977" y="2628658"/>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Quatro</a:t>
            </a:r>
          </a:p>
        </p:txBody>
      </p:sp>
      <p:pic>
        <p:nvPicPr>
          <p:cNvPr id="96" name="Graphic 95" descr="Emblema de ponto de interrogação com preenchimento sólido">
            <a:extLst>
              <a:ext uri="{FF2B5EF4-FFF2-40B4-BE49-F238E27FC236}">
                <a16:creationId xmlns:a16="http://schemas.microsoft.com/office/drawing/2014/main" id="{A0070D90-C852-1ACB-5608-AFF321E1957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3782455"/>
            <a:ext cx="274320" cy="274320"/>
          </a:xfrm>
          <a:prstGeom prst="rect">
            <a:avLst/>
          </a:prstGeom>
        </p:spPr>
      </p:pic>
      <p:sp>
        <p:nvSpPr>
          <p:cNvPr id="53" name="Round Same Side Corner Rectangle 52">
            <a:extLst>
              <a:ext uri="{FF2B5EF4-FFF2-40B4-BE49-F238E27FC236}">
                <a16:creationId xmlns:a16="http://schemas.microsoft.com/office/drawing/2014/main" id="{79F120E2-5754-3408-A13D-D3C998ACD194}"/>
              </a:ext>
            </a:extLst>
          </p:cNvPr>
          <p:cNvSpPr/>
          <p:nvPr/>
        </p:nvSpPr>
        <p:spPr>
          <a:xfrm rot="16200000">
            <a:off x="-864761" y="1508758"/>
            <a:ext cx="2743200"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pt-BR" dirty="0">
                <a:latin typeface="Century Gothic" panose="020B0502020202020204" pitchFamily="34" charset="0"/>
              </a:rPr>
              <a:t>FINANCEIRO</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rot="16200000">
            <a:off x="-864761" y="4454431"/>
            <a:ext cx="2743200"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pt-BR">
                <a:latin typeface="Century Gothic" panose="020B0502020202020204" pitchFamily="34" charset="0"/>
              </a:rPr>
              <a:t>INTERNO</a:t>
            </a:r>
          </a:p>
        </p:txBody>
      </p:sp>
      <p:sp>
        <p:nvSpPr>
          <p:cNvPr id="98" name="Rounded Rectangle 97">
            <a:extLst>
              <a:ext uri="{FF2B5EF4-FFF2-40B4-BE49-F238E27FC236}">
                <a16:creationId xmlns:a16="http://schemas.microsoft.com/office/drawing/2014/main" id="{BBCE970F-696E-316F-6B93-C9E23B54A043}"/>
              </a:ext>
            </a:extLst>
          </p:cNvPr>
          <p:cNvSpPr/>
          <p:nvPr/>
        </p:nvSpPr>
        <p:spPr>
          <a:xfrm>
            <a:off x="962333"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ounded Rectangle 98">
            <a:extLst>
              <a:ext uri="{FF2B5EF4-FFF2-40B4-BE49-F238E27FC236}">
                <a16:creationId xmlns:a16="http://schemas.microsoft.com/office/drawing/2014/main" id="{42F5F928-2FEA-40D6-AEBE-5855EAEA095F}"/>
              </a:ext>
            </a:extLst>
          </p:cNvPr>
          <p:cNvSpPr/>
          <p:nvPr/>
        </p:nvSpPr>
        <p:spPr>
          <a:xfrm>
            <a:off x="962333"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a:extLst>
              <a:ext uri="{FF2B5EF4-FFF2-40B4-BE49-F238E27FC236}">
                <a16:creationId xmlns:a16="http://schemas.microsoft.com/office/drawing/2014/main" id="{FB4FC22C-2EAC-0197-F65A-2AFCE0E3770D}"/>
              </a:ext>
            </a:extLst>
          </p:cNvPr>
          <p:cNvSpPr/>
          <p:nvPr/>
        </p:nvSpPr>
        <p:spPr>
          <a:xfrm>
            <a:off x="962333"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a:extLst>
              <a:ext uri="{FF2B5EF4-FFF2-40B4-BE49-F238E27FC236}">
                <a16:creationId xmlns:a16="http://schemas.microsoft.com/office/drawing/2014/main" id="{78D2F487-1E94-F583-3275-17493D7EDAB3}"/>
              </a:ext>
            </a:extLst>
          </p:cNvPr>
          <p:cNvSpPr/>
          <p:nvPr/>
        </p:nvSpPr>
        <p:spPr>
          <a:xfrm>
            <a:off x="962333"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677C7DBC-84BD-F479-B9B9-EB4B14071E37}"/>
              </a:ext>
            </a:extLst>
          </p:cNvPr>
          <p:cNvSpPr txBox="1"/>
          <p:nvPr/>
        </p:nvSpPr>
        <p:spPr>
          <a:xfrm>
            <a:off x="962333" y="3399441"/>
            <a:ext cx="997096" cy="253916"/>
          </a:xfrm>
          <a:prstGeom prst="rect">
            <a:avLst/>
          </a:prstGeom>
          <a:noFill/>
        </p:spPr>
        <p:txBody>
          <a:bodyPr wrap="square" rtlCol="0">
            <a:spAutoFit/>
          </a:bodyPr>
          <a:lstStyle/>
          <a:p>
            <a:pPr rtl="0"/>
            <a:r>
              <a:rPr lang="pt-BR" sz="1050">
                <a:solidFill>
                  <a:schemeClr val="tx1">
                    <a:lumMod val="65000"/>
                    <a:lumOff val="35000"/>
                  </a:schemeClr>
                </a:solidFill>
                <a:latin typeface="Century Gothic" panose="020B0502020202020204" pitchFamily="34" charset="0"/>
              </a:rPr>
              <a:t>objetivos</a:t>
            </a:r>
          </a:p>
        </p:txBody>
      </p:sp>
      <p:sp>
        <p:nvSpPr>
          <p:cNvPr id="104" name="TextBox 103">
            <a:extLst>
              <a:ext uri="{FF2B5EF4-FFF2-40B4-BE49-F238E27FC236}">
                <a16:creationId xmlns:a16="http://schemas.microsoft.com/office/drawing/2014/main" id="{D7482F62-55B6-464C-9826-07AF0AF6101C}"/>
              </a:ext>
            </a:extLst>
          </p:cNvPr>
          <p:cNvSpPr txBox="1"/>
          <p:nvPr/>
        </p:nvSpPr>
        <p:spPr>
          <a:xfrm>
            <a:off x="3355650" y="3386554"/>
            <a:ext cx="731520" cy="253916"/>
          </a:xfrm>
          <a:prstGeom prst="rect">
            <a:avLst/>
          </a:prstGeom>
          <a:noFill/>
        </p:spPr>
        <p:txBody>
          <a:bodyPr wrap="square" rtlCol="0">
            <a:spAutoFit/>
          </a:bodyPr>
          <a:lstStyle/>
          <a:p>
            <a:pPr algn="ctr" rtl="0"/>
            <a:r>
              <a:rPr lang="pt-BR" sz="1050">
                <a:solidFill>
                  <a:schemeClr val="tx1">
                    <a:lumMod val="65000"/>
                    <a:lumOff val="35000"/>
                  </a:schemeClr>
                </a:solidFill>
                <a:latin typeface="Century Gothic" panose="020B0502020202020204" pitchFamily="34" charset="0"/>
              </a:rPr>
              <a:t>meta</a:t>
            </a:r>
          </a:p>
        </p:txBody>
      </p:sp>
      <p:sp>
        <p:nvSpPr>
          <p:cNvPr id="105" name="TextBox 104">
            <a:extLst>
              <a:ext uri="{FF2B5EF4-FFF2-40B4-BE49-F238E27FC236}">
                <a16:creationId xmlns:a16="http://schemas.microsoft.com/office/drawing/2014/main" id="{A18E97CD-2EE1-F37E-DB72-189B060C2799}"/>
              </a:ext>
            </a:extLst>
          </p:cNvPr>
          <p:cNvSpPr txBox="1"/>
          <p:nvPr/>
        </p:nvSpPr>
        <p:spPr>
          <a:xfrm>
            <a:off x="4062705" y="3386554"/>
            <a:ext cx="731520" cy="253916"/>
          </a:xfrm>
          <a:prstGeom prst="rect">
            <a:avLst/>
          </a:prstGeom>
          <a:noFill/>
        </p:spPr>
        <p:txBody>
          <a:bodyPr wrap="square" rtlCol="0">
            <a:spAutoFit/>
          </a:bodyPr>
          <a:lstStyle/>
          <a:p>
            <a:pPr algn="ctr" rtl="0"/>
            <a:r>
              <a:rPr lang="pt-BR" sz="1050">
                <a:solidFill>
                  <a:schemeClr val="tx1">
                    <a:lumMod val="65000"/>
                    <a:lumOff val="35000"/>
                  </a:schemeClr>
                </a:solidFill>
                <a:latin typeface="Century Gothic" panose="020B0502020202020204" pitchFamily="34" charset="0"/>
              </a:rPr>
              <a:t>atual</a:t>
            </a:r>
          </a:p>
        </p:txBody>
      </p:sp>
      <p:sp>
        <p:nvSpPr>
          <p:cNvPr id="106" name="TextBox 105">
            <a:extLst>
              <a:ext uri="{FF2B5EF4-FFF2-40B4-BE49-F238E27FC236}">
                <a16:creationId xmlns:a16="http://schemas.microsoft.com/office/drawing/2014/main" id="{CCED5E42-DA3E-83D1-165D-FC6EF597E486}"/>
              </a:ext>
            </a:extLst>
          </p:cNvPr>
          <p:cNvSpPr txBox="1"/>
          <p:nvPr/>
        </p:nvSpPr>
        <p:spPr>
          <a:xfrm>
            <a:off x="4807859" y="3386554"/>
            <a:ext cx="731520" cy="253916"/>
          </a:xfrm>
          <a:prstGeom prst="rect">
            <a:avLst/>
          </a:prstGeom>
          <a:noFill/>
        </p:spPr>
        <p:txBody>
          <a:bodyPr wrap="square" lIns="0" rIns="0" rtlCol="0">
            <a:spAutoFit/>
          </a:bodyPr>
          <a:lstStyle/>
          <a:p>
            <a:pPr algn="ctr" rtl="0"/>
            <a:r>
              <a:rPr lang="pt-BR" sz="1050">
                <a:solidFill>
                  <a:schemeClr val="tx1">
                    <a:lumMod val="65000"/>
                    <a:lumOff val="35000"/>
                  </a:schemeClr>
                </a:solidFill>
                <a:latin typeface="Century Gothic" panose="020B0502020202020204" pitchFamily="34" charset="0"/>
              </a:rPr>
              <a:t>visar</a:t>
            </a:r>
          </a:p>
        </p:txBody>
      </p:sp>
      <p:sp>
        <p:nvSpPr>
          <p:cNvPr id="107" name="Rounded Rectangle 106">
            <a:extLst>
              <a:ext uri="{FF2B5EF4-FFF2-40B4-BE49-F238E27FC236}">
                <a16:creationId xmlns:a16="http://schemas.microsoft.com/office/drawing/2014/main" id="{4142C594-CA17-C339-1EE7-DB44D17390D9}"/>
              </a:ext>
            </a:extLst>
          </p:cNvPr>
          <p:cNvSpPr/>
          <p:nvPr/>
        </p:nvSpPr>
        <p:spPr>
          <a:xfrm>
            <a:off x="3382700"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08" name="Rounded Rectangle 107">
            <a:extLst>
              <a:ext uri="{FF2B5EF4-FFF2-40B4-BE49-F238E27FC236}">
                <a16:creationId xmlns:a16="http://schemas.microsoft.com/office/drawing/2014/main" id="{56157602-7DCF-E4FD-0C5B-0D5876FF35C3}"/>
              </a:ext>
            </a:extLst>
          </p:cNvPr>
          <p:cNvSpPr/>
          <p:nvPr/>
        </p:nvSpPr>
        <p:spPr>
          <a:xfrm>
            <a:off x="4117757"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09" name="Rounded Rectangle 108">
            <a:extLst>
              <a:ext uri="{FF2B5EF4-FFF2-40B4-BE49-F238E27FC236}">
                <a16:creationId xmlns:a16="http://schemas.microsoft.com/office/drawing/2014/main" id="{AC01DF64-D43A-C4A4-7403-25DB6BE2813A}"/>
              </a:ext>
            </a:extLst>
          </p:cNvPr>
          <p:cNvSpPr/>
          <p:nvPr/>
        </p:nvSpPr>
        <p:spPr>
          <a:xfrm>
            <a:off x="48528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10" name="TextBox 109">
            <a:extLst>
              <a:ext uri="{FF2B5EF4-FFF2-40B4-BE49-F238E27FC236}">
                <a16:creationId xmlns:a16="http://schemas.microsoft.com/office/drawing/2014/main" id="{2A8278EE-693D-D1B1-4CB8-F7433D6A1FBB}"/>
              </a:ext>
            </a:extLst>
          </p:cNvPr>
          <p:cNvSpPr txBox="1"/>
          <p:nvPr/>
        </p:nvSpPr>
        <p:spPr>
          <a:xfrm>
            <a:off x="1078977" y="3823087"/>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Objetivo interno um</a:t>
            </a:r>
          </a:p>
        </p:txBody>
      </p:sp>
      <p:pic>
        <p:nvPicPr>
          <p:cNvPr id="111" name="Graphic 110" descr="Emblema de “Seguir” com preenchimento sólido">
            <a:extLst>
              <a:ext uri="{FF2B5EF4-FFF2-40B4-BE49-F238E27FC236}">
                <a16:creationId xmlns:a16="http://schemas.microsoft.com/office/drawing/2014/main" id="{19EC4C86-FA13-1A9F-3EE0-78E7AACC7B3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4368735"/>
            <a:ext cx="274320" cy="274320"/>
          </a:xfrm>
          <a:prstGeom prst="rect">
            <a:avLst/>
          </a:prstGeom>
        </p:spPr>
      </p:pic>
      <p:sp>
        <p:nvSpPr>
          <p:cNvPr id="112" name="Rounded Rectangle 111">
            <a:extLst>
              <a:ext uri="{FF2B5EF4-FFF2-40B4-BE49-F238E27FC236}">
                <a16:creationId xmlns:a16="http://schemas.microsoft.com/office/drawing/2014/main" id="{E5DA9BBF-B28E-C22A-9358-D533BCD78B25}"/>
              </a:ext>
            </a:extLst>
          </p:cNvPr>
          <p:cNvSpPr/>
          <p:nvPr/>
        </p:nvSpPr>
        <p:spPr>
          <a:xfrm>
            <a:off x="3382700"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13" name="Rounded Rectangle 112">
            <a:extLst>
              <a:ext uri="{FF2B5EF4-FFF2-40B4-BE49-F238E27FC236}">
                <a16:creationId xmlns:a16="http://schemas.microsoft.com/office/drawing/2014/main" id="{027654A0-EE2A-FB08-E1B7-E1604ACAC159}"/>
              </a:ext>
            </a:extLst>
          </p:cNvPr>
          <p:cNvSpPr/>
          <p:nvPr/>
        </p:nvSpPr>
        <p:spPr>
          <a:xfrm>
            <a:off x="4117757"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14" name="Rounded Rectangle 113">
            <a:extLst>
              <a:ext uri="{FF2B5EF4-FFF2-40B4-BE49-F238E27FC236}">
                <a16:creationId xmlns:a16="http://schemas.microsoft.com/office/drawing/2014/main" id="{2D250BFE-77FC-72AE-F5DB-2FC5799E02B5}"/>
              </a:ext>
            </a:extLst>
          </p:cNvPr>
          <p:cNvSpPr/>
          <p:nvPr/>
        </p:nvSpPr>
        <p:spPr>
          <a:xfrm>
            <a:off x="48528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15" name="TextBox 114">
            <a:extLst>
              <a:ext uri="{FF2B5EF4-FFF2-40B4-BE49-F238E27FC236}">
                <a16:creationId xmlns:a16="http://schemas.microsoft.com/office/drawing/2014/main" id="{46755469-ED45-E73A-D2DA-329606A1B30E}"/>
              </a:ext>
            </a:extLst>
          </p:cNvPr>
          <p:cNvSpPr txBox="1"/>
          <p:nvPr/>
        </p:nvSpPr>
        <p:spPr>
          <a:xfrm>
            <a:off x="1078977" y="4406835"/>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Dois</a:t>
            </a:r>
          </a:p>
        </p:txBody>
      </p:sp>
      <p:sp>
        <p:nvSpPr>
          <p:cNvPr id="116" name="Rounded Rectangle 115">
            <a:extLst>
              <a:ext uri="{FF2B5EF4-FFF2-40B4-BE49-F238E27FC236}">
                <a16:creationId xmlns:a16="http://schemas.microsoft.com/office/drawing/2014/main" id="{C5BF754C-1352-DF61-6D02-4069083DF35E}"/>
              </a:ext>
            </a:extLst>
          </p:cNvPr>
          <p:cNvSpPr/>
          <p:nvPr/>
        </p:nvSpPr>
        <p:spPr>
          <a:xfrm>
            <a:off x="962333"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a:extLst>
              <a:ext uri="{FF2B5EF4-FFF2-40B4-BE49-F238E27FC236}">
                <a16:creationId xmlns:a16="http://schemas.microsoft.com/office/drawing/2014/main" id="{037B6DE7-DB6C-BC5A-85C1-62F072A87613}"/>
              </a:ext>
            </a:extLst>
          </p:cNvPr>
          <p:cNvSpPr/>
          <p:nvPr/>
        </p:nvSpPr>
        <p:spPr>
          <a:xfrm>
            <a:off x="3382700"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18" name="Rounded Rectangle 117">
            <a:extLst>
              <a:ext uri="{FF2B5EF4-FFF2-40B4-BE49-F238E27FC236}">
                <a16:creationId xmlns:a16="http://schemas.microsoft.com/office/drawing/2014/main" id="{523FA936-C2D2-E0DA-104F-2A2D9684D06F}"/>
              </a:ext>
            </a:extLst>
          </p:cNvPr>
          <p:cNvSpPr/>
          <p:nvPr/>
        </p:nvSpPr>
        <p:spPr>
          <a:xfrm>
            <a:off x="4117757"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19" name="Rounded Rectangle 118">
            <a:extLst>
              <a:ext uri="{FF2B5EF4-FFF2-40B4-BE49-F238E27FC236}">
                <a16:creationId xmlns:a16="http://schemas.microsoft.com/office/drawing/2014/main" id="{C9A49668-B758-CE52-3CCA-0A29F6E6D352}"/>
              </a:ext>
            </a:extLst>
          </p:cNvPr>
          <p:cNvSpPr/>
          <p:nvPr/>
        </p:nvSpPr>
        <p:spPr>
          <a:xfrm>
            <a:off x="48528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20" name="TextBox 119">
            <a:extLst>
              <a:ext uri="{FF2B5EF4-FFF2-40B4-BE49-F238E27FC236}">
                <a16:creationId xmlns:a16="http://schemas.microsoft.com/office/drawing/2014/main" id="{2C52A0BA-3CF9-5EFB-03A8-27EDED587995}"/>
              </a:ext>
            </a:extLst>
          </p:cNvPr>
          <p:cNvSpPr txBox="1"/>
          <p:nvPr/>
        </p:nvSpPr>
        <p:spPr>
          <a:xfrm>
            <a:off x="1078977" y="4990583"/>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Três</a:t>
            </a:r>
          </a:p>
        </p:txBody>
      </p:sp>
      <p:pic>
        <p:nvPicPr>
          <p:cNvPr id="121" name="Graphic 120" descr="Emblema de “Seguir” com preenchimento sólido">
            <a:extLst>
              <a:ext uri="{FF2B5EF4-FFF2-40B4-BE49-F238E27FC236}">
                <a16:creationId xmlns:a16="http://schemas.microsoft.com/office/drawing/2014/main" id="{8DE80A66-FE5D-9C52-79BE-2AA6279659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5536231"/>
            <a:ext cx="274320" cy="274320"/>
          </a:xfrm>
          <a:prstGeom prst="rect">
            <a:avLst/>
          </a:prstGeom>
        </p:spPr>
      </p:pic>
      <p:sp>
        <p:nvSpPr>
          <p:cNvPr id="122" name="Rounded Rectangle 121">
            <a:extLst>
              <a:ext uri="{FF2B5EF4-FFF2-40B4-BE49-F238E27FC236}">
                <a16:creationId xmlns:a16="http://schemas.microsoft.com/office/drawing/2014/main" id="{916F08B6-6333-AC55-2F2B-7EB4F34D1FCC}"/>
              </a:ext>
            </a:extLst>
          </p:cNvPr>
          <p:cNvSpPr/>
          <p:nvPr/>
        </p:nvSpPr>
        <p:spPr>
          <a:xfrm>
            <a:off x="3382700"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23" name="Rounded Rectangle 122">
            <a:extLst>
              <a:ext uri="{FF2B5EF4-FFF2-40B4-BE49-F238E27FC236}">
                <a16:creationId xmlns:a16="http://schemas.microsoft.com/office/drawing/2014/main" id="{57A8C196-2BD3-6DEC-1165-C2AD24441C77}"/>
              </a:ext>
            </a:extLst>
          </p:cNvPr>
          <p:cNvSpPr/>
          <p:nvPr/>
        </p:nvSpPr>
        <p:spPr>
          <a:xfrm>
            <a:off x="4117757"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24" name="Rounded Rectangle 123">
            <a:extLst>
              <a:ext uri="{FF2B5EF4-FFF2-40B4-BE49-F238E27FC236}">
                <a16:creationId xmlns:a16="http://schemas.microsoft.com/office/drawing/2014/main" id="{8FA6D306-1057-A14C-6A2A-6F0E1EEE12D9}"/>
              </a:ext>
            </a:extLst>
          </p:cNvPr>
          <p:cNvSpPr/>
          <p:nvPr/>
        </p:nvSpPr>
        <p:spPr>
          <a:xfrm>
            <a:off x="48528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25" name="TextBox 124">
            <a:extLst>
              <a:ext uri="{FF2B5EF4-FFF2-40B4-BE49-F238E27FC236}">
                <a16:creationId xmlns:a16="http://schemas.microsoft.com/office/drawing/2014/main" id="{3442D1C5-3647-FB94-2733-FC58F566FD07}"/>
              </a:ext>
            </a:extLst>
          </p:cNvPr>
          <p:cNvSpPr txBox="1"/>
          <p:nvPr/>
        </p:nvSpPr>
        <p:spPr>
          <a:xfrm>
            <a:off x="1078977" y="5574331"/>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Quatro</a:t>
            </a:r>
          </a:p>
        </p:txBody>
      </p:sp>
      <p:sp>
        <p:nvSpPr>
          <p:cNvPr id="129" name="Rounded Rectangle 128">
            <a:extLst>
              <a:ext uri="{FF2B5EF4-FFF2-40B4-BE49-F238E27FC236}">
                <a16:creationId xmlns:a16="http://schemas.microsoft.com/office/drawing/2014/main" id="{EA0378DE-E84C-B206-9C55-D1084B6A8AC3}"/>
              </a:ext>
            </a:extLst>
          </p:cNvPr>
          <p:cNvSpPr/>
          <p:nvPr/>
        </p:nvSpPr>
        <p:spPr>
          <a:xfrm>
            <a:off x="6370791"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ounded Rectangle 129">
            <a:extLst>
              <a:ext uri="{FF2B5EF4-FFF2-40B4-BE49-F238E27FC236}">
                <a16:creationId xmlns:a16="http://schemas.microsoft.com/office/drawing/2014/main" id="{B3156CB7-B183-9523-C190-3BC0E23C3681}"/>
              </a:ext>
            </a:extLst>
          </p:cNvPr>
          <p:cNvSpPr/>
          <p:nvPr/>
        </p:nvSpPr>
        <p:spPr>
          <a:xfrm>
            <a:off x="6370791"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a:extLst>
              <a:ext uri="{FF2B5EF4-FFF2-40B4-BE49-F238E27FC236}">
                <a16:creationId xmlns:a16="http://schemas.microsoft.com/office/drawing/2014/main" id="{3BF96870-5B84-07DD-F8B0-48D6A112F58F}"/>
              </a:ext>
            </a:extLst>
          </p:cNvPr>
          <p:cNvSpPr/>
          <p:nvPr/>
        </p:nvSpPr>
        <p:spPr>
          <a:xfrm>
            <a:off x="6370791"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a:extLst>
              <a:ext uri="{FF2B5EF4-FFF2-40B4-BE49-F238E27FC236}">
                <a16:creationId xmlns:a16="http://schemas.microsoft.com/office/drawing/2014/main" id="{12E6DFE1-DF57-CEA7-6B78-0C56E4F2E294}"/>
              </a:ext>
            </a:extLst>
          </p:cNvPr>
          <p:cNvSpPr/>
          <p:nvPr/>
        </p:nvSpPr>
        <p:spPr>
          <a:xfrm>
            <a:off x="6370791"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142F8DC5-3D12-979D-9948-75B563E0B123}"/>
              </a:ext>
            </a:extLst>
          </p:cNvPr>
          <p:cNvSpPr txBox="1"/>
          <p:nvPr/>
        </p:nvSpPr>
        <p:spPr>
          <a:xfrm>
            <a:off x="6370791" y="453768"/>
            <a:ext cx="997096" cy="253916"/>
          </a:xfrm>
          <a:prstGeom prst="rect">
            <a:avLst/>
          </a:prstGeom>
          <a:noFill/>
        </p:spPr>
        <p:txBody>
          <a:bodyPr wrap="square" rtlCol="0">
            <a:spAutoFit/>
          </a:bodyPr>
          <a:lstStyle/>
          <a:p>
            <a:pPr rtl="0"/>
            <a:r>
              <a:rPr lang="pt-BR" sz="1050">
                <a:solidFill>
                  <a:schemeClr val="tx1">
                    <a:lumMod val="65000"/>
                    <a:lumOff val="35000"/>
                  </a:schemeClr>
                </a:solidFill>
                <a:latin typeface="Century Gothic" panose="020B0502020202020204" pitchFamily="34" charset="0"/>
              </a:rPr>
              <a:t>objetivos</a:t>
            </a:r>
          </a:p>
        </p:txBody>
      </p:sp>
      <p:pic>
        <p:nvPicPr>
          <p:cNvPr id="134" name="Graphic 133" descr="Emblema de “Seguir” com preenchimento sólido">
            <a:extLst>
              <a:ext uri="{FF2B5EF4-FFF2-40B4-BE49-F238E27FC236}">
                <a16:creationId xmlns:a16="http://schemas.microsoft.com/office/drawing/2014/main" id="{9EE9B47F-DD2F-46E9-E475-0407619E4C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839314"/>
            <a:ext cx="274320" cy="274320"/>
          </a:xfrm>
          <a:prstGeom prst="rect">
            <a:avLst/>
          </a:prstGeom>
        </p:spPr>
      </p:pic>
      <p:sp>
        <p:nvSpPr>
          <p:cNvPr id="135" name="TextBox 134">
            <a:extLst>
              <a:ext uri="{FF2B5EF4-FFF2-40B4-BE49-F238E27FC236}">
                <a16:creationId xmlns:a16="http://schemas.microsoft.com/office/drawing/2014/main" id="{2E61FBB8-EB10-AFD9-4126-B619668D106C}"/>
              </a:ext>
            </a:extLst>
          </p:cNvPr>
          <p:cNvSpPr txBox="1"/>
          <p:nvPr/>
        </p:nvSpPr>
        <p:spPr>
          <a:xfrm>
            <a:off x="8764108" y="440881"/>
            <a:ext cx="731520" cy="253916"/>
          </a:xfrm>
          <a:prstGeom prst="rect">
            <a:avLst/>
          </a:prstGeom>
          <a:noFill/>
        </p:spPr>
        <p:txBody>
          <a:bodyPr wrap="square" rtlCol="0">
            <a:spAutoFit/>
          </a:bodyPr>
          <a:lstStyle/>
          <a:p>
            <a:pPr algn="ctr" rtl="0"/>
            <a:r>
              <a:rPr lang="pt-BR" sz="1050">
                <a:solidFill>
                  <a:schemeClr val="tx1">
                    <a:lumMod val="65000"/>
                    <a:lumOff val="35000"/>
                  </a:schemeClr>
                </a:solidFill>
                <a:latin typeface="Century Gothic" panose="020B0502020202020204" pitchFamily="34" charset="0"/>
              </a:rPr>
              <a:t>meta</a:t>
            </a:r>
          </a:p>
        </p:txBody>
      </p:sp>
      <p:sp>
        <p:nvSpPr>
          <p:cNvPr id="136" name="TextBox 135">
            <a:extLst>
              <a:ext uri="{FF2B5EF4-FFF2-40B4-BE49-F238E27FC236}">
                <a16:creationId xmlns:a16="http://schemas.microsoft.com/office/drawing/2014/main" id="{CDC63885-F4EC-C696-BD02-C12F2C0D759B}"/>
              </a:ext>
            </a:extLst>
          </p:cNvPr>
          <p:cNvSpPr txBox="1"/>
          <p:nvPr/>
        </p:nvSpPr>
        <p:spPr>
          <a:xfrm>
            <a:off x="9471163" y="440881"/>
            <a:ext cx="731520" cy="253916"/>
          </a:xfrm>
          <a:prstGeom prst="rect">
            <a:avLst/>
          </a:prstGeom>
          <a:noFill/>
        </p:spPr>
        <p:txBody>
          <a:bodyPr wrap="square" rtlCol="0">
            <a:spAutoFit/>
          </a:bodyPr>
          <a:lstStyle/>
          <a:p>
            <a:pPr algn="ctr" rtl="0"/>
            <a:r>
              <a:rPr lang="pt-BR" sz="1050">
                <a:solidFill>
                  <a:schemeClr val="tx1">
                    <a:lumMod val="65000"/>
                    <a:lumOff val="35000"/>
                  </a:schemeClr>
                </a:solidFill>
                <a:latin typeface="Century Gothic" panose="020B0502020202020204" pitchFamily="34" charset="0"/>
              </a:rPr>
              <a:t>atual</a:t>
            </a:r>
          </a:p>
        </p:txBody>
      </p:sp>
      <p:sp>
        <p:nvSpPr>
          <p:cNvPr id="137" name="TextBox 136">
            <a:extLst>
              <a:ext uri="{FF2B5EF4-FFF2-40B4-BE49-F238E27FC236}">
                <a16:creationId xmlns:a16="http://schemas.microsoft.com/office/drawing/2014/main" id="{7BD7045A-34FC-BE7F-4AC9-79468765B6A7}"/>
              </a:ext>
            </a:extLst>
          </p:cNvPr>
          <p:cNvSpPr txBox="1"/>
          <p:nvPr/>
        </p:nvSpPr>
        <p:spPr>
          <a:xfrm>
            <a:off x="10216317" y="440881"/>
            <a:ext cx="731520" cy="253916"/>
          </a:xfrm>
          <a:prstGeom prst="rect">
            <a:avLst/>
          </a:prstGeom>
          <a:noFill/>
        </p:spPr>
        <p:txBody>
          <a:bodyPr wrap="square" lIns="0" rIns="0" rtlCol="0">
            <a:spAutoFit/>
          </a:bodyPr>
          <a:lstStyle/>
          <a:p>
            <a:pPr algn="ctr" rtl="0"/>
            <a:r>
              <a:rPr lang="pt-BR" sz="1050">
                <a:solidFill>
                  <a:schemeClr val="tx1">
                    <a:lumMod val="65000"/>
                    <a:lumOff val="35000"/>
                  </a:schemeClr>
                </a:solidFill>
                <a:latin typeface="Century Gothic" panose="020B0502020202020204" pitchFamily="34" charset="0"/>
              </a:rPr>
              <a:t>visar</a:t>
            </a:r>
          </a:p>
        </p:txBody>
      </p:sp>
      <p:sp>
        <p:nvSpPr>
          <p:cNvPr id="138" name="Rounded Rectangle 137">
            <a:extLst>
              <a:ext uri="{FF2B5EF4-FFF2-40B4-BE49-F238E27FC236}">
                <a16:creationId xmlns:a16="http://schemas.microsoft.com/office/drawing/2014/main" id="{435CE37E-C0ED-CAD1-674A-EC3C9340B22F}"/>
              </a:ext>
            </a:extLst>
          </p:cNvPr>
          <p:cNvSpPr/>
          <p:nvPr/>
        </p:nvSpPr>
        <p:spPr>
          <a:xfrm>
            <a:off x="8791158"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39" name="Rounded Rectangle 138">
            <a:extLst>
              <a:ext uri="{FF2B5EF4-FFF2-40B4-BE49-F238E27FC236}">
                <a16:creationId xmlns:a16="http://schemas.microsoft.com/office/drawing/2014/main" id="{98F8B698-B155-5DA5-6B85-E6E98E0BB099}"/>
              </a:ext>
            </a:extLst>
          </p:cNvPr>
          <p:cNvSpPr/>
          <p:nvPr/>
        </p:nvSpPr>
        <p:spPr>
          <a:xfrm>
            <a:off x="95262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40" name="Rounded Rectangle 139">
            <a:extLst>
              <a:ext uri="{FF2B5EF4-FFF2-40B4-BE49-F238E27FC236}">
                <a16:creationId xmlns:a16="http://schemas.microsoft.com/office/drawing/2014/main" id="{31FAF99F-9D8B-87F6-411D-1CB4EC01B755}"/>
              </a:ext>
            </a:extLst>
          </p:cNvPr>
          <p:cNvSpPr/>
          <p:nvPr/>
        </p:nvSpPr>
        <p:spPr>
          <a:xfrm>
            <a:off x="10261273"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41" name="TextBox 140">
            <a:extLst>
              <a:ext uri="{FF2B5EF4-FFF2-40B4-BE49-F238E27FC236}">
                <a16:creationId xmlns:a16="http://schemas.microsoft.com/office/drawing/2014/main" id="{8D7E1DC6-F9FF-CD93-5F44-46A55F898684}"/>
              </a:ext>
            </a:extLst>
          </p:cNvPr>
          <p:cNvSpPr txBox="1"/>
          <p:nvPr/>
        </p:nvSpPr>
        <p:spPr>
          <a:xfrm>
            <a:off x="6487435" y="877414"/>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Objetivo do cliente um</a:t>
            </a:r>
          </a:p>
        </p:txBody>
      </p:sp>
      <p:pic>
        <p:nvPicPr>
          <p:cNvPr id="142" name="Graphic 141" descr="Emblema de “Seguir” com preenchimento sólido">
            <a:extLst>
              <a:ext uri="{FF2B5EF4-FFF2-40B4-BE49-F238E27FC236}">
                <a16:creationId xmlns:a16="http://schemas.microsoft.com/office/drawing/2014/main" id="{DD3F63FD-5528-75ED-19A1-2491E991CA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1423062"/>
            <a:ext cx="274320" cy="274320"/>
          </a:xfrm>
          <a:prstGeom prst="rect">
            <a:avLst/>
          </a:prstGeom>
        </p:spPr>
      </p:pic>
      <p:sp>
        <p:nvSpPr>
          <p:cNvPr id="143" name="Rounded Rectangle 142">
            <a:extLst>
              <a:ext uri="{FF2B5EF4-FFF2-40B4-BE49-F238E27FC236}">
                <a16:creationId xmlns:a16="http://schemas.microsoft.com/office/drawing/2014/main" id="{DD685DBD-B5CE-D888-046C-C2D98462C146}"/>
              </a:ext>
            </a:extLst>
          </p:cNvPr>
          <p:cNvSpPr/>
          <p:nvPr/>
        </p:nvSpPr>
        <p:spPr>
          <a:xfrm>
            <a:off x="8791158"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44" name="Rounded Rectangle 143">
            <a:extLst>
              <a:ext uri="{FF2B5EF4-FFF2-40B4-BE49-F238E27FC236}">
                <a16:creationId xmlns:a16="http://schemas.microsoft.com/office/drawing/2014/main" id="{0AB1E326-6134-103B-F410-C543A7AFD0F7}"/>
              </a:ext>
            </a:extLst>
          </p:cNvPr>
          <p:cNvSpPr/>
          <p:nvPr/>
        </p:nvSpPr>
        <p:spPr>
          <a:xfrm>
            <a:off x="95262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45" name="Rounded Rectangle 144">
            <a:extLst>
              <a:ext uri="{FF2B5EF4-FFF2-40B4-BE49-F238E27FC236}">
                <a16:creationId xmlns:a16="http://schemas.microsoft.com/office/drawing/2014/main" id="{9830541A-C81E-84D9-3E97-6FC4D947D443}"/>
              </a:ext>
            </a:extLst>
          </p:cNvPr>
          <p:cNvSpPr/>
          <p:nvPr/>
        </p:nvSpPr>
        <p:spPr>
          <a:xfrm>
            <a:off x="10261273"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46" name="TextBox 145">
            <a:extLst>
              <a:ext uri="{FF2B5EF4-FFF2-40B4-BE49-F238E27FC236}">
                <a16:creationId xmlns:a16="http://schemas.microsoft.com/office/drawing/2014/main" id="{122F3802-4B5C-D607-8FAC-84DBB66EFA13}"/>
              </a:ext>
            </a:extLst>
          </p:cNvPr>
          <p:cNvSpPr txBox="1"/>
          <p:nvPr/>
        </p:nvSpPr>
        <p:spPr>
          <a:xfrm>
            <a:off x="6487435" y="1461162"/>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Dois</a:t>
            </a:r>
          </a:p>
        </p:txBody>
      </p:sp>
      <p:sp>
        <p:nvSpPr>
          <p:cNvPr id="147" name="Rounded Rectangle 146">
            <a:extLst>
              <a:ext uri="{FF2B5EF4-FFF2-40B4-BE49-F238E27FC236}">
                <a16:creationId xmlns:a16="http://schemas.microsoft.com/office/drawing/2014/main" id="{661AD70A-2EFB-EBE9-6B97-60C0FF892224}"/>
              </a:ext>
            </a:extLst>
          </p:cNvPr>
          <p:cNvSpPr/>
          <p:nvPr/>
        </p:nvSpPr>
        <p:spPr>
          <a:xfrm>
            <a:off x="6370791"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a:extLst>
              <a:ext uri="{FF2B5EF4-FFF2-40B4-BE49-F238E27FC236}">
                <a16:creationId xmlns:a16="http://schemas.microsoft.com/office/drawing/2014/main" id="{B73A5713-246A-9586-99E5-DD6FA5E90676}"/>
              </a:ext>
            </a:extLst>
          </p:cNvPr>
          <p:cNvSpPr/>
          <p:nvPr/>
        </p:nvSpPr>
        <p:spPr>
          <a:xfrm>
            <a:off x="8791158"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49" name="Rounded Rectangle 148">
            <a:extLst>
              <a:ext uri="{FF2B5EF4-FFF2-40B4-BE49-F238E27FC236}">
                <a16:creationId xmlns:a16="http://schemas.microsoft.com/office/drawing/2014/main" id="{8C082FC5-D763-7870-4027-7F768834020B}"/>
              </a:ext>
            </a:extLst>
          </p:cNvPr>
          <p:cNvSpPr/>
          <p:nvPr/>
        </p:nvSpPr>
        <p:spPr>
          <a:xfrm>
            <a:off x="95262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50" name="Rounded Rectangle 149">
            <a:extLst>
              <a:ext uri="{FF2B5EF4-FFF2-40B4-BE49-F238E27FC236}">
                <a16:creationId xmlns:a16="http://schemas.microsoft.com/office/drawing/2014/main" id="{7768853E-764C-11A5-45C0-CFD30BC91ED5}"/>
              </a:ext>
            </a:extLst>
          </p:cNvPr>
          <p:cNvSpPr/>
          <p:nvPr/>
        </p:nvSpPr>
        <p:spPr>
          <a:xfrm>
            <a:off x="10261273"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51" name="TextBox 150">
            <a:extLst>
              <a:ext uri="{FF2B5EF4-FFF2-40B4-BE49-F238E27FC236}">
                <a16:creationId xmlns:a16="http://schemas.microsoft.com/office/drawing/2014/main" id="{5FC363A5-D6A5-90E4-45A8-838BBD013F36}"/>
              </a:ext>
            </a:extLst>
          </p:cNvPr>
          <p:cNvSpPr txBox="1"/>
          <p:nvPr/>
        </p:nvSpPr>
        <p:spPr>
          <a:xfrm>
            <a:off x="6487435" y="2044910"/>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Objetivo um</a:t>
            </a:r>
          </a:p>
        </p:txBody>
      </p:sp>
      <p:pic>
        <p:nvPicPr>
          <p:cNvPr id="152" name="Graphic 151" descr="Emblema de “Seguir” com preenchimento sólido">
            <a:extLst>
              <a:ext uri="{FF2B5EF4-FFF2-40B4-BE49-F238E27FC236}">
                <a16:creationId xmlns:a16="http://schemas.microsoft.com/office/drawing/2014/main" id="{970B9001-1B9D-AEFC-3021-0CD9497ED3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2590558"/>
            <a:ext cx="274320" cy="274320"/>
          </a:xfrm>
          <a:prstGeom prst="rect">
            <a:avLst/>
          </a:prstGeom>
        </p:spPr>
      </p:pic>
      <p:sp>
        <p:nvSpPr>
          <p:cNvPr id="153" name="Rounded Rectangle 152">
            <a:extLst>
              <a:ext uri="{FF2B5EF4-FFF2-40B4-BE49-F238E27FC236}">
                <a16:creationId xmlns:a16="http://schemas.microsoft.com/office/drawing/2014/main" id="{3ECA189F-2F2B-0DFD-ADB1-A5A4EB4BDAC1}"/>
              </a:ext>
            </a:extLst>
          </p:cNvPr>
          <p:cNvSpPr/>
          <p:nvPr/>
        </p:nvSpPr>
        <p:spPr>
          <a:xfrm>
            <a:off x="8791158"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54" name="Rounded Rectangle 153">
            <a:extLst>
              <a:ext uri="{FF2B5EF4-FFF2-40B4-BE49-F238E27FC236}">
                <a16:creationId xmlns:a16="http://schemas.microsoft.com/office/drawing/2014/main" id="{A8D07499-AA7B-CB71-9CE4-25C414B4A170}"/>
              </a:ext>
            </a:extLst>
          </p:cNvPr>
          <p:cNvSpPr/>
          <p:nvPr/>
        </p:nvSpPr>
        <p:spPr>
          <a:xfrm>
            <a:off x="95262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55" name="Rounded Rectangle 154">
            <a:extLst>
              <a:ext uri="{FF2B5EF4-FFF2-40B4-BE49-F238E27FC236}">
                <a16:creationId xmlns:a16="http://schemas.microsoft.com/office/drawing/2014/main" id="{6D821AB0-A7CE-22C1-4712-379006FE7F8A}"/>
              </a:ext>
            </a:extLst>
          </p:cNvPr>
          <p:cNvSpPr/>
          <p:nvPr/>
        </p:nvSpPr>
        <p:spPr>
          <a:xfrm>
            <a:off x="10261273"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56" name="TextBox 155">
            <a:extLst>
              <a:ext uri="{FF2B5EF4-FFF2-40B4-BE49-F238E27FC236}">
                <a16:creationId xmlns:a16="http://schemas.microsoft.com/office/drawing/2014/main" id="{5C998A96-4157-0166-ACD9-457CACCA0484}"/>
              </a:ext>
            </a:extLst>
          </p:cNvPr>
          <p:cNvSpPr txBox="1"/>
          <p:nvPr/>
        </p:nvSpPr>
        <p:spPr>
          <a:xfrm>
            <a:off x="6487435" y="2628658"/>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Objetivo um</a:t>
            </a:r>
          </a:p>
        </p:txBody>
      </p:sp>
      <p:pic>
        <p:nvPicPr>
          <p:cNvPr id="158" name="Graphic 157" descr="Emblema de ponto de interrogação com preenchimento sólido">
            <a:extLst>
              <a:ext uri="{FF2B5EF4-FFF2-40B4-BE49-F238E27FC236}">
                <a16:creationId xmlns:a16="http://schemas.microsoft.com/office/drawing/2014/main" id="{E8E46B3A-76C4-BE5A-55DC-C519399C2F2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068666" y="4950514"/>
            <a:ext cx="274320" cy="274320"/>
          </a:xfrm>
          <a:prstGeom prst="rect">
            <a:avLst/>
          </a:prstGeom>
        </p:spPr>
      </p:pic>
      <p:sp>
        <p:nvSpPr>
          <p:cNvPr id="159" name="Rounded Rectangle 158">
            <a:extLst>
              <a:ext uri="{FF2B5EF4-FFF2-40B4-BE49-F238E27FC236}">
                <a16:creationId xmlns:a16="http://schemas.microsoft.com/office/drawing/2014/main" id="{D9E2A255-E310-4309-BCB8-34916C0FDBFF}"/>
              </a:ext>
            </a:extLst>
          </p:cNvPr>
          <p:cNvSpPr/>
          <p:nvPr/>
        </p:nvSpPr>
        <p:spPr>
          <a:xfrm>
            <a:off x="6370791"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ounded Rectangle 159">
            <a:extLst>
              <a:ext uri="{FF2B5EF4-FFF2-40B4-BE49-F238E27FC236}">
                <a16:creationId xmlns:a16="http://schemas.microsoft.com/office/drawing/2014/main" id="{828D3662-36B5-63D1-6CA5-5C71443AF586}"/>
              </a:ext>
            </a:extLst>
          </p:cNvPr>
          <p:cNvSpPr/>
          <p:nvPr/>
        </p:nvSpPr>
        <p:spPr>
          <a:xfrm>
            <a:off x="6370791"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a:extLst>
              <a:ext uri="{FF2B5EF4-FFF2-40B4-BE49-F238E27FC236}">
                <a16:creationId xmlns:a16="http://schemas.microsoft.com/office/drawing/2014/main" id="{80F9EE9E-E42F-414C-BA32-80B668A3113B}"/>
              </a:ext>
            </a:extLst>
          </p:cNvPr>
          <p:cNvSpPr/>
          <p:nvPr/>
        </p:nvSpPr>
        <p:spPr>
          <a:xfrm>
            <a:off x="6370791"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a:extLst>
              <a:ext uri="{FF2B5EF4-FFF2-40B4-BE49-F238E27FC236}">
                <a16:creationId xmlns:a16="http://schemas.microsoft.com/office/drawing/2014/main" id="{AFB8CD3A-D990-10DB-D95A-36D051DC25D0}"/>
              </a:ext>
            </a:extLst>
          </p:cNvPr>
          <p:cNvSpPr/>
          <p:nvPr/>
        </p:nvSpPr>
        <p:spPr>
          <a:xfrm>
            <a:off x="6370791"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F7A49DD5-9382-B913-1848-6BDDA4602B5F}"/>
              </a:ext>
            </a:extLst>
          </p:cNvPr>
          <p:cNvSpPr txBox="1"/>
          <p:nvPr/>
        </p:nvSpPr>
        <p:spPr>
          <a:xfrm>
            <a:off x="6370791" y="3399441"/>
            <a:ext cx="997096" cy="253916"/>
          </a:xfrm>
          <a:prstGeom prst="rect">
            <a:avLst/>
          </a:prstGeom>
          <a:noFill/>
        </p:spPr>
        <p:txBody>
          <a:bodyPr wrap="square" rtlCol="0">
            <a:spAutoFit/>
          </a:bodyPr>
          <a:lstStyle/>
          <a:p>
            <a:pPr rtl="0"/>
            <a:r>
              <a:rPr lang="pt-BR" sz="1050">
                <a:solidFill>
                  <a:schemeClr val="tx1">
                    <a:lumMod val="65000"/>
                    <a:lumOff val="35000"/>
                  </a:schemeClr>
                </a:solidFill>
                <a:latin typeface="Century Gothic" panose="020B0502020202020204" pitchFamily="34" charset="0"/>
              </a:rPr>
              <a:t>objetivos</a:t>
            </a:r>
          </a:p>
        </p:txBody>
      </p:sp>
      <p:sp>
        <p:nvSpPr>
          <p:cNvPr id="165" name="TextBox 164">
            <a:extLst>
              <a:ext uri="{FF2B5EF4-FFF2-40B4-BE49-F238E27FC236}">
                <a16:creationId xmlns:a16="http://schemas.microsoft.com/office/drawing/2014/main" id="{CCDFF0F6-2E1F-26A1-0DA5-681E9C54BEAB}"/>
              </a:ext>
            </a:extLst>
          </p:cNvPr>
          <p:cNvSpPr txBox="1"/>
          <p:nvPr/>
        </p:nvSpPr>
        <p:spPr>
          <a:xfrm>
            <a:off x="8764108" y="3386554"/>
            <a:ext cx="731520" cy="253916"/>
          </a:xfrm>
          <a:prstGeom prst="rect">
            <a:avLst/>
          </a:prstGeom>
          <a:noFill/>
        </p:spPr>
        <p:txBody>
          <a:bodyPr wrap="square" rtlCol="0">
            <a:spAutoFit/>
          </a:bodyPr>
          <a:lstStyle/>
          <a:p>
            <a:pPr algn="ctr" rtl="0"/>
            <a:r>
              <a:rPr lang="pt-BR" sz="1050">
                <a:solidFill>
                  <a:schemeClr val="tx1">
                    <a:lumMod val="65000"/>
                    <a:lumOff val="35000"/>
                  </a:schemeClr>
                </a:solidFill>
                <a:latin typeface="Century Gothic" panose="020B0502020202020204" pitchFamily="34" charset="0"/>
              </a:rPr>
              <a:t>meta</a:t>
            </a:r>
          </a:p>
        </p:txBody>
      </p:sp>
      <p:sp>
        <p:nvSpPr>
          <p:cNvPr id="166" name="TextBox 165">
            <a:extLst>
              <a:ext uri="{FF2B5EF4-FFF2-40B4-BE49-F238E27FC236}">
                <a16:creationId xmlns:a16="http://schemas.microsoft.com/office/drawing/2014/main" id="{79D54E9E-A7B3-62BE-BAC6-CCB6FD7DF0C3}"/>
              </a:ext>
            </a:extLst>
          </p:cNvPr>
          <p:cNvSpPr txBox="1"/>
          <p:nvPr/>
        </p:nvSpPr>
        <p:spPr>
          <a:xfrm>
            <a:off x="9471163" y="3386554"/>
            <a:ext cx="731520" cy="253916"/>
          </a:xfrm>
          <a:prstGeom prst="rect">
            <a:avLst/>
          </a:prstGeom>
          <a:noFill/>
        </p:spPr>
        <p:txBody>
          <a:bodyPr wrap="square" rtlCol="0">
            <a:spAutoFit/>
          </a:bodyPr>
          <a:lstStyle/>
          <a:p>
            <a:pPr algn="ctr" rtl="0"/>
            <a:r>
              <a:rPr lang="pt-BR" sz="1050">
                <a:solidFill>
                  <a:schemeClr val="tx1">
                    <a:lumMod val="65000"/>
                    <a:lumOff val="35000"/>
                  </a:schemeClr>
                </a:solidFill>
                <a:latin typeface="Century Gothic" panose="020B0502020202020204" pitchFamily="34" charset="0"/>
              </a:rPr>
              <a:t>atual</a:t>
            </a:r>
          </a:p>
        </p:txBody>
      </p:sp>
      <p:sp>
        <p:nvSpPr>
          <p:cNvPr id="167" name="TextBox 166">
            <a:extLst>
              <a:ext uri="{FF2B5EF4-FFF2-40B4-BE49-F238E27FC236}">
                <a16:creationId xmlns:a16="http://schemas.microsoft.com/office/drawing/2014/main" id="{317770DE-8389-C383-6DEA-7134D882BDAE}"/>
              </a:ext>
            </a:extLst>
          </p:cNvPr>
          <p:cNvSpPr txBox="1"/>
          <p:nvPr/>
        </p:nvSpPr>
        <p:spPr>
          <a:xfrm>
            <a:off x="10216317" y="3386554"/>
            <a:ext cx="731520" cy="253916"/>
          </a:xfrm>
          <a:prstGeom prst="rect">
            <a:avLst/>
          </a:prstGeom>
          <a:noFill/>
        </p:spPr>
        <p:txBody>
          <a:bodyPr wrap="square" lIns="0" rIns="0" rtlCol="0">
            <a:spAutoFit/>
          </a:bodyPr>
          <a:lstStyle/>
          <a:p>
            <a:pPr algn="ctr" rtl="0"/>
            <a:r>
              <a:rPr lang="pt-BR" sz="1050">
                <a:solidFill>
                  <a:schemeClr val="tx1">
                    <a:lumMod val="65000"/>
                    <a:lumOff val="35000"/>
                  </a:schemeClr>
                </a:solidFill>
                <a:latin typeface="Century Gothic" panose="020B0502020202020204" pitchFamily="34" charset="0"/>
              </a:rPr>
              <a:t>visar</a:t>
            </a:r>
          </a:p>
        </p:txBody>
      </p:sp>
      <p:sp>
        <p:nvSpPr>
          <p:cNvPr id="168" name="Rounded Rectangle 167">
            <a:extLst>
              <a:ext uri="{FF2B5EF4-FFF2-40B4-BE49-F238E27FC236}">
                <a16:creationId xmlns:a16="http://schemas.microsoft.com/office/drawing/2014/main" id="{EA7C3B80-7960-1C0D-EC7A-1E63CBB99222}"/>
              </a:ext>
            </a:extLst>
          </p:cNvPr>
          <p:cNvSpPr/>
          <p:nvPr/>
        </p:nvSpPr>
        <p:spPr>
          <a:xfrm>
            <a:off x="8791158"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69" name="Rounded Rectangle 168">
            <a:extLst>
              <a:ext uri="{FF2B5EF4-FFF2-40B4-BE49-F238E27FC236}">
                <a16:creationId xmlns:a16="http://schemas.microsoft.com/office/drawing/2014/main" id="{187F8C4F-0397-0466-3038-960E0A14F899}"/>
              </a:ext>
            </a:extLst>
          </p:cNvPr>
          <p:cNvSpPr/>
          <p:nvPr/>
        </p:nvSpPr>
        <p:spPr>
          <a:xfrm>
            <a:off x="95262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70" name="Rounded Rectangle 169">
            <a:extLst>
              <a:ext uri="{FF2B5EF4-FFF2-40B4-BE49-F238E27FC236}">
                <a16:creationId xmlns:a16="http://schemas.microsoft.com/office/drawing/2014/main" id="{8604D8DE-DBA8-550C-5CEC-ECE75AEB5796}"/>
              </a:ext>
            </a:extLst>
          </p:cNvPr>
          <p:cNvSpPr/>
          <p:nvPr/>
        </p:nvSpPr>
        <p:spPr>
          <a:xfrm>
            <a:off x="10261273"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71" name="TextBox 170">
            <a:extLst>
              <a:ext uri="{FF2B5EF4-FFF2-40B4-BE49-F238E27FC236}">
                <a16:creationId xmlns:a16="http://schemas.microsoft.com/office/drawing/2014/main" id="{AE6F83BA-ED7E-6456-5691-66E41EDB3E6D}"/>
              </a:ext>
            </a:extLst>
          </p:cNvPr>
          <p:cNvSpPr txBox="1"/>
          <p:nvPr/>
        </p:nvSpPr>
        <p:spPr>
          <a:xfrm>
            <a:off x="6487435" y="3723060"/>
            <a:ext cx="2115027" cy="400110"/>
          </a:xfrm>
          <a:prstGeom prst="rect">
            <a:avLst/>
          </a:prstGeom>
          <a:noFill/>
        </p:spPr>
        <p:txBody>
          <a:bodyPr wrap="square" lIns="0" tIns="0" rIns="0" bIns="0" rtlCol="0" anchor="ctr" anchorCtr="0">
            <a:spAutoFit/>
          </a:bodyPr>
          <a:lstStyle/>
          <a:p>
            <a:pPr rtl="0"/>
            <a:r>
              <a:rPr lang="pt-BR" sz="1300" dirty="0">
                <a:latin typeface="Century Gothic" panose="020B0502020202020204" pitchFamily="34" charset="0"/>
              </a:rPr>
              <a:t>Objetivo de aprendizado e crescimento um</a:t>
            </a:r>
          </a:p>
        </p:txBody>
      </p:sp>
      <p:pic>
        <p:nvPicPr>
          <p:cNvPr id="172" name="Graphic 171" descr="Emblema de “Seguir” com preenchimento sólido">
            <a:extLst>
              <a:ext uri="{FF2B5EF4-FFF2-40B4-BE49-F238E27FC236}">
                <a16:creationId xmlns:a16="http://schemas.microsoft.com/office/drawing/2014/main" id="{B670F7DA-B3F6-07E1-9B5A-4D3247F7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4368735"/>
            <a:ext cx="274320" cy="274320"/>
          </a:xfrm>
          <a:prstGeom prst="rect">
            <a:avLst/>
          </a:prstGeom>
        </p:spPr>
      </p:pic>
      <p:sp>
        <p:nvSpPr>
          <p:cNvPr id="173" name="Rounded Rectangle 172">
            <a:extLst>
              <a:ext uri="{FF2B5EF4-FFF2-40B4-BE49-F238E27FC236}">
                <a16:creationId xmlns:a16="http://schemas.microsoft.com/office/drawing/2014/main" id="{E315A7D2-F379-B886-A50E-6353E698D440}"/>
              </a:ext>
            </a:extLst>
          </p:cNvPr>
          <p:cNvSpPr/>
          <p:nvPr/>
        </p:nvSpPr>
        <p:spPr>
          <a:xfrm>
            <a:off x="8791158"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74" name="Rounded Rectangle 173">
            <a:extLst>
              <a:ext uri="{FF2B5EF4-FFF2-40B4-BE49-F238E27FC236}">
                <a16:creationId xmlns:a16="http://schemas.microsoft.com/office/drawing/2014/main" id="{3F9A31A7-38BC-AB20-2A90-A095E8FA211E}"/>
              </a:ext>
            </a:extLst>
          </p:cNvPr>
          <p:cNvSpPr/>
          <p:nvPr/>
        </p:nvSpPr>
        <p:spPr>
          <a:xfrm>
            <a:off x="95262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75" name="Rounded Rectangle 174">
            <a:extLst>
              <a:ext uri="{FF2B5EF4-FFF2-40B4-BE49-F238E27FC236}">
                <a16:creationId xmlns:a16="http://schemas.microsoft.com/office/drawing/2014/main" id="{028DB156-0D74-C35E-CF65-98A56608DC00}"/>
              </a:ext>
            </a:extLst>
          </p:cNvPr>
          <p:cNvSpPr/>
          <p:nvPr/>
        </p:nvSpPr>
        <p:spPr>
          <a:xfrm>
            <a:off x="10261273"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76" name="TextBox 175">
            <a:extLst>
              <a:ext uri="{FF2B5EF4-FFF2-40B4-BE49-F238E27FC236}">
                <a16:creationId xmlns:a16="http://schemas.microsoft.com/office/drawing/2014/main" id="{4507CBD0-1DB7-375F-886F-717BC18A1EEC}"/>
              </a:ext>
            </a:extLst>
          </p:cNvPr>
          <p:cNvSpPr txBox="1"/>
          <p:nvPr/>
        </p:nvSpPr>
        <p:spPr>
          <a:xfrm>
            <a:off x="6487435" y="4406835"/>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Dois</a:t>
            </a:r>
          </a:p>
        </p:txBody>
      </p:sp>
      <p:sp>
        <p:nvSpPr>
          <p:cNvPr id="177" name="Rounded Rectangle 176">
            <a:extLst>
              <a:ext uri="{FF2B5EF4-FFF2-40B4-BE49-F238E27FC236}">
                <a16:creationId xmlns:a16="http://schemas.microsoft.com/office/drawing/2014/main" id="{74DB90D8-0C0C-FD37-14EE-0824C5CAFE72}"/>
              </a:ext>
            </a:extLst>
          </p:cNvPr>
          <p:cNvSpPr/>
          <p:nvPr/>
        </p:nvSpPr>
        <p:spPr>
          <a:xfrm>
            <a:off x="6370791"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a:extLst>
              <a:ext uri="{FF2B5EF4-FFF2-40B4-BE49-F238E27FC236}">
                <a16:creationId xmlns:a16="http://schemas.microsoft.com/office/drawing/2014/main" id="{1DA5C5F3-A829-45F1-07EA-6AB42309DFF1}"/>
              </a:ext>
            </a:extLst>
          </p:cNvPr>
          <p:cNvSpPr/>
          <p:nvPr/>
        </p:nvSpPr>
        <p:spPr>
          <a:xfrm>
            <a:off x="8791158"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79" name="Rounded Rectangle 178">
            <a:extLst>
              <a:ext uri="{FF2B5EF4-FFF2-40B4-BE49-F238E27FC236}">
                <a16:creationId xmlns:a16="http://schemas.microsoft.com/office/drawing/2014/main" id="{742C2EB3-D750-192B-9A0C-A3962682ABA9}"/>
              </a:ext>
            </a:extLst>
          </p:cNvPr>
          <p:cNvSpPr/>
          <p:nvPr/>
        </p:nvSpPr>
        <p:spPr>
          <a:xfrm>
            <a:off x="95262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80" name="Rounded Rectangle 179">
            <a:extLst>
              <a:ext uri="{FF2B5EF4-FFF2-40B4-BE49-F238E27FC236}">
                <a16:creationId xmlns:a16="http://schemas.microsoft.com/office/drawing/2014/main" id="{4EE9E209-49AE-AABA-D5A9-EF1201637F4C}"/>
              </a:ext>
            </a:extLst>
          </p:cNvPr>
          <p:cNvSpPr/>
          <p:nvPr/>
        </p:nvSpPr>
        <p:spPr>
          <a:xfrm>
            <a:off x="10261273"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81" name="TextBox 180">
            <a:extLst>
              <a:ext uri="{FF2B5EF4-FFF2-40B4-BE49-F238E27FC236}">
                <a16:creationId xmlns:a16="http://schemas.microsoft.com/office/drawing/2014/main" id="{EB4FE738-F820-4217-770F-D6A6854674E1}"/>
              </a:ext>
            </a:extLst>
          </p:cNvPr>
          <p:cNvSpPr txBox="1"/>
          <p:nvPr/>
        </p:nvSpPr>
        <p:spPr>
          <a:xfrm>
            <a:off x="6487435" y="4990583"/>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Três</a:t>
            </a:r>
          </a:p>
        </p:txBody>
      </p:sp>
      <p:pic>
        <p:nvPicPr>
          <p:cNvPr id="182" name="Graphic 181" descr="Emblema de “Seguir” com preenchimento sólido">
            <a:extLst>
              <a:ext uri="{FF2B5EF4-FFF2-40B4-BE49-F238E27FC236}">
                <a16:creationId xmlns:a16="http://schemas.microsoft.com/office/drawing/2014/main" id="{99A55FAE-CF08-C223-7E4C-321F476AFA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5536231"/>
            <a:ext cx="274320" cy="274320"/>
          </a:xfrm>
          <a:prstGeom prst="rect">
            <a:avLst/>
          </a:prstGeom>
        </p:spPr>
      </p:pic>
      <p:sp>
        <p:nvSpPr>
          <p:cNvPr id="183" name="Rounded Rectangle 182">
            <a:extLst>
              <a:ext uri="{FF2B5EF4-FFF2-40B4-BE49-F238E27FC236}">
                <a16:creationId xmlns:a16="http://schemas.microsoft.com/office/drawing/2014/main" id="{25DCC9AE-28F1-C9CC-D305-E1918444CA16}"/>
              </a:ext>
            </a:extLst>
          </p:cNvPr>
          <p:cNvSpPr/>
          <p:nvPr/>
        </p:nvSpPr>
        <p:spPr>
          <a:xfrm>
            <a:off x="8791158"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84" name="Rounded Rectangle 183">
            <a:extLst>
              <a:ext uri="{FF2B5EF4-FFF2-40B4-BE49-F238E27FC236}">
                <a16:creationId xmlns:a16="http://schemas.microsoft.com/office/drawing/2014/main" id="{F9458436-660B-85DA-C724-4B1F487759AA}"/>
              </a:ext>
            </a:extLst>
          </p:cNvPr>
          <p:cNvSpPr/>
          <p:nvPr/>
        </p:nvSpPr>
        <p:spPr>
          <a:xfrm>
            <a:off x="95262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85" name="Rounded Rectangle 184">
            <a:extLst>
              <a:ext uri="{FF2B5EF4-FFF2-40B4-BE49-F238E27FC236}">
                <a16:creationId xmlns:a16="http://schemas.microsoft.com/office/drawing/2014/main" id="{CFCF94E6-C530-3D4F-D959-01210EEACB16}"/>
              </a:ext>
            </a:extLst>
          </p:cNvPr>
          <p:cNvSpPr/>
          <p:nvPr/>
        </p:nvSpPr>
        <p:spPr>
          <a:xfrm>
            <a:off x="10261273"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pt-BR" sz="1400">
                <a:solidFill>
                  <a:schemeClr val="tx1">
                    <a:lumMod val="65000"/>
                    <a:lumOff val="35000"/>
                  </a:schemeClr>
                </a:solidFill>
                <a:latin typeface="Century Gothic" panose="020B0502020202020204" pitchFamily="34" charset="0"/>
              </a:rPr>
              <a:t>(xx)</a:t>
            </a:r>
          </a:p>
        </p:txBody>
      </p:sp>
      <p:sp>
        <p:nvSpPr>
          <p:cNvPr id="186" name="TextBox 185">
            <a:extLst>
              <a:ext uri="{FF2B5EF4-FFF2-40B4-BE49-F238E27FC236}">
                <a16:creationId xmlns:a16="http://schemas.microsoft.com/office/drawing/2014/main" id="{77557A5E-3C94-3548-B0F2-5FC23603CE07}"/>
              </a:ext>
            </a:extLst>
          </p:cNvPr>
          <p:cNvSpPr txBox="1"/>
          <p:nvPr/>
        </p:nvSpPr>
        <p:spPr>
          <a:xfrm>
            <a:off x="6487435" y="5574331"/>
            <a:ext cx="2208746" cy="200055"/>
          </a:xfrm>
          <a:prstGeom prst="rect">
            <a:avLst/>
          </a:prstGeom>
          <a:noFill/>
        </p:spPr>
        <p:txBody>
          <a:bodyPr wrap="square" lIns="0" tIns="0" rIns="0" bIns="0" rtlCol="0" anchor="ctr" anchorCtr="0">
            <a:spAutoFit/>
          </a:bodyPr>
          <a:lstStyle/>
          <a:p>
            <a:pPr rtl="0"/>
            <a:r>
              <a:rPr lang="pt-BR" sz="1300">
                <a:latin typeface="Century Gothic" panose="020B0502020202020204" pitchFamily="34" charset="0"/>
              </a:rPr>
              <a:t>Quatro</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rot="5400000">
            <a:off x="10327195" y="4454431"/>
            <a:ext cx="2743200"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lnSpc>
                <a:spcPct val="80000"/>
              </a:lnSpc>
            </a:pPr>
            <a:r>
              <a:rPr lang="pt-BR" dirty="0">
                <a:latin typeface="Century Gothic" panose="020B0502020202020204" pitchFamily="34" charset="0"/>
              </a:rPr>
              <a:t>APRENDIZADO E CRESCIMENTO</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rot="5400000">
            <a:off x="10327196" y="1508758"/>
            <a:ext cx="2743200"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pt-BR" dirty="0">
                <a:latin typeface="Century Gothic" panose="020B0502020202020204" pitchFamily="34" charset="0"/>
              </a:rPr>
              <a:t>CLIENTE</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894513683"/>
              </p:ext>
            </p:extLst>
          </p:nvPr>
        </p:nvGraphicFramePr>
        <p:xfrm>
          <a:off x="787790" y="1050352"/>
          <a:ext cx="10371441" cy="2468352"/>
        </p:xfrm>
        <a:graphic>
          <a:graphicData uri="http://schemas.openxmlformats.org/drawingml/2006/table">
            <a:tbl>
              <a:tblPr firstRow="1" firstCol="1" bandRow="1">
                <a:tableStyleId>{5C22544A-7EE6-4342-B048-85BDC9FD1C3A}</a:tableStyleId>
              </a:tblPr>
              <a:tblGrid>
                <a:gridCol w="10371441">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dirty="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15313</TotalTime>
  <Words>384</Words>
  <Application>Microsoft Office PowerPoint</Application>
  <PresentationFormat>Widescreen</PresentationFormat>
  <Paragraphs>96</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312</cp:revision>
  <cp:lastPrinted>2024-02-20T23:48:17Z</cp:lastPrinted>
  <dcterms:created xsi:type="dcterms:W3CDTF">2021-07-07T23:54:57Z</dcterms:created>
  <dcterms:modified xsi:type="dcterms:W3CDTF">2024-09-19T08:33:42Z</dcterms:modified>
</cp:coreProperties>
</file>