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
  </p:notesMasterIdLst>
  <p:sldIdLst>
    <p:sldId id="408" r:id="rId2"/>
    <p:sldId id="41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9E"/>
    <a:srgbClr val="8FEEE2"/>
    <a:srgbClr val="D6EEEC"/>
    <a:srgbClr val="D5A202"/>
    <a:srgbClr val="F7DE9C"/>
    <a:srgbClr val="E4F6F7"/>
    <a:srgbClr val="E8E9F4"/>
    <a:srgbClr val="001033"/>
    <a:srgbClr val="100300"/>
    <a:srgbClr val="C6D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6058"/>
  </p:normalViewPr>
  <p:slideViewPr>
    <p:cSldViewPr snapToGrid="0" snapToObjects="1">
      <p:cViewPr varScale="1">
        <p:scale>
          <a:sx n="108" d="100"/>
          <a:sy n="108" d="100"/>
        </p:scale>
        <p:origin x="72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pt.smartsheet.com/try-it?trp=58102"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Ondas abstratas em 3D com gradiente de cor">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chemeClr val="bg2">
                  <a:alpha val="58774"/>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8" y="282533"/>
            <a:ext cx="5432062" cy="1077218"/>
          </a:xfrm>
          <a:prstGeom prst="rect">
            <a:avLst/>
          </a:prstGeom>
          <a:noFill/>
          <a:effectLst/>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básico de Balanced Scorecard</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2" y="1366333"/>
            <a:ext cx="4944683" cy="5100179"/>
          </a:xfrm>
          <a:prstGeom prst="rect">
            <a:avLst/>
          </a:prstGeom>
          <a:noFill/>
        </p:spPr>
        <p:txBody>
          <a:bodyPr wrap="square" rtlCol="0">
            <a:spAutoFit/>
          </a:bodyPr>
          <a:lstStyle/>
          <a:p>
            <a:pPr algn="l" rtl="0">
              <a:lnSpc>
                <a:spcPct val="120000"/>
              </a:lnSpc>
              <a:spcBef>
                <a:spcPts val="0"/>
              </a:spcBef>
              <a:spcAft>
                <a:spcPts val="1200"/>
              </a:spcAft>
            </a:pPr>
            <a:r>
              <a:rPr lang="pt-BR" sz="1200" b="1" i="0" u="none" strike="noStrike" dirty="0">
                <a:solidFill>
                  <a:srgbClr val="000000"/>
                </a:solidFill>
                <a:effectLst/>
                <a:latin typeface="Century Gothic" panose="020B0502020202020204" pitchFamily="34" charset="0"/>
              </a:rPr>
              <a:t>Quando usar este modelo</a:t>
            </a:r>
            <a:r>
              <a:rPr lang="pt-BR" sz="1200" i="0" u="none" strike="noStrike" dirty="0">
                <a:solidFill>
                  <a:srgbClr val="000000"/>
                </a:solidFill>
                <a:effectLst/>
                <a:latin typeface="Century Gothic" panose="020B0502020202020204" pitchFamily="34" charset="0"/>
              </a:rPr>
              <a:t>: planejadores estratégicos podem usar este modelo de Balanced Scorecard (Indicadores Balanceados de Desempenho) para alinhar as atividades da empresa com a visão e as metas estratégicas mais amplas. Este modelo é útil principalmente para organizações que precisam de uma abordagem estruturada para gerenciar e medir o desempenho das principais áreas de negócios, desde o financeiro até o aprendizado e o crescimento. Por exemplo, uma startup que deseja monitorar as métricas de crescimento ou uma empresa de manufatura que deseja aprimorar a eficiência operacional pode usar esta estrutura para definir metas e iniciativas claras.</a:t>
            </a:r>
          </a:p>
          <a:p>
            <a:pPr algn="l" rtl="0">
              <a:lnSpc>
                <a:spcPct val="120000"/>
              </a:lnSpc>
              <a:spcBef>
                <a:spcPts val="0"/>
              </a:spcBef>
              <a:spcAft>
                <a:spcPts val="1200"/>
              </a:spcAft>
            </a:pPr>
            <a:r>
              <a:rPr lang="pt-BR" sz="1200" b="1" i="0" u="none" strike="noStrike" dirty="0">
                <a:solidFill>
                  <a:srgbClr val="000000"/>
                </a:solidFill>
                <a:effectLst/>
                <a:latin typeface="Century Gothic" panose="020B0502020202020204" pitchFamily="34" charset="0"/>
              </a:rPr>
              <a:t>Recursos interessantes do modelo</a:t>
            </a:r>
            <a:r>
              <a:rPr lang="pt-BR" sz="1200" i="0" u="none" strike="noStrike" dirty="0">
                <a:solidFill>
                  <a:srgbClr val="000000"/>
                </a:solidFill>
                <a:effectLst/>
                <a:latin typeface="Century Gothic" panose="020B0502020202020204" pitchFamily="34" charset="0"/>
              </a:rPr>
              <a:t>: este modelo lista objetivos e medidas estratégicas, juntamente com uma projeção de cinco anos para metas e iniciativas correspondentes para o planejamento a longo prazo. O modelo mostra o modo como as metas progridem ao longo do tempo (por exemplo, o crescimento anual das vendas ou a aquisição de novos clientes), permitindo que a empresa ajuste as estratégias conforme a necessidade. O design simples integra métricas financeiras e de clientes com objetivos internos e de inovação, o que o torna abrangente e fácil de interpretar.</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329871" y="1588885"/>
            <a:ext cx="6542629" cy="368022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Ondas abstratas em 3D com gradiente de cor">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8126" y="0"/>
            <a:ext cx="12208252"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958902923"/>
              </p:ext>
            </p:extLst>
          </p:nvPr>
        </p:nvGraphicFramePr>
        <p:xfrm>
          <a:off x="820324" y="685944"/>
          <a:ext cx="11093439" cy="5878656"/>
        </p:xfrm>
        <a:graphic>
          <a:graphicData uri="http://schemas.openxmlformats.org/drawingml/2006/table">
            <a:tbl>
              <a:tblPr firstRow="1" bandRow="1">
                <a:tableStyleId>{5940675A-B579-460E-94D1-54222C63F5DA}</a:tableStyleId>
              </a:tblPr>
              <a:tblGrid>
                <a:gridCol w="3219241">
                  <a:extLst>
                    <a:ext uri="{9D8B030D-6E8A-4147-A177-3AD203B41FA5}">
                      <a16:colId xmlns:a16="http://schemas.microsoft.com/office/drawing/2014/main" val="4190651750"/>
                    </a:ext>
                  </a:extLst>
                </a:gridCol>
                <a:gridCol w="2037144">
                  <a:extLst>
                    <a:ext uri="{9D8B030D-6E8A-4147-A177-3AD203B41FA5}">
                      <a16:colId xmlns:a16="http://schemas.microsoft.com/office/drawing/2014/main" val="2419315493"/>
                    </a:ext>
                  </a:extLst>
                </a:gridCol>
                <a:gridCol w="759299">
                  <a:extLst>
                    <a:ext uri="{9D8B030D-6E8A-4147-A177-3AD203B41FA5}">
                      <a16:colId xmlns:a16="http://schemas.microsoft.com/office/drawing/2014/main" val="1885434010"/>
                    </a:ext>
                  </a:extLst>
                </a:gridCol>
                <a:gridCol w="759299">
                  <a:extLst>
                    <a:ext uri="{9D8B030D-6E8A-4147-A177-3AD203B41FA5}">
                      <a16:colId xmlns:a16="http://schemas.microsoft.com/office/drawing/2014/main" val="540134992"/>
                    </a:ext>
                  </a:extLst>
                </a:gridCol>
                <a:gridCol w="759300">
                  <a:extLst>
                    <a:ext uri="{9D8B030D-6E8A-4147-A177-3AD203B41FA5}">
                      <a16:colId xmlns:a16="http://schemas.microsoft.com/office/drawing/2014/main" val="1243384112"/>
                    </a:ext>
                  </a:extLst>
                </a:gridCol>
                <a:gridCol w="759299">
                  <a:extLst>
                    <a:ext uri="{9D8B030D-6E8A-4147-A177-3AD203B41FA5}">
                      <a16:colId xmlns:a16="http://schemas.microsoft.com/office/drawing/2014/main" val="1303351150"/>
                    </a:ext>
                  </a:extLst>
                </a:gridCol>
                <a:gridCol w="759299">
                  <a:extLst>
                    <a:ext uri="{9D8B030D-6E8A-4147-A177-3AD203B41FA5}">
                      <a16:colId xmlns:a16="http://schemas.microsoft.com/office/drawing/2014/main" val="4270164160"/>
                    </a:ext>
                  </a:extLst>
                </a:gridCol>
                <a:gridCol w="2040558">
                  <a:extLst>
                    <a:ext uri="{9D8B030D-6E8A-4147-A177-3AD203B41FA5}">
                      <a16:colId xmlns:a16="http://schemas.microsoft.com/office/drawing/2014/main" val="1287570184"/>
                    </a:ext>
                  </a:extLst>
                </a:gridCol>
              </a:tblGrid>
              <a:tr h="130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OBJETIVOS ESTRATÉGICOS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MEDIDAS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Ano 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Ano 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Ano 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Ano 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a:ln>
                            <a:noFill/>
                          </a:ln>
                          <a:solidFill>
                            <a:prstClr val="white"/>
                          </a:solidFill>
                          <a:effectLst/>
                          <a:uLnTx/>
                          <a:uFillTx/>
                          <a:latin typeface="Century Gothic" panose="020B0502020202020204" pitchFamily="34" charset="0"/>
                          <a:ea typeface="+mn-ea"/>
                          <a:cs typeface="+mn-cs"/>
                        </a:rPr>
                        <a:t>Ano 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dirty="0">
                          <a:ln>
                            <a:noFill/>
                          </a:ln>
                          <a:solidFill>
                            <a:prstClr val="white"/>
                          </a:solidFill>
                          <a:effectLst/>
                          <a:uLnTx/>
                          <a:uFillTx/>
                          <a:latin typeface="Century Gothic" panose="020B0502020202020204" pitchFamily="34" charset="0"/>
                          <a:ea typeface="+mn-ea"/>
                          <a:cs typeface="+mn-cs"/>
                        </a:rPr>
                        <a:t>INICIATIVAS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alpha val="50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alpha val="46994"/>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alpha val="47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alpha val="52000"/>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14" name="Round Same Side Corner Rectangle 13">
            <a:extLst>
              <a:ext uri="{FF2B5EF4-FFF2-40B4-BE49-F238E27FC236}">
                <a16:creationId xmlns:a16="http://schemas.microsoft.com/office/drawing/2014/main" id="{12D152F1-20C8-C575-2505-825CAD8DA366}"/>
              </a:ext>
            </a:extLst>
          </p:cNvPr>
          <p:cNvSpPr/>
          <p:nvPr/>
        </p:nvSpPr>
        <p:spPr>
          <a:xfrm rot="16200000">
            <a:off x="-156896" y="1437160"/>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pt-BR" sz="1200">
                <a:solidFill>
                  <a:schemeClr val="tx1"/>
                </a:solidFill>
                <a:latin typeface="Century Gothic" panose="020B0502020202020204" pitchFamily="34" charset="0"/>
              </a:rPr>
              <a:t>FINANCEIRO</a:t>
            </a:r>
          </a:p>
        </p:txBody>
      </p:sp>
      <p:sp>
        <p:nvSpPr>
          <p:cNvPr id="16" name="Round Same Side Corner Rectangle 15">
            <a:extLst>
              <a:ext uri="{FF2B5EF4-FFF2-40B4-BE49-F238E27FC236}">
                <a16:creationId xmlns:a16="http://schemas.microsoft.com/office/drawing/2014/main" id="{F6386F03-F14C-934A-9E66-ADB78EE794ED}"/>
              </a:ext>
            </a:extLst>
          </p:cNvPr>
          <p:cNvSpPr/>
          <p:nvPr/>
        </p:nvSpPr>
        <p:spPr>
          <a:xfrm rot="16200000">
            <a:off x="-156896" y="2833623"/>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pt-BR" sz="1200">
                <a:solidFill>
                  <a:schemeClr val="tx1"/>
                </a:solidFill>
                <a:latin typeface="Century Gothic" panose="020B0502020202020204" pitchFamily="34" charset="0"/>
              </a:rPr>
              <a:t>CLIENTE</a:t>
            </a:r>
          </a:p>
        </p:txBody>
      </p:sp>
      <p:sp>
        <p:nvSpPr>
          <p:cNvPr id="17" name="Round Same Side Corner Rectangle 16">
            <a:extLst>
              <a:ext uri="{FF2B5EF4-FFF2-40B4-BE49-F238E27FC236}">
                <a16:creationId xmlns:a16="http://schemas.microsoft.com/office/drawing/2014/main" id="{29BD7184-81F4-9D38-791B-95F5B23235E4}"/>
              </a:ext>
            </a:extLst>
          </p:cNvPr>
          <p:cNvSpPr/>
          <p:nvPr/>
        </p:nvSpPr>
        <p:spPr>
          <a:xfrm rot="16200000">
            <a:off x="-156896" y="5626548"/>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pt-BR" sz="1200">
                <a:solidFill>
                  <a:schemeClr val="tx1"/>
                </a:solidFill>
                <a:latin typeface="Century Gothic" panose="020B0502020202020204" pitchFamily="34" charset="0"/>
              </a:rPr>
              <a:t>APRENDIZADO </a:t>
            </a:r>
            <a:br>
              <a:rPr lang="en-US" sz="1200" dirty="0">
                <a:solidFill>
                  <a:schemeClr val="tx1"/>
                </a:solidFill>
                <a:latin typeface="Century Gothic" panose="020B0502020202020204" pitchFamily="34" charset="0"/>
              </a:rPr>
            </a:br>
            <a:r>
              <a:rPr lang="pt-BR" sz="1200">
                <a:solidFill>
                  <a:schemeClr val="tx1"/>
                </a:solidFill>
                <a:latin typeface="Century Gothic" panose="020B0502020202020204" pitchFamily="34" charset="0"/>
              </a:rPr>
              <a:t>E CRESCIMENTO</a:t>
            </a:r>
          </a:p>
        </p:txBody>
      </p:sp>
      <p:sp>
        <p:nvSpPr>
          <p:cNvPr id="18" name="Round Same Side Corner Rectangle 17">
            <a:extLst>
              <a:ext uri="{FF2B5EF4-FFF2-40B4-BE49-F238E27FC236}">
                <a16:creationId xmlns:a16="http://schemas.microsoft.com/office/drawing/2014/main" id="{B54FB5BA-79B9-C6C1-4ED7-39C92F443E59}"/>
              </a:ext>
            </a:extLst>
          </p:cNvPr>
          <p:cNvSpPr/>
          <p:nvPr/>
        </p:nvSpPr>
        <p:spPr>
          <a:xfrm rot="16200000">
            <a:off x="-156896" y="4230086"/>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pt-BR" sz="1200">
                <a:solidFill>
                  <a:schemeClr val="tx1"/>
                </a:solidFill>
                <a:latin typeface="Century Gothic" panose="020B0502020202020204" pitchFamily="34" charset="0"/>
              </a:rPr>
              <a:t>PROCESSOS INTERNOS</a:t>
            </a:r>
          </a:p>
        </p:txBody>
      </p:sp>
      <p:sp>
        <p:nvSpPr>
          <p:cNvPr id="19" name="TextBox 18">
            <a:extLst>
              <a:ext uri="{FF2B5EF4-FFF2-40B4-BE49-F238E27FC236}">
                <a16:creationId xmlns:a16="http://schemas.microsoft.com/office/drawing/2014/main" id="{4C184FB3-8477-0FA7-8C5D-FA2321BC1AEE}"/>
              </a:ext>
            </a:extLst>
          </p:cNvPr>
          <p:cNvSpPr txBox="1"/>
          <p:nvPr/>
        </p:nvSpPr>
        <p:spPr>
          <a:xfrm>
            <a:off x="99889" y="148240"/>
            <a:ext cx="5996111" cy="477054"/>
          </a:xfrm>
          <a:prstGeom prst="rect">
            <a:avLst/>
          </a:prstGeom>
          <a:noFill/>
        </p:spPr>
        <p:txBody>
          <a:bodyPr wrap="square" rtlCol="0">
            <a:spAutoFit/>
          </a:bodyPr>
          <a:lstStyle/>
          <a:p>
            <a:pPr rtl="0"/>
            <a:r>
              <a:rPr lang="pt-BR" sz="2500" dirty="0">
                <a:solidFill>
                  <a:schemeClr val="tx1">
                    <a:lumMod val="50000"/>
                    <a:lumOff val="50000"/>
                  </a:schemeClr>
                </a:solidFill>
                <a:latin typeface="Courier" pitchFamily="2" charset="0"/>
              </a:rPr>
              <a:t>Modelo de quatro perspectivas</a:t>
            </a:r>
          </a:p>
        </p:txBody>
      </p:sp>
      <p:sp>
        <p:nvSpPr>
          <p:cNvPr id="2" name="Round Same Side Corner Rectangle 1">
            <a:extLst>
              <a:ext uri="{FF2B5EF4-FFF2-40B4-BE49-F238E27FC236}">
                <a16:creationId xmlns:a16="http://schemas.microsoft.com/office/drawing/2014/main" id="{DEA2B4EF-BA5E-485D-7502-C81F6389238B}"/>
              </a:ext>
            </a:extLst>
          </p:cNvPr>
          <p:cNvSpPr/>
          <p:nvPr/>
        </p:nvSpPr>
        <p:spPr>
          <a:xfrm>
            <a:off x="6096000" y="293400"/>
            <a:ext cx="3765630" cy="341959"/>
          </a:xfrm>
          <a:prstGeom prst="round2Same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1600" dirty="0">
                <a:latin typeface="Century Gothic" panose="020B0502020202020204" pitchFamily="34" charset="0"/>
              </a:rPr>
              <a:t>METAS</a:t>
            </a:r>
          </a:p>
        </p:txBody>
      </p:sp>
    </p:spTree>
    <p:extLst>
      <p:ext uri="{BB962C8B-B14F-4D97-AF65-F5344CB8AC3E}">
        <p14:creationId xmlns:p14="http://schemas.microsoft.com/office/powerpoint/2010/main" val="17607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15585</TotalTime>
  <Words>326</Words>
  <Application>Microsoft Office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325</cp:revision>
  <cp:lastPrinted>2024-02-20T23:48:17Z</cp:lastPrinted>
  <dcterms:created xsi:type="dcterms:W3CDTF">2021-07-07T23:54:57Z</dcterms:created>
  <dcterms:modified xsi:type="dcterms:W3CDTF">2024-09-19T08:31:00Z</dcterms:modified>
</cp:coreProperties>
</file>