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
  </p:notesMasterIdLst>
  <p:sldIdLst>
    <p:sldId id="342" r:id="rId2"/>
    <p:sldId id="356" r:id="rId3"/>
    <p:sldId id="357" r:id="rId4"/>
    <p:sldId id="295"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F8EB"/>
    <a:srgbClr val="0098C6"/>
    <a:srgbClr val="9CA58C"/>
    <a:srgbClr val="66BBCC"/>
    <a:srgbClr val="CBD6B5"/>
    <a:srgbClr val="EBD9B6"/>
    <a:srgbClr val="654105"/>
    <a:srgbClr val="7C5008"/>
    <a:srgbClr val="02B9F0"/>
    <a:srgbClr val="D5A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295" autoAdjust="0"/>
    <p:restoredTop sz="86447"/>
  </p:normalViewPr>
  <p:slideViewPr>
    <p:cSldViewPr snapToGrid="0" snapToObjects="1">
      <p:cViewPr varScale="1">
        <p:scale>
          <a:sx n="160" d="100"/>
          <a:sy n="160" d="100"/>
        </p:scale>
        <p:origin x="144" y="1800"/>
      </p:cViewPr>
      <p:guideLst/>
    </p:cSldViewPr>
  </p:slideViewPr>
  <p:outlineViewPr>
    <p:cViewPr>
      <p:scale>
        <a:sx n="33" d="100"/>
        <a:sy n="33" d="100"/>
      </p:scale>
      <p:origin x="0" y="0"/>
    </p:cViewPr>
    <p:sldLst>
      <p:sld r:id="rId1"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9/18/2024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rtl="0"/>
            <a:fld id="{C0711C10-233D-DA48-A5CB-9365BBABB6B4}" type="slidenum">
              <a:rPr/>
              <a:t>4</a:t>
            </a:fld>
            <a:endParaRPr/>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9/18/2024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9/18/2024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hyperlink" Target="https://pt.smartsheet.com/try-it?trp=58100"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Textura geométrica branca abstrata">
            <a:extLst>
              <a:ext uri="{FF2B5EF4-FFF2-40B4-BE49-F238E27FC236}">
                <a16:creationId xmlns:a16="http://schemas.microsoft.com/office/drawing/2014/main" id="{7D547EB1-1706-F587-68FF-AAB17A4009C2}"/>
              </a:ext>
            </a:extLst>
          </p:cNvPr>
          <p:cNvPicPr>
            <a:picLocks noChangeAspect="1"/>
          </p:cNvPicPr>
          <p:nvPr/>
        </p:nvPicPr>
        <p:blipFill>
          <a:blip r:embed="rId2"/>
          <a:stretch>
            <a:fillRect/>
          </a:stretch>
        </p:blipFill>
        <p:spPr>
          <a:xfrm>
            <a:off x="0" y="0"/>
            <a:ext cx="12192000" cy="6858000"/>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300447" y="317165"/>
            <a:ext cx="6663689" cy="830997"/>
          </a:xfrm>
          <a:prstGeom prst="rect">
            <a:avLst/>
          </a:prstGeom>
          <a:noFill/>
        </p:spPr>
        <p:txBody>
          <a:bodyPr wrap="square" rtlCol="0">
            <a:spAutoFit/>
          </a:bodyPr>
          <a:lstStyle/>
          <a:p>
            <a:pPr rtl="0"/>
            <a:r>
              <a:rPr lang="pt-BR" sz="2400" b="1" dirty="0">
                <a:solidFill>
                  <a:schemeClr val="tx1">
                    <a:lumMod val="65000"/>
                    <a:lumOff val="35000"/>
                  </a:schemeClr>
                </a:solidFill>
                <a:latin typeface="Century Gothic" panose="020B0502020202020204" pitchFamily="34" charset="0"/>
              </a:rPr>
              <a:t>EXEMPLO DE MODELO DE CANVAS FOCADO NO CLIENTE</a:t>
            </a:r>
            <a:r>
              <a:rPr lang="en-US" sz="2400" b="1" dirty="0">
                <a:solidFill>
                  <a:schemeClr val="tx1">
                    <a:lumMod val="65000"/>
                    <a:lumOff val="35000"/>
                  </a:schemeClr>
                </a:solidFill>
                <a:latin typeface="Century Gothic" panose="020B0502020202020204" pitchFamily="34" charset="0"/>
              </a:rPr>
              <a:t> </a:t>
            </a:r>
            <a:r>
              <a:rPr lang="pt-BR" sz="2400" b="1" dirty="0">
                <a:solidFill>
                  <a:schemeClr val="tx1">
                    <a:lumMod val="65000"/>
                    <a:lumOff val="35000"/>
                  </a:schemeClr>
                </a:solidFill>
                <a:latin typeface="Century Gothic" panose="020B0502020202020204" pitchFamily="34" charset="0"/>
              </a:rPr>
              <a:t>para PowerPoint</a:t>
            </a:r>
          </a:p>
        </p:txBody>
      </p:sp>
      <p:sp>
        <p:nvSpPr>
          <p:cNvPr id="6" name="TextBox 5">
            <a:extLst>
              <a:ext uri="{FF2B5EF4-FFF2-40B4-BE49-F238E27FC236}">
                <a16:creationId xmlns:a16="http://schemas.microsoft.com/office/drawing/2014/main" id="{B60FE1DB-DD8D-C83A-110F-79E47B06DB3B}"/>
              </a:ext>
            </a:extLst>
          </p:cNvPr>
          <p:cNvSpPr txBox="1"/>
          <p:nvPr/>
        </p:nvSpPr>
        <p:spPr>
          <a:xfrm>
            <a:off x="1248155" y="5193792"/>
            <a:ext cx="9770365" cy="669863"/>
          </a:xfrm>
          <a:prstGeom prst="rect">
            <a:avLst/>
          </a:prstGeom>
          <a:noFill/>
        </p:spPr>
        <p:txBody>
          <a:bodyPr wrap="square">
            <a:spAutoFit/>
          </a:bodyPr>
          <a:lstStyle/>
          <a:p>
            <a:pPr marL="0" marR="0" rtl="0">
              <a:lnSpc>
                <a:spcPct val="107000"/>
              </a:lnSpc>
              <a:spcBef>
                <a:spcPts val="0"/>
              </a:spcBef>
              <a:spcAft>
                <a:spcPts val="800"/>
              </a:spcAft>
            </a:pPr>
            <a:r>
              <a:rPr lang="pt-BR" sz="18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Estas instruções orientarão o preenchimento do modelo, ajudando você a se concentrar nos clientes para entender e atender às necessidades deles.</a:t>
            </a:r>
          </a:p>
        </p:txBody>
      </p:sp>
      <p:pic>
        <p:nvPicPr>
          <p:cNvPr id="10" name="Picture 9">
            <a:extLst>
              <a:ext uri="{FF2B5EF4-FFF2-40B4-BE49-F238E27FC236}">
                <a16:creationId xmlns:a16="http://schemas.microsoft.com/office/drawing/2014/main" id="{1C14EAAC-A429-A0D7-8729-E3AAAA829519}"/>
              </a:ext>
            </a:extLst>
          </p:cNvPr>
          <p:cNvPicPr>
            <a:picLocks noChangeAspect="1"/>
          </p:cNvPicPr>
          <p:nvPr/>
        </p:nvPicPr>
        <p:blipFill>
          <a:blip r:embed="rId3"/>
          <a:srcRect/>
          <a:stretch/>
        </p:blipFill>
        <p:spPr>
          <a:xfrm>
            <a:off x="1248155" y="2078656"/>
            <a:ext cx="8980096" cy="2898432"/>
          </a:xfrm>
          <a:prstGeom prst="rect">
            <a:avLst/>
          </a:prstGeom>
          <a:ln w="28575">
            <a:solidFill>
              <a:schemeClr val="bg1"/>
            </a:solidFill>
          </a:ln>
          <a:effectLst>
            <a:outerShdw blurRad="50800" dist="38100" dir="2700000" algn="tl" rotWithShape="0">
              <a:prstClr val="black">
                <a:alpha val="40000"/>
              </a:prstClr>
            </a:outerShdw>
          </a:effectLst>
        </p:spPr>
      </p:pic>
      <p:pic>
        <p:nvPicPr>
          <p:cNvPr id="2" name="Picture 1">
            <a:hlinkClick r:id="rId4"/>
            <a:extLst>
              <a:ext uri="{FF2B5EF4-FFF2-40B4-BE49-F238E27FC236}">
                <a16:creationId xmlns:a16="http://schemas.microsoft.com/office/drawing/2014/main" id="{992A529E-E4BB-3251-F164-E768358DA163}"/>
              </a:ext>
            </a:extLst>
          </p:cNvPr>
          <p:cNvPicPr>
            <a:picLocks noChangeAspect="1"/>
          </p:cNvPicPr>
          <p:nvPr/>
        </p:nvPicPr>
        <p:blipFill>
          <a:blip r:embed="rId5"/>
          <a:srcRect/>
          <a:stretch/>
        </p:blipFill>
        <p:spPr>
          <a:xfrm>
            <a:off x="8260081" y="382818"/>
            <a:ext cx="2758439" cy="548640"/>
          </a:xfrm>
          <a:prstGeom prst="rect">
            <a:avLst/>
          </a:prstGeom>
        </p:spPr>
      </p:pic>
    </p:spTree>
    <p:extLst>
      <p:ext uri="{BB962C8B-B14F-4D97-AF65-F5344CB8AC3E}">
        <p14:creationId xmlns:p14="http://schemas.microsoft.com/office/powerpoint/2010/main" val="15085882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Diagonal Corners Rounded 1">
            <a:extLst>
              <a:ext uri="{FF2B5EF4-FFF2-40B4-BE49-F238E27FC236}">
                <a16:creationId xmlns:a16="http://schemas.microsoft.com/office/drawing/2014/main" id="{2CB542E8-882A-0E0B-D739-D82500FB69EF}"/>
              </a:ext>
            </a:extLst>
          </p:cNvPr>
          <p:cNvSpPr/>
          <p:nvPr/>
        </p:nvSpPr>
        <p:spPr>
          <a:xfrm>
            <a:off x="9666129" y="842347"/>
            <a:ext cx="2324805" cy="5899324"/>
          </a:xfrm>
          <a:prstGeom prst="rect">
            <a:avLst/>
          </a:prstGeom>
          <a:solidFill>
            <a:srgbClr val="C5E5ED"/>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pPr rtl="0"/>
            <a:r>
              <a:rPr lang="pt-BR" sz="2800">
                <a:solidFill>
                  <a:schemeClr val="tx1">
                    <a:lumMod val="65000"/>
                    <a:lumOff val="35000"/>
                  </a:schemeClr>
                </a:solidFill>
                <a:latin typeface="Century Gothic" panose="020B0502020202020204" pitchFamily="34" charset="0"/>
              </a:rPr>
              <a:t>EXEMPLO DE MODELO DE CANVAS FOCADO NO CLIENTE</a:t>
            </a:r>
          </a:p>
        </p:txBody>
      </p:sp>
      <p:sp>
        <p:nvSpPr>
          <p:cNvPr id="4" name="Rectangle 3">
            <a:extLst>
              <a:ext uri="{FF2B5EF4-FFF2-40B4-BE49-F238E27FC236}">
                <a16:creationId xmlns:a16="http://schemas.microsoft.com/office/drawing/2014/main" id="{C53A8EFE-24FF-2004-3BFD-5CF03B7A0B3A}"/>
              </a:ext>
            </a:extLst>
          </p:cNvPr>
          <p:cNvSpPr/>
          <p:nvPr/>
        </p:nvSpPr>
        <p:spPr>
          <a:xfrm>
            <a:off x="4941264" y="842348"/>
            <a:ext cx="2297398" cy="5899324"/>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a:extLst>
              <a:ext uri="{FF2B5EF4-FFF2-40B4-BE49-F238E27FC236}">
                <a16:creationId xmlns:a16="http://schemas.microsoft.com/office/drawing/2014/main" id="{B51B3AD3-9404-13EA-A2BE-04CBD2B2168A}"/>
              </a:ext>
            </a:extLst>
          </p:cNvPr>
          <p:cNvSpPr/>
          <p:nvPr/>
        </p:nvSpPr>
        <p:spPr>
          <a:xfrm>
            <a:off x="2580591" y="847665"/>
            <a:ext cx="2297398" cy="589932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a:off x="216398" y="842347"/>
            <a:ext cx="2297398" cy="5904643"/>
          </a:xfrm>
          <a:prstGeom prst="rect">
            <a:avLst/>
          </a:prstGeom>
          <a:solidFill>
            <a:srgbClr val="DCF8E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3BCFB9-6F2A-D9EE-C0A0-C691947E7A7F}"/>
              </a:ext>
            </a:extLst>
          </p:cNvPr>
          <p:cNvSpPr/>
          <p:nvPr/>
        </p:nvSpPr>
        <p:spPr>
          <a:xfrm>
            <a:off x="7301937" y="847664"/>
            <a:ext cx="2297398" cy="5894007"/>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2249790"/>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27963" y="1540054"/>
            <a:ext cx="2285832" cy="646331"/>
          </a:xfrm>
          <a:prstGeom prst="rect">
            <a:avLst/>
          </a:prstGeom>
          <a:noFill/>
        </p:spPr>
        <p:txBody>
          <a:bodyPr wrap="square" rtlCol="0">
            <a:spAutoFit/>
          </a:bodyPr>
          <a:lstStyle/>
          <a:p>
            <a:pPr rtl="0"/>
            <a:r>
              <a:rPr lang="pt-BR" dirty="0">
                <a:solidFill>
                  <a:schemeClr val="tx1">
                    <a:lumMod val="65000"/>
                    <a:lumOff val="35000"/>
                  </a:schemeClr>
                </a:solidFill>
                <a:latin typeface="Century Gothic" panose="020B0502020202020204" pitchFamily="34" charset="0"/>
              </a:rPr>
              <a:t>SEGMENTOS DE CLIENTES</a:t>
            </a:r>
          </a:p>
        </p:txBody>
      </p:sp>
      <p:sp>
        <p:nvSpPr>
          <p:cNvPr id="11" name="TextBox 10">
            <a:extLst>
              <a:ext uri="{FF2B5EF4-FFF2-40B4-BE49-F238E27FC236}">
                <a16:creationId xmlns:a16="http://schemas.microsoft.com/office/drawing/2014/main" id="{F6BBC8F7-D3D8-7E1A-D0B0-5748BA2B2AE3}"/>
              </a:ext>
            </a:extLst>
          </p:cNvPr>
          <p:cNvSpPr txBox="1"/>
          <p:nvPr/>
        </p:nvSpPr>
        <p:spPr>
          <a:xfrm>
            <a:off x="2601373" y="1540054"/>
            <a:ext cx="2285832" cy="646331"/>
          </a:xfrm>
          <a:prstGeom prst="rect">
            <a:avLst/>
          </a:prstGeom>
          <a:noFill/>
        </p:spPr>
        <p:txBody>
          <a:bodyPr wrap="square" rtlCol="0">
            <a:spAutoFit/>
          </a:bodyPr>
          <a:lstStyle/>
          <a:p>
            <a:pPr rtl="0"/>
            <a:r>
              <a:rPr lang="pt-BR">
                <a:solidFill>
                  <a:schemeClr val="tx1">
                    <a:lumMod val="65000"/>
                    <a:lumOff val="35000"/>
                  </a:schemeClr>
                </a:solidFill>
                <a:latin typeface="Century Gothic" panose="020B0502020202020204" pitchFamily="34" charset="0"/>
              </a:rPr>
              <a:t>TRABALHOS </a:t>
            </a:r>
            <a:br>
              <a:rPr lang="en-US" dirty="0">
                <a:solidFill>
                  <a:schemeClr val="tx1">
                    <a:lumMod val="65000"/>
                    <a:lumOff val="35000"/>
                  </a:schemeClr>
                </a:solidFill>
                <a:latin typeface="Century Gothic" panose="020B0502020202020204" pitchFamily="34" charset="0"/>
              </a:rPr>
            </a:br>
            <a:r>
              <a:rPr lang="pt-BR">
                <a:solidFill>
                  <a:schemeClr val="tx1">
                    <a:lumMod val="65000"/>
                    <a:lumOff val="35000"/>
                  </a:schemeClr>
                </a:solidFill>
                <a:latin typeface="Century Gothic" panose="020B0502020202020204" pitchFamily="34" charset="0"/>
              </a:rPr>
              <a:t>DOS CLIENTES</a:t>
            </a:r>
          </a:p>
        </p:txBody>
      </p:sp>
      <p:sp>
        <p:nvSpPr>
          <p:cNvPr id="17" name="TextBox 16">
            <a:extLst>
              <a:ext uri="{FF2B5EF4-FFF2-40B4-BE49-F238E27FC236}">
                <a16:creationId xmlns:a16="http://schemas.microsoft.com/office/drawing/2014/main" id="{A4F32716-8AA6-E345-5B7A-6B4EA6545408}"/>
              </a:ext>
            </a:extLst>
          </p:cNvPr>
          <p:cNvSpPr txBox="1"/>
          <p:nvPr/>
        </p:nvSpPr>
        <p:spPr>
          <a:xfrm>
            <a:off x="4940127" y="1540054"/>
            <a:ext cx="2285832" cy="646331"/>
          </a:xfrm>
          <a:prstGeom prst="rect">
            <a:avLst/>
          </a:prstGeom>
          <a:noFill/>
        </p:spPr>
        <p:txBody>
          <a:bodyPr wrap="square" rtlCol="0">
            <a:spAutoFit/>
          </a:bodyPr>
          <a:lstStyle/>
          <a:p>
            <a:pPr rtl="0"/>
            <a:r>
              <a:rPr lang="pt-BR">
                <a:solidFill>
                  <a:schemeClr val="tx1">
                    <a:lumMod val="65000"/>
                    <a:lumOff val="35000"/>
                  </a:schemeClr>
                </a:solidFill>
                <a:latin typeface="Century Gothic" panose="020B0502020202020204" pitchFamily="34" charset="0"/>
              </a:rPr>
              <a:t>PROBLEMAS </a:t>
            </a:r>
            <a:br>
              <a:rPr lang="en-US" dirty="0">
                <a:solidFill>
                  <a:schemeClr val="tx1">
                    <a:lumMod val="65000"/>
                    <a:lumOff val="35000"/>
                  </a:schemeClr>
                </a:solidFill>
                <a:latin typeface="Century Gothic" panose="020B0502020202020204" pitchFamily="34" charset="0"/>
              </a:rPr>
            </a:br>
            <a:r>
              <a:rPr lang="pt-BR">
                <a:solidFill>
                  <a:schemeClr val="tx1">
                    <a:lumMod val="65000"/>
                    <a:lumOff val="35000"/>
                  </a:schemeClr>
                </a:solidFill>
                <a:latin typeface="Century Gothic" panose="020B0502020202020204" pitchFamily="34" charset="0"/>
              </a:rPr>
              <a:t>DOS CLIENTES</a:t>
            </a:r>
          </a:p>
        </p:txBody>
      </p:sp>
      <p:sp>
        <p:nvSpPr>
          <p:cNvPr id="19" name="TextBox 18">
            <a:extLst>
              <a:ext uri="{FF2B5EF4-FFF2-40B4-BE49-F238E27FC236}">
                <a16:creationId xmlns:a16="http://schemas.microsoft.com/office/drawing/2014/main" id="{CB13FCC0-9174-2B51-606B-26DE25972469}"/>
              </a:ext>
            </a:extLst>
          </p:cNvPr>
          <p:cNvSpPr txBox="1"/>
          <p:nvPr/>
        </p:nvSpPr>
        <p:spPr>
          <a:xfrm>
            <a:off x="7278881" y="1540054"/>
            <a:ext cx="2285832" cy="646331"/>
          </a:xfrm>
          <a:prstGeom prst="rect">
            <a:avLst/>
          </a:prstGeom>
          <a:noFill/>
        </p:spPr>
        <p:txBody>
          <a:bodyPr wrap="square" rtlCol="0">
            <a:spAutoFit/>
          </a:bodyPr>
          <a:lstStyle/>
          <a:p>
            <a:pPr rtl="0"/>
            <a:r>
              <a:rPr lang="pt-BR">
                <a:solidFill>
                  <a:schemeClr val="tx1">
                    <a:lumMod val="65000"/>
                    <a:lumOff val="35000"/>
                  </a:schemeClr>
                </a:solidFill>
                <a:latin typeface="Century Gothic" panose="020B0502020202020204" pitchFamily="34" charset="0"/>
              </a:rPr>
              <a:t>CONQUISTAS </a:t>
            </a:r>
            <a:br>
              <a:rPr lang="en-US" dirty="0">
                <a:solidFill>
                  <a:schemeClr val="tx1">
                    <a:lumMod val="65000"/>
                    <a:lumOff val="35000"/>
                  </a:schemeClr>
                </a:solidFill>
                <a:latin typeface="Century Gothic" panose="020B0502020202020204" pitchFamily="34" charset="0"/>
              </a:rPr>
            </a:br>
            <a:r>
              <a:rPr lang="pt-BR">
                <a:solidFill>
                  <a:schemeClr val="tx1">
                    <a:lumMod val="65000"/>
                    <a:lumOff val="35000"/>
                  </a:schemeClr>
                </a:solidFill>
                <a:latin typeface="Century Gothic" panose="020B0502020202020204" pitchFamily="34" charset="0"/>
              </a:rPr>
              <a:t>DOS CLIENTES</a:t>
            </a:r>
          </a:p>
        </p:txBody>
      </p:sp>
      <p:sp>
        <p:nvSpPr>
          <p:cNvPr id="20" name="TextBox 19">
            <a:extLst>
              <a:ext uri="{FF2B5EF4-FFF2-40B4-BE49-F238E27FC236}">
                <a16:creationId xmlns:a16="http://schemas.microsoft.com/office/drawing/2014/main" id="{FCFD49AA-5F72-63C9-3C83-32695461DC59}"/>
              </a:ext>
            </a:extLst>
          </p:cNvPr>
          <p:cNvSpPr txBox="1"/>
          <p:nvPr/>
        </p:nvSpPr>
        <p:spPr>
          <a:xfrm>
            <a:off x="9617635" y="1540054"/>
            <a:ext cx="2285832" cy="646331"/>
          </a:xfrm>
          <a:prstGeom prst="rect">
            <a:avLst/>
          </a:prstGeom>
          <a:noFill/>
        </p:spPr>
        <p:txBody>
          <a:bodyPr wrap="square" rtlCol="0">
            <a:spAutoFit/>
          </a:bodyPr>
          <a:lstStyle/>
          <a:p>
            <a:pPr rtl="0"/>
            <a:r>
              <a:rPr lang="pt-BR">
                <a:solidFill>
                  <a:schemeClr val="tx1">
                    <a:lumMod val="65000"/>
                    <a:lumOff val="35000"/>
                  </a:schemeClr>
                </a:solidFill>
                <a:latin typeface="Century Gothic" panose="020B0502020202020204" pitchFamily="34" charset="0"/>
              </a:rPr>
              <a:t>PROPOSTAS DE VALOR</a:t>
            </a:r>
          </a:p>
        </p:txBody>
      </p:sp>
      <p:sp>
        <p:nvSpPr>
          <p:cNvPr id="21" name="Text Box 2">
            <a:extLst>
              <a:ext uri="{FF2B5EF4-FFF2-40B4-BE49-F238E27FC236}">
                <a16:creationId xmlns:a16="http://schemas.microsoft.com/office/drawing/2014/main" id="{1E5151F9-4A35-2B5C-FC6B-9A7590E5D97D}"/>
              </a:ext>
            </a:extLst>
          </p:cNvPr>
          <p:cNvSpPr txBox="1"/>
          <p:nvPr/>
        </p:nvSpPr>
        <p:spPr>
          <a:xfrm>
            <a:off x="216398" y="84964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1</a:t>
            </a:r>
          </a:p>
        </p:txBody>
      </p:sp>
      <p:sp>
        <p:nvSpPr>
          <p:cNvPr id="22" name="Text Box 2">
            <a:extLst>
              <a:ext uri="{FF2B5EF4-FFF2-40B4-BE49-F238E27FC236}">
                <a16:creationId xmlns:a16="http://schemas.microsoft.com/office/drawing/2014/main" id="{CDE2BAE6-C046-6A80-5F0D-17A288C731A7}"/>
              </a:ext>
            </a:extLst>
          </p:cNvPr>
          <p:cNvSpPr txBox="1"/>
          <p:nvPr/>
        </p:nvSpPr>
        <p:spPr>
          <a:xfrm>
            <a:off x="2578676" y="84710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2</a:t>
            </a:r>
          </a:p>
        </p:txBody>
      </p:sp>
      <p:sp>
        <p:nvSpPr>
          <p:cNvPr id="23" name="Text Box 2">
            <a:extLst>
              <a:ext uri="{FF2B5EF4-FFF2-40B4-BE49-F238E27FC236}">
                <a16:creationId xmlns:a16="http://schemas.microsoft.com/office/drawing/2014/main" id="{EA1061C0-05E6-A68B-C070-79936530584C}"/>
              </a:ext>
            </a:extLst>
          </p:cNvPr>
          <p:cNvSpPr txBox="1"/>
          <p:nvPr/>
        </p:nvSpPr>
        <p:spPr>
          <a:xfrm>
            <a:off x="4898772" y="837580"/>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3</a:t>
            </a:r>
          </a:p>
        </p:txBody>
      </p:sp>
      <p:sp>
        <p:nvSpPr>
          <p:cNvPr id="28" name="Text Box 2">
            <a:extLst>
              <a:ext uri="{FF2B5EF4-FFF2-40B4-BE49-F238E27FC236}">
                <a16:creationId xmlns:a16="http://schemas.microsoft.com/office/drawing/2014/main" id="{56CFF051-4FE8-9D60-03F9-39968BF6E778}"/>
              </a:ext>
            </a:extLst>
          </p:cNvPr>
          <p:cNvSpPr txBox="1"/>
          <p:nvPr/>
        </p:nvSpPr>
        <p:spPr>
          <a:xfrm>
            <a:off x="7313534"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4</a:t>
            </a:r>
          </a:p>
        </p:txBody>
      </p:sp>
      <p:sp>
        <p:nvSpPr>
          <p:cNvPr id="29" name="Text Box 2">
            <a:extLst>
              <a:ext uri="{FF2B5EF4-FFF2-40B4-BE49-F238E27FC236}">
                <a16:creationId xmlns:a16="http://schemas.microsoft.com/office/drawing/2014/main" id="{9EF609F4-CEAD-9739-7A28-D4C8F4C520C0}"/>
              </a:ext>
            </a:extLst>
          </p:cNvPr>
          <p:cNvSpPr txBox="1"/>
          <p:nvPr/>
        </p:nvSpPr>
        <p:spPr>
          <a:xfrm>
            <a:off x="9677727"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5</a:t>
            </a:r>
          </a:p>
        </p:txBody>
      </p:sp>
      <p:sp>
        <p:nvSpPr>
          <p:cNvPr id="30" name="Text Box 2">
            <a:extLst>
              <a:ext uri="{FF2B5EF4-FFF2-40B4-BE49-F238E27FC236}">
                <a16:creationId xmlns:a16="http://schemas.microsoft.com/office/drawing/2014/main" id="{DB22A576-1FA3-D80D-BE96-D9B0F395DF35}"/>
              </a:ext>
            </a:extLst>
          </p:cNvPr>
          <p:cNvSpPr txBox="1"/>
          <p:nvPr/>
        </p:nvSpPr>
        <p:spPr>
          <a:xfrm>
            <a:off x="227963" y="2345480"/>
            <a:ext cx="2093446"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Proprietários de veículos elétricos individuais, frotas de veículos elétricos comerciais e residentes de áreas urbanas com infraestrutura de carregamento limitada.</a:t>
            </a:r>
          </a:p>
        </p:txBody>
      </p:sp>
      <p:sp>
        <p:nvSpPr>
          <p:cNvPr id="31" name="Text Box 2">
            <a:extLst>
              <a:ext uri="{FF2B5EF4-FFF2-40B4-BE49-F238E27FC236}">
                <a16:creationId xmlns:a16="http://schemas.microsoft.com/office/drawing/2014/main" id="{4DFB75FA-92BC-FC45-9F89-1B89A0E29DC2}"/>
              </a:ext>
            </a:extLst>
          </p:cNvPr>
          <p:cNvSpPr txBox="1"/>
          <p:nvPr/>
        </p:nvSpPr>
        <p:spPr>
          <a:xfrm>
            <a:off x="2567233" y="2345480"/>
            <a:ext cx="2288836"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Buscar soluções de carregamento de veículos elétricos convenientes, rápidas e confiáveis; gerenciar o carregamento da frota de maneira eficiente.</a:t>
            </a:r>
          </a:p>
        </p:txBody>
      </p:sp>
      <p:sp>
        <p:nvSpPr>
          <p:cNvPr id="32" name="Text Box 2">
            <a:extLst>
              <a:ext uri="{FF2B5EF4-FFF2-40B4-BE49-F238E27FC236}">
                <a16:creationId xmlns:a16="http://schemas.microsoft.com/office/drawing/2014/main" id="{4267364E-5C13-D384-878C-275099B989EE}"/>
              </a:ext>
            </a:extLst>
          </p:cNvPr>
          <p:cNvSpPr txBox="1"/>
          <p:nvPr/>
        </p:nvSpPr>
        <p:spPr>
          <a:xfrm>
            <a:off x="4932047" y="2345480"/>
            <a:ext cx="2293911"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Dificuldade em encontrar estações de carregamento disponíveis, tempo longo para carregamento, preços inconsistentes e qualidade.</a:t>
            </a:r>
          </a:p>
        </p:txBody>
      </p:sp>
      <p:sp>
        <p:nvSpPr>
          <p:cNvPr id="33" name="Text Box 2">
            <a:extLst>
              <a:ext uri="{FF2B5EF4-FFF2-40B4-BE49-F238E27FC236}">
                <a16:creationId xmlns:a16="http://schemas.microsoft.com/office/drawing/2014/main" id="{8393C6BD-4EA4-62A3-54C2-D1D83BE0B6CB}"/>
              </a:ext>
            </a:extLst>
          </p:cNvPr>
          <p:cNvSpPr txBox="1"/>
          <p:nvPr/>
        </p:nvSpPr>
        <p:spPr>
          <a:xfrm>
            <a:off x="7327943" y="2345480"/>
            <a:ext cx="2236769"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Acesso rápido e fácil ao carregamento, preços acessíveis e transparentes, tecnologia de carregamento aprimorada.</a:t>
            </a:r>
          </a:p>
        </p:txBody>
      </p:sp>
      <p:sp>
        <p:nvSpPr>
          <p:cNvPr id="34" name="Text Box 2">
            <a:extLst>
              <a:ext uri="{FF2B5EF4-FFF2-40B4-BE49-F238E27FC236}">
                <a16:creationId xmlns:a16="http://schemas.microsoft.com/office/drawing/2014/main" id="{22329AEF-8DED-5602-9521-CFB434E37295}"/>
              </a:ext>
            </a:extLst>
          </p:cNvPr>
          <p:cNvSpPr txBox="1"/>
          <p:nvPr/>
        </p:nvSpPr>
        <p:spPr>
          <a:xfrm>
            <a:off x="9677727" y="2345480"/>
            <a:ext cx="2054025" cy="181467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Fornecer soluções de carregamento de veículos elétricos rápidas, ecológicas e amplamente acessíveis.</a:t>
            </a:r>
          </a:p>
          <a:p>
            <a:pPr marL="0" marR="0" rtl="0">
              <a:lnSpc>
                <a:spcPct val="107000"/>
              </a:lnSpc>
              <a:spcBef>
                <a:spcPts val="0"/>
              </a:spcBef>
              <a:spcAft>
                <a:spcPts val="800"/>
              </a:spcAft>
            </a:pPr>
            <a:r>
              <a:rPr lang="pt-BR"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Isso inclui tecnologia inovadora para um gerenciamento eficiente do carregamento da frota.</a:t>
            </a:r>
          </a:p>
        </p:txBody>
      </p:sp>
    </p:spTree>
    <p:extLst>
      <p:ext uri="{BB962C8B-B14F-4D97-AF65-F5344CB8AC3E}">
        <p14:creationId xmlns:p14="http://schemas.microsoft.com/office/powerpoint/2010/main" val="668885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Diagonal Corners Rounded 1">
            <a:extLst>
              <a:ext uri="{FF2B5EF4-FFF2-40B4-BE49-F238E27FC236}">
                <a16:creationId xmlns:a16="http://schemas.microsoft.com/office/drawing/2014/main" id="{C1402C3D-6807-04CF-1A53-4E9FD9A65A31}"/>
              </a:ext>
            </a:extLst>
          </p:cNvPr>
          <p:cNvSpPr/>
          <p:nvPr/>
        </p:nvSpPr>
        <p:spPr>
          <a:xfrm>
            <a:off x="9662609" y="837580"/>
            <a:ext cx="2324805" cy="5894007"/>
          </a:xfrm>
          <a:prstGeom prst="rect">
            <a:avLst/>
          </a:prstGeom>
          <a:solidFill>
            <a:srgbClr val="E1E9C5"/>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 name="Rectangle: Diagonal Corners Rounded 1">
            <a:extLst>
              <a:ext uri="{FF2B5EF4-FFF2-40B4-BE49-F238E27FC236}">
                <a16:creationId xmlns:a16="http://schemas.microsoft.com/office/drawing/2014/main" id="{B27C1031-7F4E-364C-2801-C70CDFB07FEA}"/>
              </a:ext>
            </a:extLst>
          </p:cNvPr>
          <p:cNvSpPr/>
          <p:nvPr/>
        </p:nvSpPr>
        <p:spPr>
          <a:xfrm>
            <a:off x="2567234" y="849646"/>
            <a:ext cx="2296915" cy="5899325"/>
          </a:xfrm>
          <a:prstGeom prst="rect">
            <a:avLst/>
          </a:prstGeom>
          <a:solidFill>
            <a:srgbClr val="ABDDC9"/>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 name="TextBox 1">
            <a:extLst>
              <a:ext uri="{FF2B5EF4-FFF2-40B4-BE49-F238E27FC236}">
                <a16:creationId xmlns:a16="http://schemas.microsoft.com/office/drawing/2014/main" id="{D385D4E4-7957-2398-9DB5-FAD5DFDBD41B}"/>
              </a:ext>
            </a:extLst>
          </p:cNvPr>
          <p:cNvSpPr txBox="1"/>
          <p:nvPr/>
        </p:nvSpPr>
        <p:spPr>
          <a:xfrm>
            <a:off x="161597" y="111009"/>
            <a:ext cx="11838949" cy="523220"/>
          </a:xfrm>
          <a:prstGeom prst="rect">
            <a:avLst/>
          </a:prstGeom>
          <a:noFill/>
        </p:spPr>
        <p:txBody>
          <a:bodyPr wrap="square" rtlCol="0">
            <a:spAutoFit/>
          </a:bodyPr>
          <a:lstStyle/>
          <a:p>
            <a:pPr rtl="0"/>
            <a:r>
              <a:rPr lang="pt-BR" sz="2800">
                <a:solidFill>
                  <a:schemeClr val="tx1">
                    <a:lumMod val="65000"/>
                    <a:lumOff val="35000"/>
                  </a:schemeClr>
                </a:solidFill>
                <a:latin typeface="Century Gothic" panose="020B0502020202020204" pitchFamily="34" charset="0"/>
              </a:rPr>
              <a:t>EXEMPLO DE MODELO DE CANVAS FOCADO NO CLIENTE</a:t>
            </a:r>
          </a:p>
        </p:txBody>
      </p:sp>
      <p:sp>
        <p:nvSpPr>
          <p:cNvPr id="4" name="Rectangle 3">
            <a:extLst>
              <a:ext uri="{FF2B5EF4-FFF2-40B4-BE49-F238E27FC236}">
                <a16:creationId xmlns:a16="http://schemas.microsoft.com/office/drawing/2014/main" id="{C53A8EFE-24FF-2004-3BFD-5CF03B7A0B3A}"/>
              </a:ext>
            </a:extLst>
          </p:cNvPr>
          <p:cNvSpPr/>
          <p:nvPr/>
        </p:nvSpPr>
        <p:spPr>
          <a:xfrm>
            <a:off x="4941264" y="842348"/>
            <a:ext cx="2297398" cy="5899324"/>
          </a:xfrm>
          <a:prstGeom prst="rect">
            <a:avLst/>
          </a:prstGeom>
          <a:solidFill>
            <a:schemeClr val="tx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6C4AFCF3-BC2F-8567-8768-3C387F59B999}"/>
              </a:ext>
            </a:extLst>
          </p:cNvPr>
          <p:cNvSpPr/>
          <p:nvPr/>
        </p:nvSpPr>
        <p:spPr>
          <a:xfrm>
            <a:off x="216398" y="842347"/>
            <a:ext cx="2297398" cy="5904643"/>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223BCFB9-6F2A-D9EE-C0A0-C691947E7A7F}"/>
              </a:ext>
            </a:extLst>
          </p:cNvPr>
          <p:cNvSpPr/>
          <p:nvPr/>
        </p:nvSpPr>
        <p:spPr>
          <a:xfrm>
            <a:off x="7301937" y="847664"/>
            <a:ext cx="2297398" cy="5894007"/>
          </a:xfrm>
          <a:prstGeom prst="rect">
            <a:avLst/>
          </a:prstGeom>
          <a:solidFill>
            <a:schemeClr val="bg1">
              <a:lumMod val="8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a:extLst>
              <a:ext uri="{FF2B5EF4-FFF2-40B4-BE49-F238E27FC236}">
                <a16:creationId xmlns:a16="http://schemas.microsoft.com/office/drawing/2014/main" id="{3306BBBA-FDBF-76DC-61B2-15ADD46C5B8E}"/>
              </a:ext>
            </a:extLst>
          </p:cNvPr>
          <p:cNvCxnSpPr>
            <a:cxnSpLocks/>
          </p:cNvCxnSpPr>
          <p:nvPr/>
        </p:nvCxnSpPr>
        <p:spPr>
          <a:xfrm>
            <a:off x="223940" y="2249790"/>
            <a:ext cx="11842972" cy="0"/>
          </a:xfrm>
          <a:prstGeom prst="line">
            <a:avLst/>
          </a:prstGeom>
          <a:ln w="28575">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7741CFCC-0407-E9C6-11E7-031A29EC3379}"/>
              </a:ext>
            </a:extLst>
          </p:cNvPr>
          <p:cNvSpPr txBox="1"/>
          <p:nvPr/>
        </p:nvSpPr>
        <p:spPr>
          <a:xfrm>
            <a:off x="204058" y="1540054"/>
            <a:ext cx="2616837" cy="646331"/>
          </a:xfrm>
          <a:prstGeom prst="rect">
            <a:avLst/>
          </a:prstGeom>
          <a:noFill/>
        </p:spPr>
        <p:txBody>
          <a:bodyPr wrap="square" rtlCol="0">
            <a:spAutoFit/>
          </a:bodyPr>
          <a:lstStyle/>
          <a:p>
            <a:pPr rtl="0"/>
            <a:r>
              <a:rPr lang="pt-BR" spc="-20" dirty="0">
                <a:solidFill>
                  <a:schemeClr val="tx1">
                    <a:lumMod val="65000"/>
                    <a:lumOff val="35000"/>
                  </a:schemeClr>
                </a:solidFill>
                <a:latin typeface="Century Gothic" panose="020B0502020202020204" pitchFamily="34" charset="0"/>
              </a:rPr>
              <a:t>RELACIONAMENTOS</a:t>
            </a:r>
            <a:r>
              <a:rPr lang="pt-BR" dirty="0">
                <a:solidFill>
                  <a:schemeClr val="tx1">
                    <a:lumMod val="65000"/>
                    <a:lumOff val="35000"/>
                  </a:schemeClr>
                </a:solidFill>
                <a:latin typeface="Century Gothic" panose="020B0502020202020204" pitchFamily="34" charset="0"/>
              </a:rPr>
              <a:t> COM OS CLIENTES</a:t>
            </a:r>
          </a:p>
        </p:txBody>
      </p:sp>
      <p:sp>
        <p:nvSpPr>
          <p:cNvPr id="11" name="TextBox 10">
            <a:extLst>
              <a:ext uri="{FF2B5EF4-FFF2-40B4-BE49-F238E27FC236}">
                <a16:creationId xmlns:a16="http://schemas.microsoft.com/office/drawing/2014/main" id="{F6BBC8F7-D3D8-7E1A-D0B0-5748BA2B2AE3}"/>
              </a:ext>
            </a:extLst>
          </p:cNvPr>
          <p:cNvSpPr txBox="1"/>
          <p:nvPr/>
        </p:nvSpPr>
        <p:spPr>
          <a:xfrm>
            <a:off x="2601373" y="1540054"/>
            <a:ext cx="2285832" cy="369332"/>
          </a:xfrm>
          <a:prstGeom prst="rect">
            <a:avLst/>
          </a:prstGeom>
          <a:noFill/>
        </p:spPr>
        <p:txBody>
          <a:bodyPr wrap="square" rtlCol="0">
            <a:spAutoFit/>
          </a:bodyPr>
          <a:lstStyle/>
          <a:p>
            <a:pPr rtl="0"/>
            <a:r>
              <a:rPr lang="pt-BR">
                <a:solidFill>
                  <a:schemeClr val="tx1">
                    <a:lumMod val="65000"/>
                    <a:lumOff val="35000"/>
                  </a:schemeClr>
                </a:solidFill>
                <a:latin typeface="Century Gothic" panose="020B0502020202020204" pitchFamily="34" charset="0"/>
              </a:rPr>
              <a:t>CANAIS</a:t>
            </a:r>
          </a:p>
        </p:txBody>
      </p:sp>
      <p:sp>
        <p:nvSpPr>
          <p:cNvPr id="17" name="TextBox 16">
            <a:extLst>
              <a:ext uri="{FF2B5EF4-FFF2-40B4-BE49-F238E27FC236}">
                <a16:creationId xmlns:a16="http://schemas.microsoft.com/office/drawing/2014/main" id="{A4F32716-8AA6-E345-5B7A-6B4EA6545408}"/>
              </a:ext>
            </a:extLst>
          </p:cNvPr>
          <p:cNvSpPr txBox="1"/>
          <p:nvPr/>
        </p:nvSpPr>
        <p:spPr>
          <a:xfrm>
            <a:off x="4940127" y="1540054"/>
            <a:ext cx="2285832" cy="646331"/>
          </a:xfrm>
          <a:prstGeom prst="rect">
            <a:avLst/>
          </a:prstGeom>
          <a:noFill/>
        </p:spPr>
        <p:txBody>
          <a:bodyPr wrap="square" rtlCol="0">
            <a:spAutoFit/>
          </a:bodyPr>
          <a:lstStyle/>
          <a:p>
            <a:pPr rtl="0"/>
            <a:r>
              <a:rPr lang="pt-BR">
                <a:solidFill>
                  <a:schemeClr val="tx1">
                    <a:lumMod val="65000"/>
                    <a:lumOff val="35000"/>
                  </a:schemeClr>
                </a:solidFill>
                <a:latin typeface="Century Gothic" panose="020B0502020202020204" pitchFamily="34" charset="0"/>
              </a:rPr>
              <a:t>FEEDBACK </a:t>
            </a:r>
            <a:br>
              <a:rPr lang="en-US" dirty="0">
                <a:solidFill>
                  <a:schemeClr val="tx1">
                    <a:lumMod val="65000"/>
                    <a:lumOff val="35000"/>
                  </a:schemeClr>
                </a:solidFill>
                <a:latin typeface="Century Gothic" panose="020B0502020202020204" pitchFamily="34" charset="0"/>
              </a:rPr>
            </a:br>
            <a:r>
              <a:rPr lang="pt-BR">
                <a:solidFill>
                  <a:schemeClr val="tx1">
                    <a:lumMod val="65000"/>
                    <a:lumOff val="35000"/>
                  </a:schemeClr>
                </a:solidFill>
                <a:latin typeface="Century Gothic" panose="020B0502020202020204" pitchFamily="34" charset="0"/>
              </a:rPr>
              <a:t>DOS CLIENTES</a:t>
            </a:r>
          </a:p>
        </p:txBody>
      </p:sp>
      <p:sp>
        <p:nvSpPr>
          <p:cNvPr id="19" name="TextBox 18">
            <a:extLst>
              <a:ext uri="{FF2B5EF4-FFF2-40B4-BE49-F238E27FC236}">
                <a16:creationId xmlns:a16="http://schemas.microsoft.com/office/drawing/2014/main" id="{CB13FCC0-9174-2B51-606B-26DE25972469}"/>
              </a:ext>
            </a:extLst>
          </p:cNvPr>
          <p:cNvSpPr txBox="1"/>
          <p:nvPr/>
        </p:nvSpPr>
        <p:spPr>
          <a:xfrm>
            <a:off x="7278881" y="1540054"/>
            <a:ext cx="2285832" cy="646331"/>
          </a:xfrm>
          <a:prstGeom prst="rect">
            <a:avLst/>
          </a:prstGeom>
          <a:noFill/>
        </p:spPr>
        <p:txBody>
          <a:bodyPr wrap="square" rtlCol="0">
            <a:spAutoFit/>
          </a:bodyPr>
          <a:lstStyle/>
          <a:p>
            <a:pPr rtl="0"/>
            <a:r>
              <a:rPr lang="pt-BR">
                <a:solidFill>
                  <a:schemeClr val="tx1">
                    <a:lumMod val="65000"/>
                    <a:lumOff val="35000"/>
                  </a:schemeClr>
                </a:solidFill>
                <a:latin typeface="Century Gothic" panose="020B0502020202020204" pitchFamily="34" charset="0"/>
              </a:rPr>
              <a:t>PRINCIPAIS </a:t>
            </a:r>
            <a:br>
              <a:rPr lang="en-US" dirty="0">
                <a:solidFill>
                  <a:schemeClr val="tx1">
                    <a:lumMod val="65000"/>
                    <a:lumOff val="35000"/>
                  </a:schemeClr>
                </a:solidFill>
                <a:latin typeface="Century Gothic" panose="020B0502020202020204" pitchFamily="34" charset="0"/>
              </a:rPr>
            </a:br>
            <a:r>
              <a:rPr lang="pt-BR">
                <a:solidFill>
                  <a:schemeClr val="tx1">
                    <a:lumMod val="65000"/>
                    <a:lumOff val="35000"/>
                  </a:schemeClr>
                </a:solidFill>
                <a:latin typeface="Century Gothic" panose="020B0502020202020204" pitchFamily="34" charset="0"/>
              </a:rPr>
              <a:t>RECURSOS</a:t>
            </a:r>
          </a:p>
        </p:txBody>
      </p:sp>
      <p:sp>
        <p:nvSpPr>
          <p:cNvPr id="20" name="TextBox 19">
            <a:extLst>
              <a:ext uri="{FF2B5EF4-FFF2-40B4-BE49-F238E27FC236}">
                <a16:creationId xmlns:a16="http://schemas.microsoft.com/office/drawing/2014/main" id="{FCFD49AA-5F72-63C9-3C83-32695461DC59}"/>
              </a:ext>
            </a:extLst>
          </p:cNvPr>
          <p:cNvSpPr txBox="1"/>
          <p:nvPr/>
        </p:nvSpPr>
        <p:spPr>
          <a:xfrm>
            <a:off x="9662609" y="1540054"/>
            <a:ext cx="2240858" cy="646331"/>
          </a:xfrm>
          <a:prstGeom prst="rect">
            <a:avLst/>
          </a:prstGeom>
          <a:noFill/>
        </p:spPr>
        <p:txBody>
          <a:bodyPr wrap="square" rtlCol="0">
            <a:spAutoFit/>
          </a:bodyPr>
          <a:lstStyle/>
          <a:p>
            <a:pPr rtl="0"/>
            <a:r>
              <a:rPr lang="pt-BR">
                <a:solidFill>
                  <a:schemeClr val="tx1">
                    <a:lumMod val="65000"/>
                    <a:lumOff val="35000"/>
                  </a:schemeClr>
                </a:solidFill>
                <a:latin typeface="Century Gothic" panose="020B0502020202020204" pitchFamily="34" charset="0"/>
              </a:rPr>
              <a:t>ESTRUTURA </a:t>
            </a:r>
            <a:br>
              <a:rPr lang="en-US" dirty="0">
                <a:solidFill>
                  <a:schemeClr val="tx1">
                    <a:lumMod val="65000"/>
                    <a:lumOff val="35000"/>
                  </a:schemeClr>
                </a:solidFill>
                <a:latin typeface="Century Gothic" panose="020B0502020202020204" pitchFamily="34" charset="0"/>
              </a:rPr>
            </a:br>
            <a:r>
              <a:rPr lang="pt-BR">
                <a:solidFill>
                  <a:schemeClr val="tx1">
                    <a:lumMod val="65000"/>
                    <a:lumOff val="35000"/>
                  </a:schemeClr>
                </a:solidFill>
                <a:latin typeface="Century Gothic" panose="020B0502020202020204" pitchFamily="34" charset="0"/>
              </a:rPr>
              <a:t>DE CUSTOS</a:t>
            </a:r>
          </a:p>
        </p:txBody>
      </p:sp>
      <p:sp>
        <p:nvSpPr>
          <p:cNvPr id="21" name="Text Box 2">
            <a:extLst>
              <a:ext uri="{FF2B5EF4-FFF2-40B4-BE49-F238E27FC236}">
                <a16:creationId xmlns:a16="http://schemas.microsoft.com/office/drawing/2014/main" id="{1E5151F9-4A35-2B5C-FC6B-9A7590E5D97D}"/>
              </a:ext>
            </a:extLst>
          </p:cNvPr>
          <p:cNvSpPr txBox="1"/>
          <p:nvPr/>
        </p:nvSpPr>
        <p:spPr>
          <a:xfrm>
            <a:off x="216398" y="84964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6</a:t>
            </a:r>
          </a:p>
        </p:txBody>
      </p:sp>
      <p:sp>
        <p:nvSpPr>
          <p:cNvPr id="22" name="Text Box 2">
            <a:extLst>
              <a:ext uri="{FF2B5EF4-FFF2-40B4-BE49-F238E27FC236}">
                <a16:creationId xmlns:a16="http://schemas.microsoft.com/office/drawing/2014/main" id="{CDE2BAE6-C046-6A80-5F0D-17A288C731A7}"/>
              </a:ext>
            </a:extLst>
          </p:cNvPr>
          <p:cNvSpPr txBox="1"/>
          <p:nvPr/>
        </p:nvSpPr>
        <p:spPr>
          <a:xfrm>
            <a:off x="2578676" y="847106"/>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7</a:t>
            </a:r>
          </a:p>
        </p:txBody>
      </p:sp>
      <p:sp>
        <p:nvSpPr>
          <p:cNvPr id="23" name="Text Box 2">
            <a:extLst>
              <a:ext uri="{FF2B5EF4-FFF2-40B4-BE49-F238E27FC236}">
                <a16:creationId xmlns:a16="http://schemas.microsoft.com/office/drawing/2014/main" id="{EA1061C0-05E6-A68B-C070-79936530584C}"/>
              </a:ext>
            </a:extLst>
          </p:cNvPr>
          <p:cNvSpPr txBox="1"/>
          <p:nvPr/>
        </p:nvSpPr>
        <p:spPr>
          <a:xfrm>
            <a:off x="4898772" y="837580"/>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8</a:t>
            </a:r>
          </a:p>
        </p:txBody>
      </p:sp>
      <p:sp>
        <p:nvSpPr>
          <p:cNvPr id="28" name="Text Box 2">
            <a:extLst>
              <a:ext uri="{FF2B5EF4-FFF2-40B4-BE49-F238E27FC236}">
                <a16:creationId xmlns:a16="http://schemas.microsoft.com/office/drawing/2014/main" id="{56CFF051-4FE8-9D60-03F9-39968BF6E778}"/>
              </a:ext>
            </a:extLst>
          </p:cNvPr>
          <p:cNvSpPr txBox="1"/>
          <p:nvPr/>
        </p:nvSpPr>
        <p:spPr>
          <a:xfrm>
            <a:off x="7313534" y="837581"/>
            <a:ext cx="419100"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9</a:t>
            </a:r>
          </a:p>
        </p:txBody>
      </p:sp>
      <p:sp>
        <p:nvSpPr>
          <p:cNvPr id="29" name="Text Box 2">
            <a:extLst>
              <a:ext uri="{FF2B5EF4-FFF2-40B4-BE49-F238E27FC236}">
                <a16:creationId xmlns:a16="http://schemas.microsoft.com/office/drawing/2014/main" id="{9EF609F4-CEAD-9739-7A28-D4C8F4C520C0}"/>
              </a:ext>
            </a:extLst>
          </p:cNvPr>
          <p:cNvSpPr txBox="1"/>
          <p:nvPr/>
        </p:nvSpPr>
        <p:spPr>
          <a:xfrm>
            <a:off x="9677726" y="837581"/>
            <a:ext cx="545265" cy="58102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2200" b="1" kern="100">
                <a:solidFill>
                  <a:srgbClr val="595959"/>
                </a:solidFill>
                <a:latin typeface="Century Gothic" panose="020B0502020202020204" pitchFamily="34" charset="0"/>
                <a:ea typeface="Calibri" panose="020F0502020204030204" pitchFamily="34" charset="0"/>
                <a:cs typeface="Times New Roman" panose="02020603050405020304" pitchFamily="18" charset="0"/>
              </a:rPr>
              <a:t>10</a:t>
            </a:r>
          </a:p>
        </p:txBody>
      </p:sp>
      <p:sp>
        <p:nvSpPr>
          <p:cNvPr id="30" name="Text Box 2">
            <a:extLst>
              <a:ext uri="{FF2B5EF4-FFF2-40B4-BE49-F238E27FC236}">
                <a16:creationId xmlns:a16="http://schemas.microsoft.com/office/drawing/2014/main" id="{DB22A576-1FA3-D80D-BE96-D9B0F395DF35}"/>
              </a:ext>
            </a:extLst>
          </p:cNvPr>
          <p:cNvSpPr txBox="1"/>
          <p:nvPr/>
        </p:nvSpPr>
        <p:spPr>
          <a:xfrm>
            <a:off x="227963" y="2345480"/>
            <a:ext cx="2178064"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Criar fidelidade por meio de um aplicativo móvel fácil de usar, atendimento ao cliente responsivo e envolvimento da comunidade.</a:t>
            </a:r>
          </a:p>
        </p:txBody>
      </p:sp>
      <p:sp>
        <p:nvSpPr>
          <p:cNvPr id="31" name="Text Box 2">
            <a:extLst>
              <a:ext uri="{FF2B5EF4-FFF2-40B4-BE49-F238E27FC236}">
                <a16:creationId xmlns:a16="http://schemas.microsoft.com/office/drawing/2014/main" id="{4DFB75FA-92BC-FC45-9F89-1B89A0E29DC2}"/>
              </a:ext>
            </a:extLst>
          </p:cNvPr>
          <p:cNvSpPr txBox="1"/>
          <p:nvPr/>
        </p:nvSpPr>
        <p:spPr>
          <a:xfrm>
            <a:off x="2567233" y="2345480"/>
            <a:ext cx="2285317"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Aplicativo móvel para localizar e acessar estações de carregamento, plataforma online para gerenciamento de contas, linha direta de atendimento ao cliente.</a:t>
            </a:r>
          </a:p>
        </p:txBody>
      </p:sp>
      <p:sp>
        <p:nvSpPr>
          <p:cNvPr id="32" name="Text Box 2">
            <a:extLst>
              <a:ext uri="{FF2B5EF4-FFF2-40B4-BE49-F238E27FC236}">
                <a16:creationId xmlns:a16="http://schemas.microsoft.com/office/drawing/2014/main" id="{4267364E-5C13-D384-878C-275099B989EE}"/>
              </a:ext>
            </a:extLst>
          </p:cNvPr>
          <p:cNvSpPr txBox="1"/>
          <p:nvPr/>
        </p:nvSpPr>
        <p:spPr>
          <a:xfrm>
            <a:off x="4932048" y="2345480"/>
            <a:ext cx="2145408"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Pesquisas frequentes de clientes por e-mail e aplicativo, seção de feedback no site, monitoramento de canais de redes sociais.</a:t>
            </a:r>
          </a:p>
        </p:txBody>
      </p:sp>
      <p:sp>
        <p:nvSpPr>
          <p:cNvPr id="33" name="Text Box 2">
            <a:extLst>
              <a:ext uri="{FF2B5EF4-FFF2-40B4-BE49-F238E27FC236}">
                <a16:creationId xmlns:a16="http://schemas.microsoft.com/office/drawing/2014/main" id="{8393C6BD-4EA4-62A3-54C2-D1D83BE0B6CB}"/>
              </a:ext>
            </a:extLst>
          </p:cNvPr>
          <p:cNvSpPr txBox="1"/>
          <p:nvPr/>
        </p:nvSpPr>
        <p:spPr>
          <a:xfrm>
            <a:off x="7327943" y="2345480"/>
            <a:ext cx="2286509" cy="1436687"/>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Rede de estações de carregamento estrategicamente localizadas, tecnologia de carregamento avançada, equipe dedicada de suporte ao cliente.</a:t>
            </a:r>
          </a:p>
        </p:txBody>
      </p:sp>
      <p:sp>
        <p:nvSpPr>
          <p:cNvPr id="34" name="Text Box 2">
            <a:extLst>
              <a:ext uri="{FF2B5EF4-FFF2-40B4-BE49-F238E27FC236}">
                <a16:creationId xmlns:a16="http://schemas.microsoft.com/office/drawing/2014/main" id="{22329AEF-8DED-5602-9521-CFB434E37295}"/>
              </a:ext>
            </a:extLst>
          </p:cNvPr>
          <p:cNvSpPr txBox="1"/>
          <p:nvPr/>
        </p:nvSpPr>
        <p:spPr>
          <a:xfrm>
            <a:off x="9677727" y="2345480"/>
            <a:ext cx="2286310" cy="1869543"/>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rtl="0">
              <a:lnSpc>
                <a:spcPct val="107000"/>
              </a:lnSpc>
              <a:spcBef>
                <a:spcPts val="0"/>
              </a:spcBef>
              <a:spcAft>
                <a:spcPts val="800"/>
              </a:spcAft>
            </a:pPr>
            <a:r>
              <a:rPr lang="pt-BR" sz="1200" kern="100" dirty="0">
                <a:solidFill>
                  <a:srgbClr val="595959"/>
                </a:solidFill>
                <a:effectLst/>
                <a:latin typeface="Century Gothic" panose="020B0502020202020204" pitchFamily="34" charset="0"/>
                <a:ea typeface="Calibri" panose="020F0502020204030204" pitchFamily="34" charset="0"/>
                <a:cs typeface="Times New Roman" panose="02020603050405020304" pitchFamily="18" charset="0"/>
              </a:rPr>
              <a:t>Investimento em infraestrutura de estação de carregamento, desenvolvimento e manutenção de tecnologia, marketing e despesas de suporte ao cliente.</a:t>
            </a:r>
          </a:p>
        </p:txBody>
      </p:sp>
    </p:spTree>
    <p:extLst>
      <p:ext uri="{BB962C8B-B14F-4D97-AF65-F5344CB8AC3E}">
        <p14:creationId xmlns:p14="http://schemas.microsoft.com/office/powerpoint/2010/main" val="3561161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1624990342"/>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rtl="0">
                        <a:spcBef>
                          <a:spcPts val="0"/>
                        </a:spcBef>
                        <a:spcAft>
                          <a:spcPts val="0"/>
                        </a:spcAft>
                      </a:pPr>
                      <a:r>
                        <a:rPr lang="pt-BR" sz="1600" b="1">
                          <a:solidFill>
                            <a:schemeClr val="tx1"/>
                          </a:solidFill>
                          <a:effectLst/>
                          <a:latin typeface="Century Gothic" panose="020B0502020202020204" pitchFamily="34" charset="0"/>
                        </a:rPr>
                        <a:t>AVISO DE ISENÇÃO DE RESPONSABILIDADE</a:t>
                      </a:r>
                    </a:p>
                    <a:p>
                      <a:pPr marL="0" marR="0" rtl="0">
                        <a:spcBef>
                          <a:spcPts val="0"/>
                        </a:spcBef>
                        <a:spcAft>
                          <a:spcPts val="0"/>
                        </a:spcAft>
                      </a:pPr>
                      <a:r>
                        <a:rPr lang="pt-BR" sz="1200" b="0">
                          <a:solidFill>
                            <a:schemeClr val="tx1"/>
                          </a:solidFill>
                          <a:effectLst/>
                          <a:latin typeface="Century Gothic" panose="020B0502020202020204" pitchFamily="34" charset="0"/>
                        </a:rPr>
                        <a:t> </a:t>
                      </a:r>
                    </a:p>
                    <a:p>
                      <a:pPr marL="0" marR="0" rtl="0">
                        <a:spcBef>
                          <a:spcPts val="0"/>
                        </a:spcBef>
                        <a:spcAft>
                          <a:spcPts val="0"/>
                        </a:spcAft>
                      </a:pPr>
                      <a:r>
                        <a:rPr lang="pt-BR" sz="1600" b="0">
                          <a:solidFill>
                            <a:schemeClr val="tx1"/>
                          </a:solidFill>
                          <a:effectLst/>
                          <a:latin typeface="Century Gothic" panose="020B0502020202020204" pitchFamily="34" charset="0"/>
                        </a:rPr>
                        <a:t>Qualquer artigo, modelo ou informação fornecidos pela Smartsheet no site são apenas para referência. Embora nos esforcemos para manter as informações atualizadas e corretas, não fornecemos garantia de qualquer natureza, seja explícita ou implícita, a respeito da integridade, precisão, confiabilidade, adequação ou disponibilidade do site ou das informações, artigos, modelos ou gráficos contidos no site. Portanto, toda confiança que você depositar nessas informações será estritamente por sua própria conta e risco.</a:t>
                      </a:r>
                    </a:p>
                  </a:txBody>
                  <a:tcPr marL="36576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Brand-Strategy-Presentation-Template_PowerPoint" id="{5072B8BC-F743-2846-A5C9-5085C99AD20D}" vid="{9A97CBCC-1D55-0744-816E-F1A204A0548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744</TotalTime>
  <Words>399</Words>
  <Application>Microsoft Office PowerPoint</Application>
  <PresentationFormat>Widescreen</PresentationFormat>
  <Paragraphs>39</Paragraphs>
  <Slides>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Тема Office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Alisa lin</cp:lastModifiedBy>
  <cp:revision>40</cp:revision>
  <dcterms:created xsi:type="dcterms:W3CDTF">2022-05-22T18:55:25Z</dcterms:created>
  <dcterms:modified xsi:type="dcterms:W3CDTF">2024-09-18T03:05:33Z</dcterms:modified>
</cp:coreProperties>
</file>