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0A2F-0FEA-4D47-98E1-CC1039FB5EAF}" v="6" dt="2024-03-01T03:39:2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60" d="100"/>
          <a:sy n="160" d="100"/>
        </p:scale>
        <p:origin x="144" y="18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a:solidFill>
                  <a:schemeClr val="tx1">
                    <a:lumMod val="65000"/>
                    <a:lumOff val="35000"/>
                  </a:schemeClr>
                </a:solidFill>
                <a:latin typeface="Century Gothic" panose="020B0502020202020204" pitchFamily="34" charset="0"/>
              </a:rPr>
              <a:t>MODELO DE CANVAS FOCADO NO CLIENTE</a:t>
            </a:r>
            <a:br>
              <a:rPr lang="en-US" sz="2400" b="1" dirty="0">
                <a:solidFill>
                  <a:schemeClr val="tx1">
                    <a:lumMod val="65000"/>
                    <a:lumOff val="35000"/>
                  </a:schemeClr>
                </a:solidFill>
                <a:latin typeface="Century Gothic" panose="020B0502020202020204" pitchFamily="34" charset="0"/>
              </a:rPr>
            </a:br>
            <a:r>
              <a:rPr lang="pt-BR" sz="2400" b="1">
                <a:solidFill>
                  <a:schemeClr val="tx1">
                    <a:lumMod val="65000"/>
                    <a:lumOff val="35000"/>
                  </a:schemeClr>
                </a:solidFill>
                <a:latin typeface="Century Gothic" panose="020B0502020202020204" pitchFamily="34" charset="0"/>
              </a:rPr>
              <a:t>para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rtl="0">
              <a:lnSpc>
                <a:spcPct val="107000"/>
              </a:lnSpc>
              <a:spcBef>
                <a:spcPts val="0"/>
              </a:spcBef>
              <a:spcAft>
                <a:spcPts val="800"/>
              </a:spcAft>
            </a:pPr>
            <a:r>
              <a:rPr lang="pt-BR" sz="18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Estas instruções orientarão o preenchimento do modelo, ajudando você a se concentrar nos clientes para entender e atender às necessidades deles.</a:t>
            </a:r>
          </a:p>
        </p:txBody>
      </p:sp>
      <p:pic>
        <p:nvPicPr>
          <p:cNvPr id="10" name="Picture 9">
            <a:extLst>
              <a:ext uri="{FF2B5EF4-FFF2-40B4-BE49-F238E27FC236}">
                <a16:creationId xmlns:a16="http://schemas.microsoft.com/office/drawing/2014/main" id="{1C14EAAC-A429-A0D7-8729-E3AAAA829519}"/>
              </a:ext>
            </a:extLst>
          </p:cNvPr>
          <p:cNvPicPr>
            <a:picLocks noChangeAspect="1"/>
          </p:cNvPicPr>
          <p:nvPr/>
        </p:nvPicPr>
        <p:blipFill>
          <a:blip r:embed="rId3"/>
          <a:srcRect/>
          <a:stretch/>
        </p:blipFill>
        <p:spPr>
          <a:xfrm>
            <a:off x="1352814" y="2020047"/>
            <a:ext cx="9054163" cy="2922338"/>
          </a:xfrm>
          <a:prstGeom prst="rect">
            <a:avLst/>
          </a:prstGeom>
          <a:ln w="28575">
            <a:solidFill>
              <a:schemeClr val="bg1"/>
            </a:solidFill>
          </a:ln>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05847410-046F-35EB-DC7F-BB05D0223DC1}"/>
              </a:ext>
            </a:extLst>
          </p:cNvPr>
          <p:cNvPicPr>
            <a:picLocks noChangeAspect="1"/>
          </p:cNvPicPr>
          <p:nvPr/>
        </p:nvPicPr>
        <p:blipFill>
          <a:blip r:embed="rId5"/>
          <a:srcRect/>
          <a:stretch/>
        </p:blipFill>
        <p:spPr>
          <a:xfrm>
            <a:off x="8549640" y="330936"/>
            <a:ext cx="2468880" cy="49104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MODELO DE CANVAS FOCADO NO CLIENTE</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0054"/>
            <a:ext cx="2285832" cy="646331"/>
          </a:xfrm>
          <a:prstGeom prst="rect">
            <a:avLst/>
          </a:prstGeom>
          <a:noFill/>
        </p:spPr>
        <p:txBody>
          <a:bodyPr wrap="square" rtlCol="0">
            <a:spAutoFit/>
          </a:bodyPr>
          <a:lstStyle/>
          <a:p>
            <a:pPr rtl="0"/>
            <a:r>
              <a:rPr lang="pt-BR" dirty="0">
                <a:solidFill>
                  <a:schemeClr val="tx1">
                    <a:lumMod val="65000"/>
                    <a:lumOff val="35000"/>
                  </a:schemeClr>
                </a:solidFill>
                <a:latin typeface="Century Gothic" panose="020B0502020202020204" pitchFamily="34" charset="0"/>
              </a:rPr>
              <a:t>SEGMENTOS DE CLIENTES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TRABALHOS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PROBLEMAS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CONQUISTAS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PROPOSTAS DE VALOR</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45480"/>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Identifique e liste os grupos específicos de clientes que sua empresa tem como público-alvo.</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4" y="2345480"/>
            <a:ext cx="2040626"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Descreva quais tarefas seus clientes estão tentando realizar ou quais necessidades estão tentando satisfazer.</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45480"/>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Observe os desafios ou problemas que seus clientes enfrentam para atingir as metas ou realizar as tarefas.</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45480"/>
            <a:ext cx="189375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Liste os benefícios ou resultados positivos que seus clientes estão buscando.</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45480"/>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Indique claramente como seu produto ou serviço aborda os problemas existentes e contribui para as conquistas dos clientes.</a:t>
            </a: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MODELO DE CANVAS FOCADO NO CLIENTE</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04586" y="1540054"/>
            <a:ext cx="2479378" cy="646331"/>
          </a:xfrm>
          <a:prstGeom prst="rect">
            <a:avLst/>
          </a:prstGeom>
          <a:noFill/>
        </p:spPr>
        <p:txBody>
          <a:bodyPr wrap="square" rtlCol="0">
            <a:spAutoFit/>
          </a:bodyPr>
          <a:lstStyle/>
          <a:p>
            <a:pPr rtl="0"/>
            <a:r>
              <a:rPr lang="pt-BR" spc="-20" dirty="0">
                <a:solidFill>
                  <a:schemeClr val="tx1">
                    <a:lumMod val="65000"/>
                    <a:lumOff val="35000"/>
                  </a:schemeClr>
                </a:solidFill>
                <a:latin typeface="Century Gothic" panose="020B0502020202020204" pitchFamily="34" charset="0"/>
              </a:rPr>
              <a:t>RELACIONAMENTOS</a:t>
            </a:r>
            <a:r>
              <a:rPr lang="pt-BR" dirty="0">
                <a:solidFill>
                  <a:schemeClr val="tx1">
                    <a:lumMod val="65000"/>
                    <a:lumOff val="35000"/>
                  </a:schemeClr>
                </a:solidFill>
                <a:latin typeface="Century Gothic" panose="020B0502020202020204" pitchFamily="34" charset="0"/>
              </a:rPr>
              <a:t> COM OS CLIENTES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0054"/>
            <a:ext cx="2285832" cy="369332"/>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CANAIS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FEEDBACK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PRINCIPAIS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RECURSOS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40054"/>
            <a:ext cx="2240858"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ESTRUTURA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DE CUSTOS</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45480"/>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Defina a natureza do relacionamento que você pretende desenvolver com cada segmento de clientes, como assistência pessoal, autoatendimento ou interações automatizadas.</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45480"/>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Descreva como você alcançará seus clientes e se comunicará com eles, incluindo canais de marketing, vendas e distribuição.</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45480"/>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Configure um sistema ou método de coletar e analisar o feedback de seus clientes.</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45480"/>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Identifique os recursos essenciais necessários para entregar sua proposta de valor aos clientes.</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45480"/>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Descreva os principais custos envolvidos na manutenção de uma abordagem focada no cliente, incluindo custos relacionados a marketing, suporte ao cliente e entrega de produtos/serviços.</a:t>
            </a: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728</TotalTime>
  <Words>362</Words>
  <Application>Microsoft Office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40</cp:revision>
  <dcterms:created xsi:type="dcterms:W3CDTF">2022-05-22T18:55:25Z</dcterms:created>
  <dcterms:modified xsi:type="dcterms:W3CDTF">2024-09-18T03:03:03Z</dcterms:modified>
</cp:coreProperties>
</file>