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42" r:id="rId2"/>
    <p:sldId id="359"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F8EB"/>
    <a:srgbClr val="0098C6"/>
    <a:srgbClr val="9CA58C"/>
    <a:srgbClr val="66BBCC"/>
    <a:srgbClr val="CBD6B5"/>
    <a:srgbClr val="EBD9B6"/>
    <a:srgbClr val="654105"/>
    <a:srgbClr val="7C5008"/>
    <a:srgbClr val="02B9F0"/>
    <a:srgbClr val="D5A6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95" autoAdjust="0"/>
    <p:restoredTop sz="86447"/>
  </p:normalViewPr>
  <p:slideViewPr>
    <p:cSldViewPr snapToGrid="0" snapToObjects="1">
      <p:cViewPr varScale="1">
        <p:scale>
          <a:sx n="199" d="100"/>
          <a:sy n="199" d="100"/>
        </p:scale>
        <p:origin x="150" y="702"/>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8B0396C0-AB25-42AE-8044-BB3250C8ED2C}"/>
    <pc:docChg chg="modSld">
      <pc:chgData name="Bess Dunlevy" userId="dd4b9a8537dbe9d0" providerId="LiveId" clId="{8B0396C0-AB25-42AE-8044-BB3250C8ED2C}" dt="2024-04-18T10:34:54.645" v="21" actId="20577"/>
      <pc:docMkLst>
        <pc:docMk/>
      </pc:docMkLst>
      <pc:sldChg chg="modSp mod">
        <pc:chgData name="Bess Dunlevy" userId="dd4b9a8537dbe9d0" providerId="LiveId" clId="{8B0396C0-AB25-42AE-8044-BB3250C8ED2C}" dt="2024-04-18T10:34:48.744" v="13" actId="20577"/>
        <pc:sldMkLst>
          <pc:docMk/>
          <pc:sldMk cId="1508588292" sldId="342"/>
        </pc:sldMkLst>
        <pc:spChg chg="mod">
          <ac:chgData name="Bess Dunlevy" userId="dd4b9a8537dbe9d0" providerId="LiveId" clId="{8B0396C0-AB25-42AE-8044-BB3250C8ED2C}" dt="2024-04-18T10:34:48.744" v="13" actId="20577"/>
          <ac:spMkLst>
            <pc:docMk/>
            <pc:sldMk cId="1508588292" sldId="342"/>
            <ac:spMk id="33" creationId="{143A449B-AAB7-994A-92CE-8F48E2CA7DF6}"/>
          </ac:spMkLst>
        </pc:spChg>
      </pc:sldChg>
      <pc:sldChg chg="modSp mod">
        <pc:chgData name="Bess Dunlevy" userId="dd4b9a8537dbe9d0" providerId="LiveId" clId="{8B0396C0-AB25-42AE-8044-BB3250C8ED2C}" dt="2024-04-18T10:34:54.645" v="21" actId="20577"/>
        <pc:sldMkLst>
          <pc:docMk/>
          <pc:sldMk cId="2371534487" sldId="359"/>
        </pc:sldMkLst>
        <pc:spChg chg="mod">
          <ac:chgData name="Bess Dunlevy" userId="dd4b9a8537dbe9d0" providerId="LiveId" clId="{8B0396C0-AB25-42AE-8044-BB3250C8ED2C}" dt="2024-04-18T10:34:54.645" v="21" actId="20577"/>
          <ac:spMkLst>
            <pc:docMk/>
            <pc:sldMk cId="2371534487" sldId="359"/>
            <ac:spMk id="2" creationId="{9581E71F-60CC-93B7-53EC-65D40345EDA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9/26/2024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9/26/2024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9/26/2024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9/26/2024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9/26/2024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9/26/2024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9/26/2024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9/26/2024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s://pt.smartsheet.com/try-it?trp=58100"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18" Type="http://schemas.openxmlformats.org/officeDocument/2006/relationships/image" Target="../media/image20.png"/><Relationship Id="rId3" Type="http://schemas.openxmlformats.org/officeDocument/2006/relationships/image" Target="../media/image5.svg"/><Relationship Id="rId7" Type="http://schemas.openxmlformats.org/officeDocument/2006/relationships/image" Target="../media/image9.svg"/><Relationship Id="rId12" Type="http://schemas.openxmlformats.org/officeDocument/2006/relationships/image" Target="../media/image14.png"/><Relationship Id="rId17" Type="http://schemas.openxmlformats.org/officeDocument/2006/relationships/image" Target="../media/image19.svg"/><Relationship Id="rId2" Type="http://schemas.openxmlformats.org/officeDocument/2006/relationships/image" Target="../media/image4.png"/><Relationship Id="rId16"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5" Type="http://schemas.openxmlformats.org/officeDocument/2006/relationships/image" Target="../media/image17.svg"/><Relationship Id="rId10" Type="http://schemas.openxmlformats.org/officeDocument/2006/relationships/image" Target="../media/image12.png"/><Relationship Id="rId19" Type="http://schemas.openxmlformats.org/officeDocument/2006/relationships/image" Target="../media/image21.svg"/><Relationship Id="rId4" Type="http://schemas.openxmlformats.org/officeDocument/2006/relationships/image" Target="../media/image6.png"/><Relationship Id="rId9" Type="http://schemas.openxmlformats.org/officeDocument/2006/relationships/image" Target="../media/image11.svg"/><Relationship Id="rId1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Textura geométrica branca abstrata">
            <a:extLst>
              <a:ext uri="{FF2B5EF4-FFF2-40B4-BE49-F238E27FC236}">
                <a16:creationId xmlns:a16="http://schemas.microsoft.com/office/drawing/2014/main" id="{7D547EB1-1706-F587-68FF-AAB17A4009C2}"/>
              </a:ext>
            </a:extLst>
          </p:cNvPr>
          <p:cNvPicPr>
            <a:picLocks noChangeAspect="1"/>
          </p:cNvPicPr>
          <p:nvPr/>
        </p:nvPicPr>
        <p:blipFill>
          <a:blip r:embed="rId2"/>
          <a:stretch>
            <a:fillRect/>
          </a:stretch>
        </p:blipFill>
        <p:spPr>
          <a:xfrm>
            <a:off x="0" y="0"/>
            <a:ext cx="12192000" cy="6858000"/>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954107"/>
          </a:xfrm>
          <a:prstGeom prst="rect">
            <a:avLst/>
          </a:prstGeom>
          <a:noFill/>
        </p:spPr>
        <p:txBody>
          <a:bodyPr wrap="square" rtlCol="0">
            <a:spAutoFit/>
          </a:bodyPr>
          <a:lstStyle/>
          <a:p>
            <a:pPr rtl="0"/>
            <a:r>
              <a:rPr lang="pt-BR" sz="2800" b="1">
                <a:solidFill>
                  <a:schemeClr val="tx1">
                    <a:lumMod val="65000"/>
                    <a:lumOff val="35000"/>
                  </a:schemeClr>
                </a:solidFill>
                <a:latin typeface="Century Gothic" panose="020B0502020202020204" pitchFamily="34" charset="0"/>
              </a:rPr>
              <a:t>EXEMPLO DE MODELO DE CANVAS DE MODELO DE NEGÓCIOS PARA COMÉRCIO ELETRÔNICO para PowerPoint</a:t>
            </a:r>
          </a:p>
        </p:txBody>
      </p:sp>
      <p:sp>
        <p:nvSpPr>
          <p:cNvPr id="6" name="TextBox 5">
            <a:extLst>
              <a:ext uri="{FF2B5EF4-FFF2-40B4-BE49-F238E27FC236}">
                <a16:creationId xmlns:a16="http://schemas.microsoft.com/office/drawing/2014/main" id="{69F0FBF4-2D0B-1EAC-289F-8430DEBFC139}"/>
              </a:ext>
            </a:extLst>
          </p:cNvPr>
          <p:cNvSpPr txBox="1"/>
          <p:nvPr/>
        </p:nvSpPr>
        <p:spPr>
          <a:xfrm>
            <a:off x="496062" y="5870972"/>
            <a:ext cx="11144250" cy="669863"/>
          </a:xfrm>
          <a:prstGeom prst="rect">
            <a:avLst/>
          </a:prstGeom>
          <a:noFill/>
        </p:spPr>
        <p:txBody>
          <a:bodyPr wrap="square">
            <a:spAutoFit/>
          </a:bodyPr>
          <a:lstStyle/>
          <a:p>
            <a:pPr marL="0" marR="0" algn="ctr" rtl="0">
              <a:lnSpc>
                <a:spcPct val="107000"/>
              </a:lnSpc>
              <a:spcBef>
                <a:spcPts val="0"/>
              </a:spcBef>
              <a:spcAft>
                <a:spcPts val="800"/>
              </a:spcAft>
            </a:pPr>
            <a:r>
              <a:rPr lang="pt-BR" kern="100">
                <a:solidFill>
                  <a:srgbClr val="595959"/>
                </a:solidFill>
                <a:latin typeface="Century Gothic" panose="020B0502020202020204" pitchFamily="34" charset="0"/>
                <a:ea typeface="Calibri" panose="020F0502020204030204" pitchFamily="34" charset="0"/>
                <a:cs typeface="Times New Roman" panose="02020603050405020304" pitchFamily="18" charset="0"/>
              </a:rPr>
              <a:t>O slide a seguir fornece uma visão geral abrangente de um modelo de negócios de comércio eletrônico que destaca as principais considerações para cada seção.</a:t>
            </a:r>
          </a:p>
        </p:txBody>
      </p:sp>
      <p:pic>
        <p:nvPicPr>
          <p:cNvPr id="3" name="Picture 2">
            <a:extLst>
              <a:ext uri="{FF2B5EF4-FFF2-40B4-BE49-F238E27FC236}">
                <a16:creationId xmlns:a16="http://schemas.microsoft.com/office/drawing/2014/main" id="{6C353ABD-6F52-0713-A629-CAF583629472}"/>
              </a:ext>
            </a:extLst>
          </p:cNvPr>
          <p:cNvPicPr>
            <a:picLocks noChangeAspect="1"/>
          </p:cNvPicPr>
          <p:nvPr/>
        </p:nvPicPr>
        <p:blipFill>
          <a:blip r:embed="rId3"/>
          <a:srcRect/>
          <a:stretch/>
        </p:blipFill>
        <p:spPr>
          <a:xfrm>
            <a:off x="1947233" y="1671422"/>
            <a:ext cx="7645261" cy="3954068"/>
          </a:xfrm>
          <a:prstGeom prst="rect">
            <a:avLst/>
          </a:prstGeom>
          <a:effectLst>
            <a:outerShdw blurRad="50800" dist="38100" dir="2700000" algn="tl" rotWithShape="0">
              <a:prstClr val="black">
                <a:alpha val="40000"/>
              </a:prstClr>
            </a:outerShdw>
          </a:effectLst>
        </p:spPr>
      </p:pic>
      <p:pic>
        <p:nvPicPr>
          <p:cNvPr id="2" name="Picture 1">
            <a:hlinkClick r:id="rId4"/>
            <a:extLst>
              <a:ext uri="{FF2B5EF4-FFF2-40B4-BE49-F238E27FC236}">
                <a16:creationId xmlns:a16="http://schemas.microsoft.com/office/drawing/2014/main" id="{8141850F-A170-1A94-908D-F2FCE9B44C79}"/>
              </a:ext>
            </a:extLst>
          </p:cNvPr>
          <p:cNvPicPr>
            <a:picLocks noChangeAspect="1"/>
          </p:cNvPicPr>
          <p:nvPr/>
        </p:nvPicPr>
        <p:blipFill>
          <a:blip r:embed="rId5"/>
          <a:srcRect/>
          <a:stretch/>
        </p:blipFill>
        <p:spPr>
          <a:xfrm>
            <a:off x="8863978" y="360123"/>
            <a:ext cx="2697929" cy="536605"/>
          </a:xfrm>
          <a:prstGeom prst="rect">
            <a:avLst/>
          </a:prstGeom>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81E71F-60CC-93B7-53EC-65D40345EDA2}"/>
              </a:ext>
            </a:extLst>
          </p:cNvPr>
          <p:cNvSpPr txBox="1"/>
          <p:nvPr/>
        </p:nvSpPr>
        <p:spPr>
          <a:xfrm>
            <a:off x="55232" y="111009"/>
            <a:ext cx="12136768" cy="400110"/>
          </a:xfrm>
          <a:prstGeom prst="rect">
            <a:avLst/>
          </a:prstGeom>
          <a:noFill/>
        </p:spPr>
        <p:txBody>
          <a:bodyPr wrap="square" rtlCol="0">
            <a:spAutoFit/>
          </a:bodyPr>
          <a:lstStyle/>
          <a:p>
            <a:pPr rtl="0"/>
            <a:r>
              <a:rPr lang="pt-BR" sz="2000" dirty="0">
                <a:solidFill>
                  <a:schemeClr val="tx1">
                    <a:lumMod val="65000"/>
                    <a:lumOff val="35000"/>
                  </a:schemeClr>
                </a:solidFill>
                <a:latin typeface="Century Gothic" panose="020B0502020202020204" pitchFamily="34" charset="0"/>
              </a:rPr>
              <a:t>EXEMPLO DE MODELO DE CANVAS DE MODELO DE NEGÓCIOS PARA COMÉRCIO ELETRÔNICO</a:t>
            </a:r>
          </a:p>
        </p:txBody>
      </p:sp>
      <p:graphicFrame>
        <p:nvGraphicFramePr>
          <p:cNvPr id="3" name="Table 2">
            <a:extLst>
              <a:ext uri="{FF2B5EF4-FFF2-40B4-BE49-F238E27FC236}">
                <a16:creationId xmlns:a16="http://schemas.microsoft.com/office/drawing/2014/main" id="{3D4CB1EF-8782-8968-81B1-099A77D598EE}"/>
              </a:ext>
            </a:extLst>
          </p:cNvPr>
          <p:cNvGraphicFramePr>
            <a:graphicFrameLocks noGrp="1"/>
          </p:cNvGraphicFramePr>
          <p:nvPr>
            <p:extLst>
              <p:ext uri="{D42A27DB-BD31-4B8C-83A1-F6EECF244321}">
                <p14:modId xmlns:p14="http://schemas.microsoft.com/office/powerpoint/2010/main" val="2088379281"/>
              </p:ext>
            </p:extLst>
          </p:nvPr>
        </p:nvGraphicFramePr>
        <p:xfrm>
          <a:off x="115878" y="713231"/>
          <a:ext cx="11914175" cy="5970142"/>
        </p:xfrm>
        <a:graphic>
          <a:graphicData uri="http://schemas.openxmlformats.org/drawingml/2006/table">
            <a:tbl>
              <a:tblPr/>
              <a:tblGrid>
                <a:gridCol w="2382835">
                  <a:extLst>
                    <a:ext uri="{9D8B030D-6E8A-4147-A177-3AD203B41FA5}">
                      <a16:colId xmlns:a16="http://schemas.microsoft.com/office/drawing/2014/main" val="3064371639"/>
                    </a:ext>
                  </a:extLst>
                </a:gridCol>
                <a:gridCol w="2382835">
                  <a:extLst>
                    <a:ext uri="{9D8B030D-6E8A-4147-A177-3AD203B41FA5}">
                      <a16:colId xmlns:a16="http://schemas.microsoft.com/office/drawing/2014/main" val="2430327320"/>
                    </a:ext>
                  </a:extLst>
                </a:gridCol>
                <a:gridCol w="2382835">
                  <a:extLst>
                    <a:ext uri="{9D8B030D-6E8A-4147-A177-3AD203B41FA5}">
                      <a16:colId xmlns:a16="http://schemas.microsoft.com/office/drawing/2014/main" val="4217024932"/>
                    </a:ext>
                  </a:extLst>
                </a:gridCol>
                <a:gridCol w="2382835">
                  <a:extLst>
                    <a:ext uri="{9D8B030D-6E8A-4147-A177-3AD203B41FA5}">
                      <a16:colId xmlns:a16="http://schemas.microsoft.com/office/drawing/2014/main" val="1182471311"/>
                    </a:ext>
                  </a:extLst>
                </a:gridCol>
                <a:gridCol w="2382835">
                  <a:extLst>
                    <a:ext uri="{9D8B030D-6E8A-4147-A177-3AD203B41FA5}">
                      <a16:colId xmlns:a16="http://schemas.microsoft.com/office/drawing/2014/main" val="4106390992"/>
                    </a:ext>
                  </a:extLst>
                </a:gridCol>
              </a:tblGrid>
              <a:tr h="509884">
                <a:tc>
                  <a:txBody>
                    <a:bodyPr/>
                    <a:lstStyle/>
                    <a:p>
                      <a:pPr algn="l" rtl="0" fontAlgn="b"/>
                      <a:r>
                        <a:rPr lang="pt-BR" sz="1200" b="0" i="0" u="none" strike="noStrike">
                          <a:solidFill>
                            <a:srgbClr val="000000"/>
                          </a:solidFill>
                          <a:effectLst/>
                          <a:latin typeface="Century Gothic" panose="020B0502020202020204" pitchFamily="34" charset="0"/>
                        </a:rPr>
                        <a:t>PRINCIPAIS PARCEIROS</a:t>
                      </a:r>
                    </a:p>
                  </a:txBody>
                  <a:tcPr marL="4565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000000"/>
                      </a:solidFill>
                      <a:prstDash val="dash"/>
                      <a:round/>
                      <a:headEnd type="none" w="med" len="med"/>
                      <a:tailEnd type="none" w="med" len="med"/>
                    </a:lnB>
                    <a:solidFill>
                      <a:srgbClr val="DDEBF7"/>
                    </a:solidFill>
                  </a:tcPr>
                </a:tc>
                <a:tc>
                  <a:txBody>
                    <a:bodyPr/>
                    <a:lstStyle/>
                    <a:p>
                      <a:pPr algn="l" rtl="0" fontAlgn="b"/>
                      <a:r>
                        <a:rPr lang="pt-BR" sz="1200" b="0" i="0" u="none" strike="noStrike">
                          <a:solidFill>
                            <a:srgbClr val="000000"/>
                          </a:solidFill>
                          <a:effectLst/>
                          <a:latin typeface="Century Gothic" panose="020B0502020202020204" pitchFamily="34" charset="0"/>
                        </a:rPr>
                        <a:t>PRINCIPAIS ATIVIDADES</a:t>
                      </a:r>
                    </a:p>
                  </a:txBody>
                  <a:tcPr marL="4565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000000"/>
                      </a:solidFill>
                      <a:prstDash val="dash"/>
                      <a:round/>
                      <a:headEnd type="none" w="med" len="med"/>
                      <a:tailEnd type="none" w="med" len="med"/>
                    </a:lnB>
                    <a:solidFill>
                      <a:srgbClr val="EDEDED"/>
                    </a:solidFill>
                  </a:tcPr>
                </a:tc>
                <a:tc>
                  <a:txBody>
                    <a:bodyPr/>
                    <a:lstStyle/>
                    <a:p>
                      <a:pPr algn="l" rtl="0" fontAlgn="b"/>
                      <a:r>
                        <a:rPr lang="pt-BR" sz="1200" b="0" i="0" u="none" strike="noStrike">
                          <a:solidFill>
                            <a:srgbClr val="000000"/>
                          </a:solidFill>
                          <a:effectLst/>
                          <a:latin typeface="Century Gothic" panose="020B0502020202020204" pitchFamily="34" charset="0"/>
                        </a:rPr>
                        <a:t>PRINCIPAIS RECURSOS</a:t>
                      </a:r>
                    </a:p>
                  </a:txBody>
                  <a:tcPr marL="4565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000000"/>
                      </a:solidFill>
                      <a:prstDash val="dash"/>
                      <a:round/>
                      <a:headEnd type="none" w="med" len="med"/>
                      <a:tailEnd type="none" w="med" len="med"/>
                    </a:lnB>
                    <a:solidFill>
                      <a:srgbClr val="DCF8EB"/>
                    </a:solidFill>
                  </a:tcPr>
                </a:tc>
                <a:tc>
                  <a:txBody>
                    <a:bodyPr/>
                    <a:lstStyle/>
                    <a:p>
                      <a:pPr algn="l" rtl="0" fontAlgn="b"/>
                      <a:r>
                        <a:rPr lang="pt-BR" sz="1200" b="0" i="0" u="none" strike="noStrike">
                          <a:solidFill>
                            <a:srgbClr val="000000"/>
                          </a:solidFill>
                          <a:effectLst/>
                          <a:latin typeface="Century Gothic" panose="020B0502020202020204" pitchFamily="34" charset="0"/>
                        </a:rPr>
                        <a:t>PROPOSTAS DE VALOR</a:t>
                      </a:r>
                    </a:p>
                  </a:txBody>
                  <a:tcPr marL="4565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000000"/>
                      </a:solidFill>
                      <a:prstDash val="dash"/>
                      <a:round/>
                      <a:headEnd type="none" w="med" len="med"/>
                      <a:tailEnd type="none" w="med" len="med"/>
                    </a:lnB>
                    <a:solidFill>
                      <a:srgbClr val="DDEBF7"/>
                    </a:solidFill>
                  </a:tcPr>
                </a:tc>
                <a:tc>
                  <a:txBody>
                    <a:bodyPr/>
                    <a:lstStyle/>
                    <a:p>
                      <a:pPr algn="l" rtl="0" fontAlgn="b"/>
                      <a:r>
                        <a:rPr lang="pt-BR" sz="1100" b="0" i="0" u="none" strike="noStrike" dirty="0">
                          <a:solidFill>
                            <a:srgbClr val="000000"/>
                          </a:solidFill>
                          <a:effectLst/>
                          <a:latin typeface="Century Gothic" panose="020B0502020202020204" pitchFamily="34" charset="0"/>
                        </a:rPr>
                        <a:t>RELACIONAMENTOS </a:t>
                      </a:r>
                      <a:br>
                        <a:rPr lang="pt-BR" sz="1100" b="0" i="0" u="none" strike="noStrike" dirty="0">
                          <a:solidFill>
                            <a:srgbClr val="000000"/>
                          </a:solidFill>
                          <a:effectLst/>
                          <a:latin typeface="Century Gothic" panose="020B0502020202020204" pitchFamily="34" charset="0"/>
                        </a:rPr>
                      </a:br>
                      <a:r>
                        <a:rPr lang="pt-BR" sz="1100" b="0" i="0" u="none" strike="noStrike" dirty="0">
                          <a:solidFill>
                            <a:srgbClr val="000000"/>
                          </a:solidFill>
                          <a:effectLst/>
                          <a:latin typeface="Century Gothic" panose="020B0502020202020204" pitchFamily="34" charset="0"/>
                        </a:rPr>
                        <a:t>COM OS CLIENTES</a:t>
                      </a:r>
                    </a:p>
                  </a:txBody>
                  <a:tcPr marL="4565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000000"/>
                      </a:solidFill>
                      <a:prstDash val="dash"/>
                      <a:round/>
                      <a:headEnd type="none" w="med" len="med"/>
                      <a:tailEnd type="none" w="med" len="med"/>
                    </a:lnB>
                    <a:solidFill>
                      <a:srgbClr val="EDEDED"/>
                    </a:solidFill>
                  </a:tcPr>
                </a:tc>
                <a:extLst>
                  <a:ext uri="{0D108BD9-81ED-4DB2-BD59-A6C34878D82A}">
                    <a16:rowId xmlns:a16="http://schemas.microsoft.com/office/drawing/2014/main" val="1302780461"/>
                  </a:ext>
                </a:extLst>
              </a:tr>
              <a:tr h="155888">
                <a:tc>
                  <a:txBody>
                    <a:bodyPr/>
                    <a:lstStyle/>
                    <a:p>
                      <a:pPr algn="l" rtl="0" fontAlgn="ctr"/>
                      <a:r>
                        <a:rPr lang="pt-BR" sz="800" b="0" i="0" u="none" strike="noStrike">
                          <a:solidFill>
                            <a:srgbClr val="000000"/>
                          </a:solidFill>
                          <a:effectLst/>
                          <a:latin typeface="Century Gothic" panose="020B0502020202020204" pitchFamily="34" charset="0"/>
                        </a:rPr>
                        <a:t> </a:t>
                      </a:r>
                    </a:p>
                  </a:txBody>
                  <a:tcPr marL="4565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000000"/>
                      </a:solidFill>
                      <a:prstDash val="dash"/>
                      <a:round/>
                      <a:headEnd type="none" w="med" len="med"/>
                      <a:tailEnd type="none" w="med" len="med"/>
                    </a:lnT>
                    <a:lnB>
                      <a:noFill/>
                    </a:lnB>
                    <a:solidFill>
                      <a:srgbClr val="DDEBF7"/>
                    </a:solidFill>
                  </a:tcPr>
                </a:tc>
                <a:tc>
                  <a:txBody>
                    <a:bodyPr/>
                    <a:lstStyle/>
                    <a:p>
                      <a:pPr algn="l" rtl="0" fontAlgn="ctr"/>
                      <a:r>
                        <a:rPr lang="pt-BR" sz="800" b="0" i="0" u="none" strike="noStrike">
                          <a:solidFill>
                            <a:srgbClr val="000000"/>
                          </a:solidFill>
                          <a:effectLst/>
                          <a:latin typeface="Century Gothic" panose="020B0502020202020204" pitchFamily="34" charset="0"/>
                        </a:rPr>
                        <a:t> </a:t>
                      </a:r>
                    </a:p>
                  </a:txBody>
                  <a:tcPr marL="4565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000000"/>
                      </a:solidFill>
                      <a:prstDash val="dash"/>
                      <a:round/>
                      <a:headEnd type="none" w="med" len="med"/>
                      <a:tailEnd type="none" w="med" len="med"/>
                    </a:lnT>
                    <a:lnB>
                      <a:noFill/>
                    </a:lnB>
                    <a:solidFill>
                      <a:srgbClr val="EDEDED"/>
                    </a:solidFill>
                  </a:tcPr>
                </a:tc>
                <a:tc>
                  <a:txBody>
                    <a:bodyPr/>
                    <a:lstStyle/>
                    <a:p>
                      <a:pPr algn="l" rtl="0" fontAlgn="ctr"/>
                      <a:r>
                        <a:rPr lang="pt-BR" sz="800" b="0" i="0" u="none" strike="noStrike">
                          <a:solidFill>
                            <a:srgbClr val="000000"/>
                          </a:solidFill>
                          <a:effectLst/>
                          <a:latin typeface="Century Gothic" panose="020B0502020202020204" pitchFamily="34" charset="0"/>
                        </a:rPr>
                        <a:t> </a:t>
                      </a:r>
                    </a:p>
                  </a:txBody>
                  <a:tcPr marL="4565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000000"/>
                      </a:solidFill>
                      <a:prstDash val="dash"/>
                      <a:round/>
                      <a:headEnd type="none" w="med" len="med"/>
                      <a:tailEnd type="none" w="med" len="med"/>
                    </a:lnT>
                    <a:lnB>
                      <a:noFill/>
                    </a:lnB>
                    <a:solidFill>
                      <a:srgbClr val="DCF8EB"/>
                    </a:solidFill>
                  </a:tcPr>
                </a:tc>
                <a:tc>
                  <a:txBody>
                    <a:bodyPr/>
                    <a:lstStyle/>
                    <a:p>
                      <a:pPr algn="l" rtl="0" fontAlgn="ctr"/>
                      <a:r>
                        <a:rPr lang="pt-BR" sz="800" b="0" i="0" u="none" strike="noStrike">
                          <a:solidFill>
                            <a:srgbClr val="000000"/>
                          </a:solidFill>
                          <a:effectLst/>
                          <a:latin typeface="Century Gothic" panose="020B0502020202020204" pitchFamily="34" charset="0"/>
                        </a:rPr>
                        <a:t> </a:t>
                      </a:r>
                    </a:p>
                  </a:txBody>
                  <a:tcPr marL="4565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000000"/>
                      </a:solidFill>
                      <a:prstDash val="dash"/>
                      <a:round/>
                      <a:headEnd type="none" w="med" len="med"/>
                      <a:tailEnd type="none" w="med" len="med"/>
                    </a:lnT>
                    <a:lnB>
                      <a:noFill/>
                    </a:lnB>
                    <a:solidFill>
                      <a:srgbClr val="DDEBF7"/>
                    </a:solidFill>
                  </a:tcPr>
                </a:tc>
                <a:tc>
                  <a:txBody>
                    <a:bodyPr/>
                    <a:lstStyle/>
                    <a:p>
                      <a:pPr algn="l" rtl="0" fontAlgn="ctr"/>
                      <a:r>
                        <a:rPr lang="pt-BR" sz="800" b="0" i="0" u="none" strike="noStrike">
                          <a:solidFill>
                            <a:srgbClr val="000000"/>
                          </a:solidFill>
                          <a:effectLst/>
                          <a:latin typeface="Century Gothic" panose="020B0502020202020204" pitchFamily="34" charset="0"/>
                        </a:rPr>
                        <a:t> </a:t>
                      </a:r>
                    </a:p>
                  </a:txBody>
                  <a:tcPr marL="4565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000000"/>
                      </a:solidFill>
                      <a:prstDash val="dash"/>
                      <a:round/>
                      <a:headEnd type="none" w="med" len="med"/>
                      <a:tailEnd type="none" w="med" len="med"/>
                    </a:lnT>
                    <a:lnB>
                      <a:noFill/>
                    </a:lnB>
                    <a:solidFill>
                      <a:srgbClr val="EDEDED"/>
                    </a:solidFill>
                  </a:tcPr>
                </a:tc>
                <a:extLst>
                  <a:ext uri="{0D108BD9-81ED-4DB2-BD59-A6C34878D82A}">
                    <a16:rowId xmlns:a16="http://schemas.microsoft.com/office/drawing/2014/main" val="1715123541"/>
                  </a:ext>
                </a:extLst>
              </a:tr>
              <a:tr h="2319299">
                <a:tc>
                  <a:txBody>
                    <a:bodyPr/>
                    <a:lstStyle/>
                    <a:p>
                      <a:pPr marL="228600" indent="-228600" algn="l" rtl="0" fontAlgn="t">
                        <a:buFont typeface="+mj-lt"/>
                        <a:buAutoNum type="arabicPeriod"/>
                      </a:pPr>
                      <a:r>
                        <a:rPr lang="pt-BR" sz="1000" b="0" i="0" u="none" strike="noStrike">
                          <a:solidFill>
                            <a:srgbClr val="000000"/>
                          </a:solidFill>
                          <a:effectLst/>
                          <a:latin typeface="Century Gothic" panose="020B0502020202020204" pitchFamily="34" charset="0"/>
                        </a:rPr>
                        <a:t>Empresas de logística e transporte para entrega eficiente de produtos.</a:t>
                      </a:r>
                    </a:p>
                    <a:p>
                      <a:pPr marL="228600" indent="-228600" algn="l" rtl="0" fontAlgn="t">
                        <a:buFont typeface="+mj-lt"/>
                        <a:buAutoNum type="arabicPeriod"/>
                      </a:pPr>
                      <a:r>
                        <a:rPr lang="pt-BR" sz="1000" b="0" i="0" u="none" strike="noStrike">
                          <a:solidFill>
                            <a:srgbClr val="000000"/>
                          </a:solidFill>
                          <a:effectLst/>
                          <a:latin typeface="Century Gothic" panose="020B0502020202020204" pitchFamily="34" charset="0"/>
                        </a:rPr>
                        <a:t>Fornecedores e fabricantes para aquisição de produtos.</a:t>
                      </a:r>
                    </a:p>
                    <a:p>
                      <a:pPr marL="228600" indent="-228600" algn="l" rtl="0" fontAlgn="t">
                        <a:buFont typeface="+mj-lt"/>
                        <a:buAutoNum type="arabicPeriod"/>
                      </a:pPr>
                      <a:r>
                        <a:rPr lang="pt-BR" sz="1000" b="0" i="0" u="none" strike="noStrike">
                          <a:solidFill>
                            <a:srgbClr val="000000"/>
                          </a:solidFill>
                          <a:effectLst/>
                          <a:latin typeface="Century Gothic" panose="020B0502020202020204" pitchFamily="34" charset="0"/>
                        </a:rPr>
                        <a:t>Provedores de gateway de pagamento para transações seguras.</a:t>
                      </a:r>
                    </a:p>
                    <a:p>
                      <a:pPr marL="228600" indent="-228600" algn="l" rtl="0" fontAlgn="t">
                        <a:buFont typeface="+mj-lt"/>
                        <a:buAutoNum type="arabicPeriod"/>
                      </a:pPr>
                      <a:r>
                        <a:rPr lang="pt-BR" sz="1000" b="0" i="0" u="none" strike="noStrike">
                          <a:solidFill>
                            <a:srgbClr val="000000"/>
                          </a:solidFill>
                          <a:effectLst/>
                          <a:latin typeface="Century Gothic" panose="020B0502020202020204" pitchFamily="34" charset="0"/>
                        </a:rPr>
                        <a:t>Agências de marketing e publicidade para aumentar a visibilidade da marca.</a:t>
                      </a:r>
                    </a:p>
                    <a:p>
                      <a:pPr marL="228600" indent="-228600" algn="l" rtl="0" fontAlgn="t">
                        <a:buFont typeface="+mj-lt"/>
                        <a:buAutoNum type="arabicPeriod"/>
                      </a:pPr>
                      <a:r>
                        <a:rPr lang="pt-BR" sz="1000" b="0" i="0" u="none" strike="noStrike">
                          <a:solidFill>
                            <a:srgbClr val="000000"/>
                          </a:solidFill>
                          <a:effectLst/>
                          <a:latin typeface="Century Gothic" panose="020B0502020202020204" pitchFamily="34" charset="0"/>
                        </a:rPr>
                        <a:t>Parceiros de tecnologia para desenvolvimento de sites e aplicativos.</a:t>
                      </a:r>
                    </a:p>
                  </a:txBody>
                  <a:tcPr marL="4565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solidFill>
                      <a:srgbClr val="DDEBF7"/>
                    </a:solidFill>
                  </a:tcPr>
                </a:tc>
                <a:tc>
                  <a:txBody>
                    <a:bodyPr/>
                    <a:lstStyle/>
                    <a:p>
                      <a:pPr marL="228600" indent="-228600" algn="l" rtl="0" fontAlgn="t">
                        <a:buFont typeface="+mj-lt"/>
                        <a:buAutoNum type="arabicPeriod"/>
                      </a:pPr>
                      <a:r>
                        <a:rPr lang="pt-BR" sz="1000" b="0" i="0" u="none" strike="noStrike" dirty="0">
                          <a:solidFill>
                            <a:srgbClr val="000000"/>
                          </a:solidFill>
                          <a:effectLst/>
                          <a:latin typeface="Century Gothic" panose="020B0502020202020204" pitchFamily="34" charset="0"/>
                        </a:rPr>
                        <a:t>Gerenciamento e otimização de sites para garantir uma navegação fácil.</a:t>
                      </a:r>
                    </a:p>
                    <a:p>
                      <a:pPr marL="228600" indent="-228600" algn="l" rtl="0" fontAlgn="t">
                        <a:buFont typeface="+mj-lt"/>
                        <a:buAutoNum type="arabicPeriod"/>
                      </a:pPr>
                      <a:r>
                        <a:rPr lang="pt-BR" sz="1000" b="0" i="0" u="none" strike="noStrike" dirty="0">
                          <a:solidFill>
                            <a:srgbClr val="000000"/>
                          </a:solidFill>
                          <a:effectLst/>
                          <a:latin typeface="Century Gothic" panose="020B0502020202020204" pitchFamily="34" charset="0"/>
                        </a:rPr>
                        <a:t>Atendimento de pedidos e gerenciamento de inventário para manter os níveis de estoque precisos.</a:t>
                      </a:r>
                    </a:p>
                    <a:p>
                      <a:pPr marL="228600" indent="-228600" algn="l" rtl="0" fontAlgn="t">
                        <a:buFont typeface="+mj-lt"/>
                        <a:buAutoNum type="arabicPeriod"/>
                      </a:pPr>
                      <a:r>
                        <a:rPr lang="pt-BR" sz="1000" b="0" i="0" u="none" strike="noStrike" dirty="0">
                          <a:solidFill>
                            <a:srgbClr val="000000"/>
                          </a:solidFill>
                          <a:effectLst/>
                          <a:latin typeface="Century Gothic" panose="020B0502020202020204" pitchFamily="34" charset="0"/>
                        </a:rPr>
                        <a:t>Atendimento ao cliente e suporte para resolver problemas e dúvidas.</a:t>
                      </a:r>
                    </a:p>
                    <a:p>
                      <a:pPr marL="228600" indent="-228600" algn="l" rtl="0" fontAlgn="t">
                        <a:buFont typeface="+mj-lt"/>
                        <a:buAutoNum type="arabicPeriod"/>
                      </a:pPr>
                      <a:r>
                        <a:rPr lang="pt-BR" sz="1000" b="0" i="0" u="none" strike="noStrike" spc="-20" baseline="0" dirty="0">
                          <a:solidFill>
                            <a:srgbClr val="000000"/>
                          </a:solidFill>
                          <a:effectLst/>
                          <a:latin typeface="Century Gothic" panose="020B0502020202020204" pitchFamily="34" charset="0"/>
                        </a:rPr>
                        <a:t>Campanhas de marketing digital para atrair e reter clientes.</a:t>
                      </a:r>
                    </a:p>
                    <a:p>
                      <a:pPr marL="228600" indent="-228600" algn="l" rtl="0" fontAlgn="t">
                        <a:buFont typeface="+mj-lt"/>
                        <a:buAutoNum type="arabicPeriod"/>
                      </a:pPr>
                      <a:r>
                        <a:rPr lang="pt-BR" sz="1000" b="0" i="0" u="none" strike="noStrike" dirty="0">
                          <a:solidFill>
                            <a:srgbClr val="000000"/>
                          </a:solidFill>
                          <a:effectLst/>
                          <a:latin typeface="Century Gothic" panose="020B0502020202020204" pitchFamily="34" charset="0"/>
                        </a:rPr>
                        <a:t>Análise de dados para insights de clientes e tomada de decisões de negócios</a:t>
                      </a:r>
                    </a:p>
                  </a:txBody>
                  <a:tcPr marL="4565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solidFill>
                      <a:srgbClr val="EDEDED"/>
                    </a:solidFill>
                  </a:tcPr>
                </a:tc>
                <a:tc>
                  <a:txBody>
                    <a:bodyPr/>
                    <a:lstStyle/>
                    <a:p>
                      <a:pPr marL="228600" indent="-228600" algn="l" rtl="0" fontAlgn="t">
                        <a:buFont typeface="+mj-lt"/>
                        <a:buAutoNum type="arabicPeriod"/>
                      </a:pPr>
                      <a:r>
                        <a:rPr lang="pt-BR" sz="1000" b="0" i="0" u="none" strike="noStrike">
                          <a:solidFill>
                            <a:srgbClr val="000000"/>
                          </a:solidFill>
                          <a:effectLst/>
                          <a:latin typeface="Century Gothic" panose="020B0502020202020204" pitchFamily="34" charset="0"/>
                        </a:rPr>
                        <a:t>Plataforma de comércio eletrônico para hospedar a loja online.</a:t>
                      </a:r>
                    </a:p>
                    <a:p>
                      <a:pPr marL="228600" indent="-228600" algn="l" rtl="0" fontAlgn="t">
                        <a:buFont typeface="+mj-lt"/>
                        <a:buAutoNum type="arabicPeriod"/>
                      </a:pPr>
                      <a:r>
                        <a:rPr lang="pt-BR" sz="1000" b="0" i="0" u="none" strike="noStrike">
                          <a:solidFill>
                            <a:srgbClr val="000000"/>
                          </a:solidFill>
                          <a:effectLst/>
                          <a:latin typeface="Century Gothic" panose="020B0502020202020204" pitchFamily="34" charset="0"/>
                        </a:rPr>
                        <a:t>Banco de dados de clientes para marketing e personalização.</a:t>
                      </a:r>
                    </a:p>
                    <a:p>
                      <a:pPr marL="228600" indent="-228600" algn="l" rtl="0" fontAlgn="t">
                        <a:buFont typeface="+mj-lt"/>
                        <a:buAutoNum type="arabicPeriod"/>
                      </a:pPr>
                      <a:r>
                        <a:rPr lang="pt-BR" sz="1000" b="0" i="0" u="none" strike="noStrike">
                          <a:solidFill>
                            <a:srgbClr val="000000"/>
                          </a:solidFill>
                          <a:effectLst/>
                          <a:latin typeface="Century Gothic" panose="020B0502020202020204" pitchFamily="34" charset="0"/>
                        </a:rPr>
                        <a:t>Inventário de produtos a serem vendidos.</a:t>
                      </a:r>
                    </a:p>
                    <a:p>
                      <a:pPr marL="228600" indent="-228600" algn="l" rtl="0" fontAlgn="t">
                        <a:buFont typeface="+mj-lt"/>
                        <a:buAutoNum type="arabicPeriod"/>
                      </a:pPr>
                      <a:r>
                        <a:rPr lang="pt-BR" sz="1000" b="0" i="0" u="none" strike="noStrike">
                          <a:solidFill>
                            <a:srgbClr val="000000"/>
                          </a:solidFill>
                          <a:effectLst/>
                          <a:latin typeface="Century Gothic" panose="020B0502020202020204" pitchFamily="34" charset="0"/>
                        </a:rPr>
                        <a:t>Ferramentas de atendimento ao cliente para comunicação (bate-papo, e-mail, suporte por telefone).</a:t>
                      </a:r>
                    </a:p>
                    <a:p>
                      <a:pPr marL="228600" indent="-228600" algn="l" rtl="0" fontAlgn="t">
                        <a:buFont typeface="+mj-lt"/>
                        <a:buAutoNum type="arabicPeriod"/>
                      </a:pPr>
                      <a:r>
                        <a:rPr lang="pt-BR" sz="1000" b="0" i="0" u="none" strike="noStrike">
                          <a:solidFill>
                            <a:srgbClr val="000000"/>
                          </a:solidFill>
                          <a:effectLst/>
                          <a:latin typeface="Century Gothic" panose="020B0502020202020204" pitchFamily="34" charset="0"/>
                        </a:rPr>
                        <a:t>Ferramentas de marketing e SEO para aumentar a presença online.</a:t>
                      </a:r>
                    </a:p>
                  </a:txBody>
                  <a:tcPr marL="4565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solidFill>
                      <a:srgbClr val="DCF8EB"/>
                    </a:solidFill>
                  </a:tcPr>
                </a:tc>
                <a:tc>
                  <a:txBody>
                    <a:bodyPr/>
                    <a:lstStyle/>
                    <a:p>
                      <a:pPr marL="228600" indent="-228600" algn="l" rtl="0" fontAlgn="t">
                        <a:buFont typeface="+mj-lt"/>
                        <a:buAutoNum type="arabicPeriod"/>
                      </a:pPr>
                      <a:r>
                        <a:rPr lang="pt-BR" sz="1000" b="0" i="0" u="none" strike="noStrike">
                          <a:solidFill>
                            <a:srgbClr val="000000"/>
                          </a:solidFill>
                          <a:effectLst/>
                          <a:latin typeface="Century Gothic" panose="020B0502020202020204" pitchFamily="34" charset="0"/>
                        </a:rPr>
                        <a:t>Praticidade de fazer compras em qualquer lugar, a qualquer hora.</a:t>
                      </a:r>
                    </a:p>
                    <a:p>
                      <a:pPr marL="228600" indent="-228600" algn="l" rtl="0" fontAlgn="t">
                        <a:buFont typeface="+mj-lt"/>
                        <a:buAutoNum type="arabicPeriod"/>
                      </a:pPr>
                      <a:r>
                        <a:rPr lang="pt-BR" sz="1000" b="0" i="0" u="none" strike="noStrike">
                          <a:solidFill>
                            <a:srgbClr val="000000"/>
                          </a:solidFill>
                          <a:effectLst/>
                          <a:latin typeface="Century Gothic" panose="020B0502020202020204" pitchFamily="34" charset="0"/>
                        </a:rPr>
                        <a:t>Ampla variedade de produtos com informações e avaliações detalhadas.</a:t>
                      </a:r>
                    </a:p>
                    <a:p>
                      <a:pPr marL="228600" indent="-228600" algn="l" rtl="0" fontAlgn="t">
                        <a:buFont typeface="+mj-lt"/>
                        <a:buAutoNum type="arabicPeriod"/>
                      </a:pPr>
                      <a:r>
                        <a:rPr lang="pt-BR" sz="1000" b="0" i="0" u="none" strike="noStrike">
                          <a:solidFill>
                            <a:srgbClr val="000000"/>
                          </a:solidFill>
                          <a:effectLst/>
                          <a:latin typeface="Century Gothic" panose="020B0502020202020204" pitchFamily="34" charset="0"/>
                        </a:rPr>
                        <a:t>Preços competitivos com ofertas e descontos.</a:t>
                      </a:r>
                    </a:p>
                    <a:p>
                      <a:pPr marL="228600" indent="-228600" algn="l" rtl="0" fontAlgn="t">
                        <a:buFont typeface="+mj-lt"/>
                        <a:buAutoNum type="arabicPeriod"/>
                      </a:pPr>
                      <a:r>
                        <a:rPr lang="pt-BR" sz="1000" b="0" i="0" u="none" strike="noStrike">
                          <a:solidFill>
                            <a:srgbClr val="000000"/>
                          </a:solidFill>
                          <a:effectLst/>
                          <a:latin typeface="Century Gothic" panose="020B0502020202020204" pitchFamily="34" charset="0"/>
                        </a:rPr>
                        <a:t>Experiência de compra personalizada com base nos dados do cliente.</a:t>
                      </a:r>
                    </a:p>
                    <a:p>
                      <a:pPr marL="228600" indent="-228600" algn="l" rtl="0" fontAlgn="t">
                        <a:buFont typeface="+mj-lt"/>
                        <a:buAutoNum type="arabicPeriod"/>
                      </a:pPr>
                      <a:r>
                        <a:rPr lang="pt-BR" sz="1000" b="0" i="0" u="none" strike="noStrike">
                          <a:solidFill>
                            <a:srgbClr val="000000"/>
                          </a:solidFill>
                          <a:effectLst/>
                          <a:latin typeface="Century Gothic" panose="020B0502020202020204" pitchFamily="34" charset="0"/>
                        </a:rPr>
                        <a:t>Opções de entrega rápidas e confiáveis.</a:t>
                      </a:r>
                    </a:p>
                  </a:txBody>
                  <a:tcPr marL="4565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solidFill>
                      <a:srgbClr val="DDEBF7"/>
                    </a:solidFill>
                  </a:tcPr>
                </a:tc>
                <a:tc>
                  <a:txBody>
                    <a:bodyPr/>
                    <a:lstStyle/>
                    <a:p>
                      <a:pPr marL="228600" indent="-228600" algn="l" rtl="0" fontAlgn="t">
                        <a:buFont typeface="+mj-lt"/>
                        <a:buAutoNum type="arabicPeriod"/>
                      </a:pPr>
                      <a:r>
                        <a:rPr lang="pt-BR" sz="1000" b="0" i="0" u="none" strike="noStrike">
                          <a:solidFill>
                            <a:srgbClr val="000000"/>
                          </a:solidFill>
                          <a:effectLst/>
                          <a:latin typeface="Century Gothic" panose="020B0502020202020204" pitchFamily="34" charset="0"/>
                        </a:rPr>
                        <a:t>E-mail de marketing personalizado para promoções e atualizações.</a:t>
                      </a:r>
                    </a:p>
                    <a:p>
                      <a:pPr marL="228600" indent="-228600" algn="l" rtl="0" fontAlgn="t">
                        <a:buFont typeface="+mj-lt"/>
                        <a:buAutoNum type="arabicPeriod"/>
                      </a:pPr>
                      <a:r>
                        <a:rPr lang="pt-BR" sz="1000" b="0" i="0" u="none" strike="noStrike">
                          <a:solidFill>
                            <a:srgbClr val="000000"/>
                          </a:solidFill>
                          <a:effectLst/>
                          <a:latin typeface="Century Gothic" panose="020B0502020202020204" pitchFamily="34" charset="0"/>
                        </a:rPr>
                        <a:t>Programas de fidelidade para recompensar os clientes recorrentes.</a:t>
                      </a:r>
                    </a:p>
                    <a:p>
                      <a:pPr marL="228600" indent="-228600" algn="l" rtl="0" fontAlgn="t">
                        <a:buFont typeface="+mj-lt"/>
                        <a:buAutoNum type="arabicPeriod"/>
                      </a:pPr>
                      <a:r>
                        <a:rPr lang="pt-BR" sz="1000" b="0" i="0" u="none" strike="noStrike">
                          <a:solidFill>
                            <a:srgbClr val="000000"/>
                          </a:solidFill>
                          <a:effectLst/>
                          <a:latin typeface="Century Gothic" panose="020B0502020202020204" pitchFamily="34" charset="0"/>
                        </a:rPr>
                        <a:t>Atendimento responsivo ao cliente por vários canais.</a:t>
                      </a:r>
                    </a:p>
                    <a:p>
                      <a:pPr marL="228600" indent="-228600" algn="l" rtl="0" fontAlgn="t">
                        <a:buFont typeface="+mj-lt"/>
                        <a:buAutoNum type="arabicPeriod"/>
                      </a:pPr>
                      <a:r>
                        <a:rPr lang="pt-BR" sz="1000" b="0" i="0" u="none" strike="noStrike">
                          <a:solidFill>
                            <a:srgbClr val="000000"/>
                          </a:solidFill>
                          <a:effectLst/>
                          <a:latin typeface="Century Gothic" panose="020B0502020202020204" pitchFamily="34" charset="0"/>
                        </a:rPr>
                        <a:t>Engajamento da comunidade nas redes sociais.</a:t>
                      </a:r>
                    </a:p>
                    <a:p>
                      <a:pPr marL="228600" indent="-228600" algn="l" rtl="0" fontAlgn="t">
                        <a:buFont typeface="+mj-lt"/>
                        <a:buAutoNum type="arabicPeriod"/>
                      </a:pPr>
                      <a:r>
                        <a:rPr lang="pt-BR" sz="1000" b="0" i="0" u="none" strike="noStrike">
                          <a:solidFill>
                            <a:srgbClr val="000000"/>
                          </a:solidFill>
                          <a:effectLst/>
                          <a:latin typeface="Century Gothic" panose="020B0502020202020204" pitchFamily="34" charset="0"/>
                        </a:rPr>
                        <a:t>Políticas fáceis de devolução e reembolso para gerar confiança.</a:t>
                      </a:r>
                    </a:p>
                  </a:txBody>
                  <a:tcPr marL="4565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solidFill>
                      <a:srgbClr val="EDEDED"/>
                    </a:solidFill>
                  </a:tcPr>
                </a:tc>
                <a:extLst>
                  <a:ext uri="{0D108BD9-81ED-4DB2-BD59-A6C34878D82A}">
                    <a16:rowId xmlns:a16="http://schemas.microsoft.com/office/drawing/2014/main" val="1184245063"/>
                  </a:ext>
                </a:extLst>
              </a:tr>
              <a:tr h="509884">
                <a:tc>
                  <a:txBody>
                    <a:bodyPr/>
                    <a:lstStyle/>
                    <a:p>
                      <a:pPr algn="l" rtl="0" fontAlgn="b"/>
                      <a:r>
                        <a:rPr lang="pt-BR" sz="1200" b="0" i="0" u="none" strike="noStrike">
                          <a:solidFill>
                            <a:srgbClr val="000000"/>
                          </a:solidFill>
                          <a:effectLst/>
                          <a:latin typeface="Century Gothic" panose="020B0502020202020204" pitchFamily="34" charset="0"/>
                        </a:rPr>
                        <a:t>CANAIS</a:t>
                      </a:r>
                    </a:p>
                  </a:txBody>
                  <a:tcPr marL="4565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000000"/>
                      </a:solidFill>
                      <a:prstDash val="dash"/>
                      <a:round/>
                      <a:headEnd type="none" w="med" len="med"/>
                      <a:tailEnd type="none" w="med" len="med"/>
                    </a:lnB>
                    <a:solidFill>
                      <a:srgbClr val="DCF8EB"/>
                    </a:solidFill>
                  </a:tcPr>
                </a:tc>
                <a:tc>
                  <a:txBody>
                    <a:bodyPr/>
                    <a:lstStyle/>
                    <a:p>
                      <a:pPr algn="l" rtl="0" fontAlgn="b"/>
                      <a:r>
                        <a:rPr lang="pt-BR" sz="1200" b="0" i="0" u="none" strike="noStrike">
                          <a:solidFill>
                            <a:srgbClr val="000000"/>
                          </a:solidFill>
                          <a:effectLst/>
                          <a:latin typeface="Century Gothic" panose="020B0502020202020204" pitchFamily="34" charset="0"/>
                        </a:rPr>
                        <a:t>SEGMENTOS DE CLIENTES</a:t>
                      </a:r>
                    </a:p>
                  </a:txBody>
                  <a:tcPr marL="4565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000000"/>
                      </a:solidFill>
                      <a:prstDash val="dash"/>
                      <a:round/>
                      <a:headEnd type="none" w="med" len="med"/>
                      <a:tailEnd type="none" w="med" len="med"/>
                    </a:lnB>
                    <a:solidFill>
                      <a:srgbClr val="DDEBF7"/>
                    </a:solidFill>
                  </a:tcPr>
                </a:tc>
                <a:tc gridSpan="2">
                  <a:txBody>
                    <a:bodyPr/>
                    <a:lstStyle/>
                    <a:p>
                      <a:pPr algn="l" rtl="0" fontAlgn="b"/>
                      <a:r>
                        <a:rPr lang="pt-BR" sz="1200" b="0" i="0" u="none" strike="noStrike">
                          <a:solidFill>
                            <a:srgbClr val="000000"/>
                          </a:solidFill>
                          <a:effectLst/>
                          <a:latin typeface="Century Gothic" panose="020B0502020202020204" pitchFamily="34" charset="0"/>
                        </a:rPr>
                        <a:t>ESTRUTURA DE CUSTOS</a:t>
                      </a:r>
                    </a:p>
                  </a:txBody>
                  <a:tcPr marL="4565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000000"/>
                      </a:solidFill>
                      <a:prstDash val="dash"/>
                      <a:round/>
                      <a:headEnd type="none" w="med" len="med"/>
                      <a:tailEnd type="none" w="med" len="med"/>
                    </a:lnB>
                    <a:solidFill>
                      <a:srgbClr val="F2F2F2"/>
                    </a:solidFill>
                  </a:tcPr>
                </a:tc>
                <a:tc hMerge="1">
                  <a:txBody>
                    <a:bodyPr/>
                    <a:lstStyle/>
                    <a:p>
                      <a:endParaRPr lang="en-US"/>
                    </a:p>
                  </a:txBody>
                  <a:tcPr/>
                </a:tc>
                <a:tc>
                  <a:txBody>
                    <a:bodyPr/>
                    <a:lstStyle/>
                    <a:p>
                      <a:pPr algn="l" rtl="0" fontAlgn="b"/>
                      <a:r>
                        <a:rPr lang="pt-BR" sz="1200" b="0" i="0" u="none" strike="noStrike">
                          <a:solidFill>
                            <a:srgbClr val="000000"/>
                          </a:solidFill>
                          <a:effectLst/>
                          <a:latin typeface="Century Gothic" panose="020B0502020202020204" pitchFamily="34" charset="0"/>
                        </a:rPr>
                        <a:t>FLUXO DE RECEITA</a:t>
                      </a:r>
                    </a:p>
                  </a:txBody>
                  <a:tcPr marL="4565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000000"/>
                      </a:solidFill>
                      <a:prstDash val="dash"/>
                      <a:round/>
                      <a:headEnd type="none" w="med" len="med"/>
                      <a:tailEnd type="none" w="med" len="med"/>
                    </a:lnB>
                    <a:solidFill>
                      <a:srgbClr val="DCF8EB"/>
                    </a:solidFill>
                  </a:tcPr>
                </a:tc>
                <a:extLst>
                  <a:ext uri="{0D108BD9-81ED-4DB2-BD59-A6C34878D82A}">
                    <a16:rowId xmlns:a16="http://schemas.microsoft.com/office/drawing/2014/main" val="2053283963"/>
                  </a:ext>
                </a:extLst>
              </a:tr>
              <a:tr h="155888">
                <a:tc>
                  <a:txBody>
                    <a:bodyPr/>
                    <a:lstStyle/>
                    <a:p>
                      <a:pPr algn="l" rtl="0" fontAlgn="ctr"/>
                      <a:r>
                        <a:rPr lang="pt-BR" sz="700" b="0" i="0" u="none" strike="noStrike">
                          <a:solidFill>
                            <a:srgbClr val="000000"/>
                          </a:solidFill>
                          <a:effectLst/>
                          <a:latin typeface="Century Gothic" panose="020B0502020202020204" pitchFamily="34" charset="0"/>
                        </a:rPr>
                        <a:t> </a:t>
                      </a:r>
                    </a:p>
                  </a:txBody>
                  <a:tcPr marL="4565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000000"/>
                      </a:solidFill>
                      <a:prstDash val="dash"/>
                      <a:round/>
                      <a:headEnd type="none" w="med" len="med"/>
                      <a:tailEnd type="none" w="med" len="med"/>
                    </a:lnT>
                    <a:lnB>
                      <a:noFill/>
                    </a:lnB>
                    <a:solidFill>
                      <a:srgbClr val="DCF8EB"/>
                    </a:solidFill>
                  </a:tcPr>
                </a:tc>
                <a:tc>
                  <a:txBody>
                    <a:bodyPr/>
                    <a:lstStyle/>
                    <a:p>
                      <a:pPr algn="l" rtl="0" fontAlgn="ctr"/>
                      <a:r>
                        <a:rPr lang="pt-BR" sz="700" b="0" i="0" u="none" strike="noStrike">
                          <a:solidFill>
                            <a:srgbClr val="000000"/>
                          </a:solidFill>
                          <a:effectLst/>
                          <a:latin typeface="Century Gothic" panose="020B0502020202020204" pitchFamily="34" charset="0"/>
                        </a:rPr>
                        <a:t> </a:t>
                      </a:r>
                    </a:p>
                  </a:txBody>
                  <a:tcPr marL="4565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000000"/>
                      </a:solidFill>
                      <a:prstDash val="dash"/>
                      <a:round/>
                      <a:headEnd type="none" w="med" len="med"/>
                      <a:tailEnd type="none" w="med" len="med"/>
                    </a:lnT>
                    <a:lnB>
                      <a:noFill/>
                    </a:lnB>
                    <a:solidFill>
                      <a:srgbClr val="DDEBF7"/>
                    </a:solidFill>
                  </a:tcPr>
                </a:tc>
                <a:tc>
                  <a:txBody>
                    <a:bodyPr/>
                    <a:lstStyle/>
                    <a:p>
                      <a:pPr algn="l" rtl="0" fontAlgn="ctr"/>
                      <a:r>
                        <a:rPr lang="pt-BR" sz="700" b="0" i="0" u="none" strike="noStrike">
                          <a:solidFill>
                            <a:srgbClr val="000000"/>
                          </a:solidFill>
                          <a:effectLst/>
                          <a:latin typeface="Century Gothic" panose="020B0502020202020204" pitchFamily="34" charset="0"/>
                        </a:rPr>
                        <a:t> </a:t>
                      </a:r>
                    </a:p>
                  </a:txBody>
                  <a:tcPr marL="45650" marT="0" marB="0" anchor="ctr">
                    <a:lnL w="6350" cap="flat" cmpd="sng" algn="ctr">
                      <a:solidFill>
                        <a:srgbClr val="BFBFBF"/>
                      </a:solidFill>
                      <a:prstDash val="solid"/>
                      <a:round/>
                      <a:headEnd type="none" w="med" len="med"/>
                      <a:tailEnd type="none" w="med" len="med"/>
                    </a:lnL>
                    <a:lnR>
                      <a:noFill/>
                    </a:lnR>
                    <a:lnT w="12700" cap="flat" cmpd="sng" algn="ctr">
                      <a:solidFill>
                        <a:srgbClr val="000000"/>
                      </a:solidFill>
                      <a:prstDash val="dash"/>
                      <a:round/>
                      <a:headEnd type="none" w="med" len="med"/>
                      <a:tailEnd type="none" w="med" len="med"/>
                    </a:lnT>
                    <a:lnB>
                      <a:noFill/>
                    </a:lnB>
                    <a:solidFill>
                      <a:srgbClr val="F2F2F2"/>
                    </a:solidFill>
                  </a:tcPr>
                </a:tc>
                <a:tc>
                  <a:txBody>
                    <a:bodyPr/>
                    <a:lstStyle/>
                    <a:p>
                      <a:pPr algn="l" rtl="0" fontAlgn="ctr"/>
                      <a:r>
                        <a:rPr lang="pt-BR" sz="700" b="0" i="0" u="none" strike="noStrike">
                          <a:solidFill>
                            <a:srgbClr val="000000"/>
                          </a:solidFill>
                          <a:effectLst/>
                          <a:latin typeface="Century Gothic" panose="020B0502020202020204" pitchFamily="34" charset="0"/>
                        </a:rPr>
                        <a:t> </a:t>
                      </a:r>
                    </a:p>
                  </a:txBody>
                  <a:tcPr marL="45650" marT="0" marB="0" anchor="ctr">
                    <a:lnL>
                      <a:noFill/>
                    </a:lnL>
                    <a:lnR w="6350" cap="flat" cmpd="sng" algn="ctr">
                      <a:solidFill>
                        <a:srgbClr val="BFBFBF"/>
                      </a:solidFill>
                      <a:prstDash val="solid"/>
                      <a:round/>
                      <a:headEnd type="none" w="med" len="med"/>
                      <a:tailEnd type="none" w="med" len="med"/>
                    </a:lnR>
                    <a:lnT w="12700" cap="flat" cmpd="sng" algn="ctr">
                      <a:solidFill>
                        <a:srgbClr val="000000"/>
                      </a:solidFill>
                      <a:prstDash val="dash"/>
                      <a:round/>
                      <a:headEnd type="none" w="med" len="med"/>
                      <a:tailEnd type="none" w="med" len="med"/>
                    </a:lnT>
                    <a:lnB>
                      <a:noFill/>
                    </a:lnB>
                    <a:solidFill>
                      <a:srgbClr val="F2F2F2"/>
                    </a:solidFill>
                  </a:tcPr>
                </a:tc>
                <a:tc>
                  <a:txBody>
                    <a:bodyPr/>
                    <a:lstStyle/>
                    <a:p>
                      <a:pPr algn="l" rtl="0" fontAlgn="ctr"/>
                      <a:r>
                        <a:rPr lang="pt-BR" sz="700" b="0" i="0" u="none" strike="noStrike">
                          <a:solidFill>
                            <a:srgbClr val="000000"/>
                          </a:solidFill>
                          <a:effectLst/>
                          <a:latin typeface="Century Gothic" panose="020B0502020202020204" pitchFamily="34" charset="0"/>
                        </a:rPr>
                        <a:t> </a:t>
                      </a:r>
                    </a:p>
                  </a:txBody>
                  <a:tcPr marL="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000000"/>
                      </a:solidFill>
                      <a:prstDash val="dash"/>
                      <a:round/>
                      <a:headEnd type="none" w="med" len="med"/>
                      <a:tailEnd type="none" w="med" len="med"/>
                    </a:lnT>
                    <a:lnB>
                      <a:noFill/>
                    </a:lnB>
                    <a:solidFill>
                      <a:srgbClr val="DCF8EB"/>
                    </a:solidFill>
                  </a:tcPr>
                </a:tc>
                <a:extLst>
                  <a:ext uri="{0D108BD9-81ED-4DB2-BD59-A6C34878D82A}">
                    <a16:rowId xmlns:a16="http://schemas.microsoft.com/office/drawing/2014/main" val="152299365"/>
                  </a:ext>
                </a:extLst>
              </a:tr>
              <a:tr h="2319299">
                <a:tc>
                  <a:txBody>
                    <a:bodyPr/>
                    <a:lstStyle/>
                    <a:p>
                      <a:pPr marL="228600" indent="-228600" algn="l" rtl="0" fontAlgn="t">
                        <a:buFont typeface="+mj-lt"/>
                        <a:buAutoNum type="arabicPeriod"/>
                      </a:pPr>
                      <a:r>
                        <a:rPr lang="pt-BR" sz="1000" b="0" i="0" u="none" strike="noStrike">
                          <a:solidFill>
                            <a:srgbClr val="000000"/>
                          </a:solidFill>
                          <a:effectLst/>
                          <a:latin typeface="Century Gothic" panose="020B0502020202020204" pitchFamily="34" charset="0"/>
                        </a:rPr>
                        <a:t>Vitrine online como o principal canal de vendas.</a:t>
                      </a:r>
                    </a:p>
                    <a:p>
                      <a:pPr marL="228600" indent="-228600" algn="l" rtl="0" fontAlgn="t">
                        <a:buFont typeface="+mj-lt"/>
                        <a:buAutoNum type="arabicPeriod"/>
                      </a:pPr>
                      <a:r>
                        <a:rPr lang="pt-BR" sz="1000" b="0" i="0" u="none" strike="noStrike">
                          <a:solidFill>
                            <a:srgbClr val="000000"/>
                          </a:solidFill>
                          <a:effectLst/>
                          <a:latin typeface="Century Gothic" panose="020B0502020202020204" pitchFamily="34" charset="0"/>
                        </a:rPr>
                        <a:t>Plataformas de redes sociais para marketing e vendas diretas.</a:t>
                      </a:r>
                    </a:p>
                    <a:p>
                      <a:pPr marL="228600" indent="-228600" algn="l" rtl="0" fontAlgn="t">
                        <a:buFont typeface="+mj-lt"/>
                        <a:buAutoNum type="arabicPeriod"/>
                      </a:pPr>
                      <a:r>
                        <a:rPr lang="pt-BR" sz="1000" b="0" i="0" u="none" strike="noStrike">
                          <a:solidFill>
                            <a:srgbClr val="000000"/>
                          </a:solidFill>
                          <a:effectLst/>
                          <a:latin typeface="Century Gothic" panose="020B0502020202020204" pitchFamily="34" charset="0"/>
                        </a:rPr>
                        <a:t>Boletins informativos por e-mail para promoções e envolvimento do cliente.</a:t>
                      </a:r>
                    </a:p>
                    <a:p>
                      <a:pPr marL="228600" indent="-228600" algn="l" rtl="0" fontAlgn="t">
                        <a:buFont typeface="+mj-lt"/>
                        <a:buAutoNum type="arabicPeriod"/>
                      </a:pPr>
                      <a:r>
                        <a:rPr lang="pt-BR" sz="1000" b="0" i="0" u="none" strike="noStrike">
                          <a:solidFill>
                            <a:srgbClr val="000000"/>
                          </a:solidFill>
                          <a:effectLst/>
                          <a:latin typeface="Century Gothic" panose="020B0502020202020204" pitchFamily="34" charset="0"/>
                        </a:rPr>
                        <a:t>Aplicativos móveis para melhorar a experiência de compra.</a:t>
                      </a:r>
                    </a:p>
                    <a:p>
                      <a:pPr marL="228600" indent="-228600" algn="l" rtl="0" fontAlgn="t">
                        <a:buFont typeface="+mj-lt"/>
                        <a:buAutoNum type="arabicPeriod"/>
                      </a:pPr>
                      <a:r>
                        <a:rPr lang="pt-BR" sz="1000" b="0" i="0" u="none" strike="noStrike">
                          <a:solidFill>
                            <a:srgbClr val="000000"/>
                          </a:solidFill>
                          <a:effectLst/>
                          <a:latin typeface="Century Gothic" panose="020B0502020202020204" pitchFamily="34" charset="0"/>
                        </a:rPr>
                        <a:t>Marketplaces como Amazon ou eBay para expandir o alcance.</a:t>
                      </a:r>
                    </a:p>
                  </a:txBody>
                  <a:tcPr marL="4565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solidFill>
                      <a:srgbClr val="DCF8EB"/>
                    </a:solidFill>
                  </a:tcPr>
                </a:tc>
                <a:tc>
                  <a:txBody>
                    <a:bodyPr/>
                    <a:lstStyle/>
                    <a:p>
                      <a:pPr marL="228600" indent="-228600" algn="l" rtl="0" fontAlgn="t">
                        <a:buFont typeface="+mj-lt"/>
                        <a:buAutoNum type="arabicPeriod"/>
                      </a:pPr>
                      <a:r>
                        <a:rPr lang="pt-BR" sz="1000" b="0" i="0" u="none" strike="noStrike">
                          <a:solidFill>
                            <a:srgbClr val="000000"/>
                          </a:solidFill>
                          <a:effectLst/>
                          <a:latin typeface="Century Gothic" panose="020B0502020202020204" pitchFamily="34" charset="0"/>
                        </a:rPr>
                        <a:t>Compradores que consideram o preço e procuram ofertas.</a:t>
                      </a:r>
                    </a:p>
                    <a:p>
                      <a:pPr marL="228600" indent="-228600" algn="l" rtl="0" fontAlgn="t">
                        <a:buFont typeface="+mj-lt"/>
                        <a:buAutoNum type="arabicPeriod"/>
                      </a:pPr>
                      <a:r>
                        <a:rPr lang="pt-BR" sz="1000" b="0" i="0" u="none" strike="noStrike">
                          <a:solidFill>
                            <a:srgbClr val="000000"/>
                          </a:solidFill>
                          <a:effectLst/>
                          <a:latin typeface="Century Gothic" panose="020B0502020202020204" pitchFamily="34" charset="0"/>
                        </a:rPr>
                        <a:t>Compradores que valorizam a praticidade de compras fáceis e rápidas.</a:t>
                      </a:r>
                    </a:p>
                    <a:p>
                      <a:pPr marL="228600" indent="-228600" algn="l" rtl="0" fontAlgn="t">
                        <a:buFont typeface="+mj-lt"/>
                        <a:buAutoNum type="arabicPeriod"/>
                      </a:pPr>
                      <a:r>
                        <a:rPr lang="pt-BR" sz="1000" b="0" i="0" u="none" strike="noStrike">
                          <a:solidFill>
                            <a:srgbClr val="000000"/>
                          </a:solidFill>
                          <a:effectLst/>
                          <a:latin typeface="Century Gothic" panose="020B0502020202020204" pitchFamily="34" charset="0"/>
                        </a:rPr>
                        <a:t>Clientes de nicho de mercado interessados em categorias específicas de produtos.</a:t>
                      </a:r>
                    </a:p>
                    <a:p>
                      <a:pPr marL="228600" indent="-228600" algn="l" rtl="0" fontAlgn="t">
                        <a:buFont typeface="+mj-lt"/>
                        <a:buAutoNum type="arabicPeriod"/>
                      </a:pPr>
                      <a:r>
                        <a:rPr lang="pt-BR" sz="1000" b="0" i="0" u="none" strike="noStrike">
                          <a:solidFill>
                            <a:srgbClr val="000000"/>
                          </a:solidFill>
                          <a:effectLst/>
                          <a:latin typeface="Century Gothic" panose="020B0502020202020204" pitchFamily="34" charset="0"/>
                        </a:rPr>
                        <a:t>Consumidores experientes em tecnologia que usam dispositivos móveis para fazer compras.</a:t>
                      </a:r>
                    </a:p>
                    <a:p>
                      <a:pPr marL="228600" indent="-228600" algn="l" rtl="0" fontAlgn="t">
                        <a:buFont typeface="+mj-lt"/>
                        <a:buAutoNum type="arabicPeriod"/>
                      </a:pPr>
                      <a:r>
                        <a:rPr lang="pt-BR" sz="1000" b="0" i="0" u="none" strike="noStrike">
                          <a:solidFill>
                            <a:srgbClr val="000000"/>
                          </a:solidFill>
                          <a:effectLst/>
                          <a:latin typeface="Century Gothic" panose="020B0502020202020204" pitchFamily="34" charset="0"/>
                        </a:rPr>
                        <a:t>Clientes internacionais que procuram produtos não disponíveis localmente.</a:t>
                      </a:r>
                    </a:p>
                  </a:txBody>
                  <a:tcPr marL="4565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solidFill>
                      <a:srgbClr val="DDEBF7"/>
                    </a:solidFill>
                  </a:tcPr>
                </a:tc>
                <a:tc gridSpan="2">
                  <a:txBody>
                    <a:bodyPr/>
                    <a:lstStyle/>
                    <a:p>
                      <a:pPr marL="228600" indent="-228600" algn="l" rtl="0" fontAlgn="t">
                        <a:buFont typeface="+mj-lt"/>
                        <a:buAutoNum type="arabicPeriod"/>
                      </a:pPr>
                      <a:r>
                        <a:rPr lang="pt-BR" sz="1000" b="0" i="0" u="none" strike="noStrike">
                          <a:solidFill>
                            <a:srgbClr val="000000"/>
                          </a:solidFill>
                          <a:effectLst/>
                          <a:latin typeface="Century Gothic" panose="020B0502020202020204" pitchFamily="34" charset="0"/>
                        </a:rPr>
                        <a:t>Taxas de hospedagem e plataforma para o site de comércio eletrônico.</a:t>
                      </a:r>
                    </a:p>
                    <a:p>
                      <a:pPr marL="228600" indent="-228600" algn="l" rtl="0" fontAlgn="t">
                        <a:buFont typeface="+mj-lt"/>
                        <a:buAutoNum type="arabicPeriod"/>
                      </a:pPr>
                      <a:r>
                        <a:rPr lang="pt-BR" sz="1000" b="0" i="0" u="none" strike="noStrike">
                          <a:solidFill>
                            <a:srgbClr val="000000"/>
                          </a:solidFill>
                          <a:effectLst/>
                          <a:latin typeface="Century Gothic" panose="020B0502020202020204" pitchFamily="34" charset="0"/>
                        </a:rPr>
                        <a:t>Custos de frete e manuseio para atendimento de pedidos.</a:t>
                      </a:r>
                    </a:p>
                    <a:p>
                      <a:pPr marL="228600" indent="-228600" algn="l" rtl="0" fontAlgn="t">
                        <a:buFont typeface="+mj-lt"/>
                        <a:buAutoNum type="arabicPeriod"/>
                      </a:pPr>
                      <a:r>
                        <a:rPr lang="pt-BR" sz="1000" b="0" i="0" u="none" strike="noStrike">
                          <a:solidFill>
                            <a:srgbClr val="000000"/>
                          </a:solidFill>
                          <a:effectLst/>
                          <a:latin typeface="Century Gothic" panose="020B0502020202020204" pitchFamily="34" charset="0"/>
                        </a:rPr>
                        <a:t>Despesas de marketing e publicidade para adquirir clientes.</a:t>
                      </a:r>
                    </a:p>
                    <a:p>
                      <a:pPr marL="228600" indent="-228600" algn="l" rtl="0" fontAlgn="t">
                        <a:buFont typeface="+mj-lt"/>
                        <a:buAutoNum type="arabicPeriod"/>
                      </a:pPr>
                      <a:r>
                        <a:rPr lang="pt-BR" sz="1000" b="0" i="0" u="none" strike="noStrike">
                          <a:solidFill>
                            <a:srgbClr val="000000"/>
                          </a:solidFill>
                          <a:effectLst/>
                          <a:latin typeface="Century Gothic" panose="020B0502020202020204" pitchFamily="34" charset="0"/>
                        </a:rPr>
                        <a:t>Custos de inventário para estocagem de produtos.</a:t>
                      </a:r>
                    </a:p>
                    <a:p>
                      <a:pPr marL="228600" indent="-228600" algn="l" rtl="0" fontAlgn="t">
                        <a:buFont typeface="+mj-lt"/>
                        <a:buAutoNum type="arabicPeriod"/>
                      </a:pPr>
                      <a:r>
                        <a:rPr lang="pt-BR" sz="1000" b="0" i="0" u="none" strike="noStrike">
                          <a:solidFill>
                            <a:srgbClr val="000000"/>
                          </a:solidFill>
                          <a:effectLst/>
                          <a:latin typeface="Century Gothic" panose="020B0502020202020204" pitchFamily="34" charset="0"/>
                        </a:rPr>
                        <a:t>Custos de operações de atendimento ao cliente.</a:t>
                      </a:r>
                    </a:p>
                  </a:txBody>
                  <a:tcPr marL="4565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solidFill>
                      <a:srgbClr val="F2F2F2"/>
                    </a:solidFill>
                  </a:tcPr>
                </a:tc>
                <a:tc hMerge="1">
                  <a:txBody>
                    <a:bodyPr/>
                    <a:lstStyle/>
                    <a:p>
                      <a:endParaRPr lang="en-US"/>
                    </a:p>
                  </a:txBody>
                  <a:tcPr/>
                </a:tc>
                <a:tc>
                  <a:txBody>
                    <a:bodyPr/>
                    <a:lstStyle/>
                    <a:p>
                      <a:pPr marL="228600" indent="-228600" algn="l" rtl="0" fontAlgn="t">
                        <a:buFont typeface="+mj-lt"/>
                        <a:buAutoNum type="arabicPeriod"/>
                      </a:pPr>
                      <a:r>
                        <a:rPr lang="pt-BR" sz="1000" b="0" i="0" u="none" strike="noStrike" dirty="0">
                          <a:solidFill>
                            <a:srgbClr val="000000"/>
                          </a:solidFill>
                          <a:effectLst/>
                          <a:latin typeface="Century Gothic" panose="020B0502020202020204" pitchFamily="34" charset="0"/>
                        </a:rPr>
                        <a:t>Vendas de produtos como a principal fonte de receita.</a:t>
                      </a:r>
                    </a:p>
                    <a:p>
                      <a:pPr marL="228600" indent="-228600" algn="l" rtl="0" fontAlgn="t">
                        <a:buFont typeface="+mj-lt"/>
                        <a:buAutoNum type="arabicPeriod"/>
                      </a:pPr>
                      <a:r>
                        <a:rPr lang="pt-BR" sz="1000" b="0" i="0" u="none" strike="noStrike" dirty="0">
                          <a:solidFill>
                            <a:srgbClr val="000000"/>
                          </a:solidFill>
                          <a:effectLst/>
                          <a:latin typeface="Century Gothic" panose="020B0502020202020204" pitchFamily="34" charset="0"/>
                        </a:rPr>
                        <a:t>Serviços de assinatura para recursos ou inscrições premium.</a:t>
                      </a:r>
                    </a:p>
                    <a:p>
                      <a:pPr marL="228600" indent="-228600" algn="l" rtl="0" fontAlgn="t">
                        <a:buFont typeface="+mj-lt"/>
                        <a:buAutoNum type="arabicPeriod"/>
                      </a:pPr>
                      <a:r>
                        <a:rPr lang="pt-BR" sz="1000" b="0" i="0" u="none" strike="noStrike" dirty="0">
                          <a:solidFill>
                            <a:srgbClr val="000000"/>
                          </a:solidFill>
                          <a:effectLst/>
                          <a:latin typeface="Century Gothic" panose="020B0502020202020204" pitchFamily="34" charset="0"/>
                        </a:rPr>
                        <a:t>Comissões de marketing de afiliados por direcionamento de tráfego.</a:t>
                      </a:r>
                    </a:p>
                    <a:p>
                      <a:pPr marL="228600" indent="-228600" algn="l" rtl="0" fontAlgn="t">
                        <a:buFont typeface="+mj-lt"/>
                        <a:buAutoNum type="arabicPeriod"/>
                      </a:pPr>
                      <a:r>
                        <a:rPr lang="pt-BR" sz="1000" b="0" i="0" u="none" strike="noStrike" dirty="0">
                          <a:solidFill>
                            <a:srgbClr val="000000"/>
                          </a:solidFill>
                          <a:effectLst/>
                          <a:latin typeface="Century Gothic" panose="020B0502020202020204" pitchFamily="34" charset="0"/>
                        </a:rPr>
                        <a:t>Receitas de publicidade de marcas ou produtos em destaque.</a:t>
                      </a:r>
                    </a:p>
                    <a:p>
                      <a:pPr marL="228600" indent="-228600" algn="l" rtl="0" fontAlgn="t">
                        <a:buFont typeface="+mj-lt"/>
                        <a:buAutoNum type="arabicPeriod"/>
                      </a:pPr>
                      <a:r>
                        <a:rPr lang="pt-BR" sz="1000" b="0" i="0" u="none" strike="noStrike" dirty="0">
                          <a:solidFill>
                            <a:srgbClr val="000000"/>
                          </a:solidFill>
                          <a:effectLst/>
                          <a:latin typeface="Century Gothic" panose="020B0502020202020204" pitchFamily="34" charset="0"/>
                        </a:rPr>
                        <a:t>Venda cruzada e incrementada para aumentar o valor do pedido.</a:t>
                      </a:r>
                    </a:p>
                  </a:txBody>
                  <a:tcPr marL="4565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solidFill>
                      <a:srgbClr val="DCF8EB"/>
                    </a:solidFill>
                  </a:tcPr>
                </a:tc>
                <a:extLst>
                  <a:ext uri="{0D108BD9-81ED-4DB2-BD59-A6C34878D82A}">
                    <a16:rowId xmlns:a16="http://schemas.microsoft.com/office/drawing/2014/main" val="1202169853"/>
                  </a:ext>
                </a:extLst>
              </a:tr>
            </a:tbl>
          </a:graphicData>
        </a:graphic>
      </p:graphicFrame>
      <p:pic>
        <p:nvPicPr>
          <p:cNvPr id="4" name="Graphic 2" descr="Esboço de aperto de mão">
            <a:extLst>
              <a:ext uri="{FF2B5EF4-FFF2-40B4-BE49-F238E27FC236}">
                <a16:creationId xmlns:a16="http://schemas.microsoft.com/office/drawing/2014/main" id="{8DCB9C2D-FD57-37DA-26B9-B2FC4B1F337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46021" y="631849"/>
            <a:ext cx="655638" cy="657225"/>
          </a:xfrm>
          <a:prstGeom prst="rect">
            <a:avLst/>
          </a:prstGeom>
        </p:spPr>
      </p:pic>
      <p:pic>
        <p:nvPicPr>
          <p:cNvPr id="5" name="Graphic 4" descr="Esboço de manual">
            <a:extLst>
              <a:ext uri="{FF2B5EF4-FFF2-40B4-BE49-F238E27FC236}">
                <a16:creationId xmlns:a16="http://schemas.microsoft.com/office/drawing/2014/main" id="{734EA192-60AD-DC2C-ADB8-304BF5C7F28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332161" y="709622"/>
            <a:ext cx="523303" cy="525831"/>
          </a:xfrm>
          <a:prstGeom prst="rect">
            <a:avLst/>
          </a:prstGeom>
        </p:spPr>
      </p:pic>
      <p:pic>
        <p:nvPicPr>
          <p:cNvPr id="6" name="Graphic 20" descr="Esboço de registro">
            <a:extLst>
              <a:ext uri="{FF2B5EF4-FFF2-40B4-BE49-F238E27FC236}">
                <a16:creationId xmlns:a16="http://schemas.microsoft.com/office/drawing/2014/main" id="{08A43385-A526-57EB-840E-DD6C115A55B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515488" y="3713803"/>
            <a:ext cx="438422" cy="439661"/>
          </a:xfrm>
          <a:prstGeom prst="rect">
            <a:avLst/>
          </a:prstGeom>
        </p:spPr>
      </p:pic>
      <p:pic>
        <p:nvPicPr>
          <p:cNvPr id="7" name="Graphic 9" descr="Esboço de público-alvo">
            <a:extLst>
              <a:ext uri="{FF2B5EF4-FFF2-40B4-BE49-F238E27FC236}">
                <a16:creationId xmlns:a16="http://schemas.microsoft.com/office/drawing/2014/main" id="{96CD1314-FB90-421D-949E-79301F9DEB8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556679" y="752497"/>
            <a:ext cx="436798" cy="438098"/>
          </a:xfrm>
          <a:prstGeom prst="rect">
            <a:avLst/>
          </a:prstGeom>
        </p:spPr>
      </p:pic>
      <p:pic>
        <p:nvPicPr>
          <p:cNvPr id="8" name="Graphic 10" descr="Esboço de prancheta com marca de verificação">
            <a:extLst>
              <a:ext uri="{FF2B5EF4-FFF2-40B4-BE49-F238E27FC236}">
                <a16:creationId xmlns:a16="http://schemas.microsoft.com/office/drawing/2014/main" id="{15135CE8-E34D-4A5C-807F-B9B000802C9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172148" y="741691"/>
            <a:ext cx="426320" cy="427589"/>
          </a:xfrm>
          <a:prstGeom prst="rect">
            <a:avLst/>
          </a:prstGeom>
        </p:spPr>
      </p:pic>
      <p:pic>
        <p:nvPicPr>
          <p:cNvPr id="9" name="Graphic 11" descr="Esboço de fluxograma circular">
            <a:extLst>
              <a:ext uri="{FF2B5EF4-FFF2-40B4-BE49-F238E27FC236}">
                <a16:creationId xmlns:a16="http://schemas.microsoft.com/office/drawing/2014/main" id="{C5F0FCA7-A5AD-472F-AD30-28EF906F6EE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697111" y="687411"/>
            <a:ext cx="542925" cy="546100"/>
          </a:xfrm>
          <a:prstGeom prst="rect">
            <a:avLst/>
          </a:prstGeom>
        </p:spPr>
      </p:pic>
      <p:pic>
        <p:nvPicPr>
          <p:cNvPr id="10" name="Graphic 13" descr="Esboço de peças do quebra-cabeça">
            <a:extLst>
              <a:ext uri="{FF2B5EF4-FFF2-40B4-BE49-F238E27FC236}">
                <a16:creationId xmlns:a16="http://schemas.microsoft.com/office/drawing/2014/main" id="{8B2CF9E3-7307-40FC-A0DD-87A172AAAB3F}"/>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383988" y="3713803"/>
            <a:ext cx="483108" cy="484450"/>
          </a:xfrm>
          <a:prstGeom prst="rect">
            <a:avLst/>
          </a:prstGeom>
        </p:spPr>
      </p:pic>
      <p:pic>
        <p:nvPicPr>
          <p:cNvPr id="11" name="Graphic 15" descr="Esboço de trem">
            <a:extLst>
              <a:ext uri="{FF2B5EF4-FFF2-40B4-BE49-F238E27FC236}">
                <a16:creationId xmlns:a16="http://schemas.microsoft.com/office/drawing/2014/main" id="{D729C8C0-BB70-470A-991F-A9A57098D5D7}"/>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049273" y="3713803"/>
            <a:ext cx="401320" cy="403667"/>
          </a:xfrm>
          <a:prstGeom prst="rect">
            <a:avLst/>
          </a:prstGeom>
        </p:spPr>
      </p:pic>
      <p:pic>
        <p:nvPicPr>
          <p:cNvPr id="12" name="Graphic 17" descr="Esboço de dinheiro">
            <a:extLst>
              <a:ext uri="{FF2B5EF4-FFF2-40B4-BE49-F238E27FC236}">
                <a16:creationId xmlns:a16="http://schemas.microsoft.com/office/drawing/2014/main" id="{DB3E746B-0C0B-4884-9954-3E66B1ADFE6D}"/>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6728902" y="3713803"/>
            <a:ext cx="511134" cy="512487"/>
          </a:xfrm>
          <a:prstGeom prst="rect">
            <a:avLst/>
          </a:prstGeom>
        </p:spPr>
      </p:pic>
    </p:spTree>
    <p:extLst>
      <p:ext uri="{BB962C8B-B14F-4D97-AF65-F5344CB8AC3E}">
        <p14:creationId xmlns:p14="http://schemas.microsoft.com/office/powerpoint/2010/main" val="2371534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pt-BR" sz="1600" b="1">
                          <a:solidFill>
                            <a:schemeClr val="tx1"/>
                          </a:solidFill>
                          <a:effectLst/>
                          <a:latin typeface="Century Gothic" panose="020B0502020202020204" pitchFamily="34" charset="0"/>
                        </a:rPr>
                        <a:t>AVISO DE ISENÇÃO DE RESPONSABILIDADE</a:t>
                      </a:r>
                    </a:p>
                    <a:p>
                      <a:pPr marL="0" marR="0" rtl="0">
                        <a:spcBef>
                          <a:spcPts val="0"/>
                        </a:spcBef>
                        <a:spcAft>
                          <a:spcPts val="0"/>
                        </a:spcAft>
                      </a:pPr>
                      <a:r>
                        <a:rPr lang="pt-BR" sz="1200" b="0">
                          <a:solidFill>
                            <a:schemeClr val="tx1"/>
                          </a:solidFill>
                          <a:effectLst/>
                          <a:latin typeface="Century Gothic" panose="020B0502020202020204" pitchFamily="34" charset="0"/>
                        </a:rPr>
                        <a:t> </a:t>
                      </a:r>
                    </a:p>
                    <a:p>
                      <a:pPr marL="0" marR="0" rtl="0">
                        <a:spcBef>
                          <a:spcPts val="0"/>
                        </a:spcBef>
                        <a:spcAft>
                          <a:spcPts val="0"/>
                        </a:spcAft>
                      </a:pPr>
                      <a:r>
                        <a:rPr lang="pt-BR" sz="1600" b="0">
                          <a:solidFill>
                            <a:schemeClr val="tx1"/>
                          </a:solidFill>
                          <a:effectLst/>
                          <a:latin typeface="Century Gothic" panose="020B0502020202020204" pitchFamily="34" charset="0"/>
                        </a:rPr>
                        <a:t>Qualquer artigo, modelo ou informação fornecidos pela Smartsheet no site são apenas para referência. Embora nos esforcemos para manter as informações atualizadas e corretas, não fornecemos garantia de qualquer natureza, seja explícita ou implícita, a respeito da integridade, precisão, confiabilidade, adequação ou disponibilidade do site ou das informações, artigos, modelos ou gráficos contidos no site. Portanto, toda confiança que você depositar nessas informações será estritamente por sua própria conta e risco.</a:t>
                      </a: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735</TotalTime>
  <Words>630</Words>
  <Application>Microsoft Office PowerPoint</Application>
  <PresentationFormat>Widescreen</PresentationFormat>
  <Paragraphs>71</Paragraphs>
  <Slides>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Alisa lin</cp:lastModifiedBy>
  <cp:revision>40</cp:revision>
  <dcterms:created xsi:type="dcterms:W3CDTF">2022-05-22T18:55:25Z</dcterms:created>
  <dcterms:modified xsi:type="dcterms:W3CDTF">2024-09-26T06:55:04Z</dcterms:modified>
</cp:coreProperties>
</file>