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9B6"/>
    <a:srgbClr val="CBD6B5"/>
    <a:srgbClr val="DCF8EB"/>
    <a:srgbClr val="0098C6"/>
    <a:srgbClr val="9CA58C"/>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298B77-9669-4F0B-B68B-9A3E82087FE0}" v="1" dt="2024-03-17T20:09:58.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99" d="100"/>
          <a:sy n="199" d="100"/>
        </p:scale>
        <p:origin x="150" y="70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D7298B77-9669-4F0B-B68B-9A3E82087FE0}"/>
    <pc:docChg chg="modSld">
      <pc:chgData name="Bess Dunlevy" userId="dd4b9a8537dbe9d0" providerId="LiveId" clId="{D7298B77-9669-4F0B-B68B-9A3E82087FE0}" dt="2024-03-17T20:10:12.527" v="19" actId="14861"/>
      <pc:docMkLst>
        <pc:docMk/>
      </pc:docMkLst>
      <pc:sldChg chg="addSp modSp mod">
        <pc:chgData name="Bess Dunlevy" userId="dd4b9a8537dbe9d0" providerId="LiveId" clId="{D7298B77-9669-4F0B-B68B-9A3E82087FE0}" dt="2024-03-17T20:10:12.527" v="19" actId="14861"/>
        <pc:sldMkLst>
          <pc:docMk/>
          <pc:sldMk cId="1508588292" sldId="342"/>
        </pc:sldMkLst>
        <pc:picChg chg="add mod">
          <ac:chgData name="Bess Dunlevy" userId="dd4b9a8537dbe9d0" providerId="LiveId" clId="{D7298B77-9669-4F0B-B68B-9A3E82087FE0}" dt="2024-03-17T20:10:12.527" v="19" actId="14861"/>
          <ac:picMkLst>
            <pc:docMk/>
            <pc:sldMk cId="1508588292" sldId="342"/>
            <ac:picMk id="6" creationId="{58687F8D-28F8-4B96-94D1-38DCFA30614A}"/>
          </ac:picMkLst>
        </pc:picChg>
      </pc:sldChg>
      <pc:sldChg chg="modSp mod">
        <pc:chgData name="Bess Dunlevy" userId="dd4b9a8537dbe9d0" providerId="LiveId" clId="{D7298B77-9669-4F0B-B68B-9A3E82087FE0}" dt="2024-03-17T20:09:08.946" v="12"/>
        <pc:sldMkLst>
          <pc:docMk/>
          <pc:sldMk cId="1179924037" sldId="353"/>
        </pc:sldMkLst>
        <pc:spChg chg="mod">
          <ac:chgData name="Bess Dunlevy" userId="dd4b9a8537dbe9d0" providerId="LiveId" clId="{D7298B77-9669-4F0B-B68B-9A3E82087FE0}" dt="2024-03-17T20:07:57.755" v="0"/>
          <ac:spMkLst>
            <pc:docMk/>
            <pc:sldMk cId="1179924037" sldId="353"/>
            <ac:spMk id="18" creationId="{65643D2B-1628-117D-3A8B-6257A8471E8B}"/>
          </ac:spMkLst>
        </pc:spChg>
        <pc:spChg chg="mod">
          <ac:chgData name="Bess Dunlevy" userId="dd4b9a8537dbe9d0" providerId="LiveId" clId="{D7298B77-9669-4F0B-B68B-9A3E82087FE0}" dt="2024-03-17T20:08:03.990" v="1"/>
          <ac:spMkLst>
            <pc:docMk/>
            <pc:sldMk cId="1179924037" sldId="353"/>
            <ac:spMk id="24" creationId="{702EA16C-EF8A-CF59-BCB2-B8F6E6D2294A}"/>
          </ac:spMkLst>
        </pc:spChg>
        <pc:spChg chg="mod">
          <ac:chgData name="Bess Dunlevy" userId="dd4b9a8537dbe9d0" providerId="LiveId" clId="{D7298B77-9669-4F0B-B68B-9A3E82087FE0}" dt="2024-03-17T20:08:35.547" v="7" actId="20577"/>
          <ac:spMkLst>
            <pc:docMk/>
            <pc:sldMk cId="1179924037" sldId="353"/>
            <ac:spMk id="27" creationId="{1CDAEA3D-0D4B-BE6E-30E4-DA6BC75F3475}"/>
          </ac:spMkLst>
        </pc:spChg>
        <pc:spChg chg="mod">
          <ac:chgData name="Bess Dunlevy" userId="dd4b9a8537dbe9d0" providerId="LiveId" clId="{D7298B77-9669-4F0B-B68B-9A3E82087FE0}" dt="2024-03-17T20:08:09.377" v="2"/>
          <ac:spMkLst>
            <pc:docMk/>
            <pc:sldMk cId="1179924037" sldId="353"/>
            <ac:spMk id="29" creationId="{D597E15B-6708-F6A9-FA69-BDBA81DF69BB}"/>
          </ac:spMkLst>
        </pc:spChg>
        <pc:spChg chg="mod">
          <ac:chgData name="Bess Dunlevy" userId="dd4b9a8537dbe9d0" providerId="LiveId" clId="{D7298B77-9669-4F0B-B68B-9A3E82087FE0}" dt="2024-03-17T20:08:50.696" v="10"/>
          <ac:spMkLst>
            <pc:docMk/>
            <pc:sldMk cId="1179924037" sldId="353"/>
            <ac:spMk id="31" creationId="{BCB73EEC-FF96-7727-AB29-2BD41598C102}"/>
          </ac:spMkLst>
        </pc:spChg>
        <pc:spChg chg="mod">
          <ac:chgData name="Bess Dunlevy" userId="dd4b9a8537dbe9d0" providerId="LiveId" clId="{D7298B77-9669-4F0B-B68B-9A3E82087FE0}" dt="2024-03-17T20:08:20.092" v="4" actId="14100"/>
          <ac:spMkLst>
            <pc:docMk/>
            <pc:sldMk cId="1179924037" sldId="353"/>
            <ac:spMk id="33" creationId="{7ED25974-4665-49D1-E187-52DF95E26C7F}"/>
          </ac:spMkLst>
        </pc:spChg>
        <pc:spChg chg="mod">
          <ac:chgData name="Bess Dunlevy" userId="dd4b9a8537dbe9d0" providerId="LiveId" clId="{D7298B77-9669-4F0B-B68B-9A3E82087FE0}" dt="2024-03-17T20:09:01.471" v="11"/>
          <ac:spMkLst>
            <pc:docMk/>
            <pc:sldMk cId="1179924037" sldId="353"/>
            <ac:spMk id="35" creationId="{E6D491CE-67F7-06CF-1DBF-38F0D3C042B6}"/>
          </ac:spMkLst>
        </pc:spChg>
        <pc:spChg chg="mod">
          <ac:chgData name="Bess Dunlevy" userId="dd4b9a8537dbe9d0" providerId="LiveId" clId="{D7298B77-9669-4F0B-B68B-9A3E82087FE0}" dt="2024-03-17T20:09:08.946" v="12"/>
          <ac:spMkLst>
            <pc:docMk/>
            <pc:sldMk cId="1179924037" sldId="353"/>
            <ac:spMk id="39" creationId="{5D740109-13D7-D30C-0DF5-DDB572AB4F59}"/>
          </ac:spMkLst>
        </pc:spChg>
        <pc:spChg chg="mod">
          <ac:chgData name="Bess Dunlevy" userId="dd4b9a8537dbe9d0" providerId="LiveId" clId="{D7298B77-9669-4F0B-B68B-9A3E82087FE0}" dt="2024-03-17T20:08:43.551" v="9" actId="1076"/>
          <ac:spMkLst>
            <pc:docMk/>
            <pc:sldMk cId="1179924037" sldId="353"/>
            <ac:spMk id="41" creationId="{EEFA7AAE-4DB2-6107-8398-4591254CDF38}"/>
          </ac:spMkLst>
        </pc:spChg>
        <pc:spChg chg="mod">
          <ac:chgData name="Bess Dunlevy" userId="dd4b9a8537dbe9d0" providerId="LiveId" clId="{D7298B77-9669-4F0B-B68B-9A3E82087FE0}" dt="2024-03-17T20:08:40.687" v="8" actId="1076"/>
          <ac:spMkLst>
            <pc:docMk/>
            <pc:sldMk cId="1179924037" sldId="353"/>
            <ac:spMk id="42" creationId="{576C42B5-FEBB-6456-DBA7-D7FDAD320D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t.smartsheet.com/try-it?trp=5810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8534271" cy="830997"/>
          </a:xfrm>
          <a:prstGeom prst="rect">
            <a:avLst/>
          </a:prstGeom>
          <a:noFill/>
        </p:spPr>
        <p:txBody>
          <a:bodyPr wrap="square" rtlCol="0">
            <a:spAutoFit/>
          </a:bodyPr>
          <a:lstStyle/>
          <a:p>
            <a:pPr rtl="0"/>
            <a:r>
              <a:rPr lang="pt-BR" sz="2400" b="1" dirty="0">
                <a:solidFill>
                  <a:schemeClr val="tx1">
                    <a:lumMod val="65000"/>
                    <a:lumOff val="35000"/>
                  </a:schemeClr>
                </a:solidFill>
                <a:latin typeface="Century Gothic" panose="020B0502020202020204" pitchFamily="34" charset="0"/>
              </a:rPr>
              <a:t>MODELO DE CANVAS DE MODELO DE NEGÓCIOS LEAN</a:t>
            </a:r>
            <a:br>
              <a:rPr lang="en-US" sz="2400" b="1" dirty="0">
                <a:solidFill>
                  <a:schemeClr val="tx1">
                    <a:lumMod val="65000"/>
                    <a:lumOff val="35000"/>
                  </a:schemeClr>
                </a:solidFill>
                <a:latin typeface="Century Gothic" panose="020B0502020202020204" pitchFamily="34" charset="0"/>
              </a:rPr>
            </a:br>
            <a:r>
              <a:rPr lang="pt-BR" sz="2400" b="1" dirty="0">
                <a:solidFill>
                  <a:schemeClr val="tx1">
                    <a:lumMod val="65000"/>
                    <a:lumOff val="35000"/>
                  </a:schemeClr>
                </a:solidFill>
                <a:latin typeface="Century Gothic" panose="020B0502020202020204" pitchFamily="34" charset="0"/>
              </a:rPr>
              <a:t>para PowerPoint</a:t>
            </a:r>
          </a:p>
        </p:txBody>
      </p:sp>
      <p:pic>
        <p:nvPicPr>
          <p:cNvPr id="6" name="Picture 5">
            <a:extLst>
              <a:ext uri="{FF2B5EF4-FFF2-40B4-BE49-F238E27FC236}">
                <a16:creationId xmlns:a16="http://schemas.microsoft.com/office/drawing/2014/main" id="{58687F8D-28F8-4B96-94D1-38DCFA30614A}"/>
              </a:ext>
            </a:extLst>
          </p:cNvPr>
          <p:cNvPicPr>
            <a:picLocks noChangeAspect="1"/>
          </p:cNvPicPr>
          <p:nvPr/>
        </p:nvPicPr>
        <p:blipFill>
          <a:blip r:embed="rId3"/>
          <a:srcRect/>
          <a:stretch/>
        </p:blipFill>
        <p:spPr>
          <a:xfrm>
            <a:off x="5205387" y="2031457"/>
            <a:ext cx="6575614" cy="3698783"/>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B6553C77-DCBE-9C1F-FD81-93664C2E2E3E}"/>
              </a:ext>
            </a:extLst>
          </p:cNvPr>
          <p:cNvPicPr>
            <a:picLocks noChangeAspect="1"/>
          </p:cNvPicPr>
          <p:nvPr/>
        </p:nvPicPr>
        <p:blipFill>
          <a:blip r:embed="rId5"/>
          <a:srcRect/>
          <a:stretch/>
        </p:blipFill>
        <p:spPr>
          <a:xfrm>
            <a:off x="8926795" y="412634"/>
            <a:ext cx="2786212" cy="554164"/>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8A8EE7A-2F64-05D1-F4B4-4BA7F2D0435B}"/>
              </a:ext>
            </a:extLst>
          </p:cNvPr>
          <p:cNvSpPr/>
          <p:nvPr/>
        </p:nvSpPr>
        <p:spPr>
          <a:xfrm>
            <a:off x="816525" y="1537321"/>
            <a:ext cx="2042821" cy="2354712"/>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D5EFD0F5-9AEA-1145-9003-60FB6FE4B48B}"/>
              </a:ext>
            </a:extLst>
          </p:cNvPr>
          <p:cNvSpPr/>
          <p:nvPr/>
        </p:nvSpPr>
        <p:spPr>
          <a:xfrm>
            <a:off x="2963786" y="1537321"/>
            <a:ext cx="2011971" cy="235471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40F7175-3684-123E-F272-2478165C6ABA}"/>
              </a:ext>
            </a:extLst>
          </p:cNvPr>
          <p:cNvSpPr/>
          <p:nvPr/>
        </p:nvSpPr>
        <p:spPr>
          <a:xfrm>
            <a:off x="5078610" y="1541217"/>
            <a:ext cx="2042821" cy="235081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B37B9CD-6CF5-1653-BAF0-7E665E4DAD05}"/>
              </a:ext>
            </a:extLst>
          </p:cNvPr>
          <p:cNvSpPr/>
          <p:nvPr/>
        </p:nvSpPr>
        <p:spPr>
          <a:xfrm>
            <a:off x="7204155" y="1537321"/>
            <a:ext cx="4141205" cy="2354712"/>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11838949" cy="523220"/>
          </a:xfrm>
          <a:prstGeom prst="rect">
            <a:avLst/>
          </a:prstGeom>
          <a:noFill/>
        </p:spPr>
        <p:txBody>
          <a:bodyPr wrap="square" rtlCol="0">
            <a:spAutoFit/>
          </a:bodyPr>
          <a:lstStyle/>
          <a:p>
            <a:pPr rtl="0"/>
            <a:r>
              <a:rPr lang="pt-BR" sz="2800">
                <a:solidFill>
                  <a:schemeClr val="tx1">
                    <a:lumMod val="65000"/>
                    <a:lumOff val="35000"/>
                  </a:schemeClr>
                </a:solidFill>
                <a:latin typeface="Century Gothic" panose="020B0502020202020204" pitchFamily="34" charset="0"/>
              </a:rPr>
              <a:t>MODELO DE CANVAS DE MODELO DE NEGÓCIOS LEAN</a:t>
            </a:r>
          </a:p>
        </p:txBody>
      </p:sp>
      <p:sp>
        <p:nvSpPr>
          <p:cNvPr id="4" name="TextBox 3">
            <a:extLst>
              <a:ext uri="{FF2B5EF4-FFF2-40B4-BE49-F238E27FC236}">
                <a16:creationId xmlns:a16="http://schemas.microsoft.com/office/drawing/2014/main" id="{B963BF7E-525B-6409-A4DF-D01ECBCEA323}"/>
              </a:ext>
            </a:extLst>
          </p:cNvPr>
          <p:cNvSpPr txBox="1"/>
          <p:nvPr/>
        </p:nvSpPr>
        <p:spPr>
          <a:xfrm>
            <a:off x="157575" y="832331"/>
            <a:ext cx="11799768" cy="400110"/>
          </a:xfrm>
          <a:prstGeom prst="rect">
            <a:avLst/>
          </a:prstGeom>
          <a:noFill/>
        </p:spPr>
        <p:txBody>
          <a:bodyPr wrap="square">
            <a:spAutoFit/>
          </a:bodyPr>
          <a:lstStyle/>
          <a:p>
            <a:pPr rtl="0"/>
            <a:r>
              <a:rPr lang="pt-BR" sz="1000" b="0" u="none" strike="noStrike">
                <a:solidFill>
                  <a:srgbClr val="000000"/>
                </a:solidFill>
                <a:effectLst/>
                <a:latin typeface="Century Gothic" panose="020B0502020202020204" pitchFamily="34" charset="0"/>
              </a:rPr>
              <a:t>Este modelo foi criado para ajudar você a iterar e validar rapidamente sua ideia de negócio, garantindo que ela seja viável e competitiva. Depois de preencher as seções a seguir, você terá uma visão geral abrangente do seu modelo de negócios, com foco nos princípios Lean e na eficiência.</a:t>
            </a:r>
          </a:p>
        </p:txBody>
      </p:sp>
      <p:sp>
        <p:nvSpPr>
          <p:cNvPr id="5" name="Rectangle 4">
            <a:extLst>
              <a:ext uri="{FF2B5EF4-FFF2-40B4-BE49-F238E27FC236}">
                <a16:creationId xmlns:a16="http://schemas.microsoft.com/office/drawing/2014/main" id="{4D44583F-7D62-78A4-D400-E750FEF4140E}"/>
              </a:ext>
            </a:extLst>
          </p:cNvPr>
          <p:cNvSpPr/>
          <p:nvPr/>
        </p:nvSpPr>
        <p:spPr>
          <a:xfrm>
            <a:off x="9328738" y="3990991"/>
            <a:ext cx="2032579" cy="2354712"/>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2056A68-F936-6716-0A92-E6CF35BC9D39}"/>
              </a:ext>
            </a:extLst>
          </p:cNvPr>
          <p:cNvSpPr/>
          <p:nvPr/>
        </p:nvSpPr>
        <p:spPr>
          <a:xfrm>
            <a:off x="7209831" y="3990991"/>
            <a:ext cx="2042821" cy="23547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81D8480-DEC2-0D68-903E-FE16C14905E3}"/>
              </a:ext>
            </a:extLst>
          </p:cNvPr>
          <p:cNvSpPr/>
          <p:nvPr/>
        </p:nvSpPr>
        <p:spPr>
          <a:xfrm>
            <a:off x="5090924" y="3990991"/>
            <a:ext cx="2042821" cy="2354712"/>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902E080-F220-9FCB-E442-07D0AED77433}"/>
              </a:ext>
            </a:extLst>
          </p:cNvPr>
          <p:cNvSpPr/>
          <p:nvPr/>
        </p:nvSpPr>
        <p:spPr>
          <a:xfrm>
            <a:off x="2953545" y="3990991"/>
            <a:ext cx="2042821" cy="235471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8ACEA25-5B44-4055-A2F6-E4EAD5C4100D}"/>
              </a:ext>
            </a:extLst>
          </p:cNvPr>
          <p:cNvSpPr/>
          <p:nvPr/>
        </p:nvSpPr>
        <p:spPr>
          <a:xfrm>
            <a:off x="816521" y="3990991"/>
            <a:ext cx="2042821" cy="235471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332EDC5-1792-FD36-ADC7-4CD6C0E5213A}"/>
              </a:ext>
            </a:extLst>
          </p:cNvPr>
          <p:cNvSpPr txBox="1"/>
          <p:nvPr/>
        </p:nvSpPr>
        <p:spPr>
          <a:xfrm>
            <a:off x="826766" y="1768262"/>
            <a:ext cx="2032580"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PROBLEMA</a:t>
            </a:r>
          </a:p>
        </p:txBody>
      </p:sp>
      <p:sp>
        <p:nvSpPr>
          <p:cNvPr id="18" name="TextBox 17">
            <a:extLst>
              <a:ext uri="{FF2B5EF4-FFF2-40B4-BE49-F238E27FC236}">
                <a16:creationId xmlns:a16="http://schemas.microsoft.com/office/drawing/2014/main" id="{65643D2B-1628-117D-3A8B-6257A8471E8B}"/>
              </a:ext>
            </a:extLst>
          </p:cNvPr>
          <p:cNvSpPr txBox="1"/>
          <p:nvPr/>
        </p:nvSpPr>
        <p:spPr>
          <a:xfrm>
            <a:off x="826766" y="2221096"/>
            <a:ext cx="2032580" cy="1169551"/>
          </a:xfrm>
          <a:prstGeom prst="rect">
            <a:avLst/>
          </a:prstGeom>
          <a:noFill/>
        </p:spPr>
        <p:txBody>
          <a:bodyPr wrap="square" rtlCol="0">
            <a:spAutoFit/>
          </a:bodyPr>
          <a:lstStyle/>
          <a:p>
            <a:pPr rtl="0"/>
            <a:r>
              <a:rPr lang="pt-BR" sz="1000">
                <a:solidFill>
                  <a:schemeClr val="tx1">
                    <a:lumMod val="65000"/>
                    <a:lumOff val="35000"/>
                  </a:schemeClr>
                </a:solidFill>
                <a:latin typeface="Century Gothic" panose="020B0502020202020204" pitchFamily="34" charset="0"/>
              </a:rPr>
              <a:t>Identifique os principais problemas ou desafios que seu cliente-alvo enfrenta e que sua empresa pretende resolver. Isso prepara o terreno para entender a necessidade do mercado.</a:t>
            </a:r>
          </a:p>
        </p:txBody>
      </p:sp>
      <p:sp>
        <p:nvSpPr>
          <p:cNvPr id="23" name="TextBox 22">
            <a:extLst>
              <a:ext uri="{FF2B5EF4-FFF2-40B4-BE49-F238E27FC236}">
                <a16:creationId xmlns:a16="http://schemas.microsoft.com/office/drawing/2014/main" id="{83BE7180-FA82-2FA0-D6FC-0163DCC92AEF}"/>
              </a:ext>
            </a:extLst>
          </p:cNvPr>
          <p:cNvSpPr txBox="1"/>
          <p:nvPr/>
        </p:nvSpPr>
        <p:spPr>
          <a:xfrm>
            <a:off x="2953064" y="1722632"/>
            <a:ext cx="2032580"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SEGMENTOS DE CLIENTES</a:t>
            </a:r>
          </a:p>
        </p:txBody>
      </p:sp>
      <p:sp>
        <p:nvSpPr>
          <p:cNvPr id="24" name="TextBox 23">
            <a:extLst>
              <a:ext uri="{FF2B5EF4-FFF2-40B4-BE49-F238E27FC236}">
                <a16:creationId xmlns:a16="http://schemas.microsoft.com/office/drawing/2014/main" id="{702EA16C-EF8A-CF59-BCB2-B8F6E6D2294A}"/>
              </a:ext>
            </a:extLst>
          </p:cNvPr>
          <p:cNvSpPr txBox="1"/>
          <p:nvPr/>
        </p:nvSpPr>
        <p:spPr>
          <a:xfrm>
            <a:off x="2953064" y="2175466"/>
            <a:ext cx="2032580" cy="1015663"/>
          </a:xfrm>
          <a:prstGeom prst="rect">
            <a:avLst/>
          </a:prstGeom>
          <a:noFill/>
        </p:spPr>
        <p:txBody>
          <a:bodyPr wrap="square" rtlCol="0">
            <a:spAutoFit/>
          </a:bodyPr>
          <a:lstStyle/>
          <a:p>
            <a:pPr rtl="0"/>
            <a:r>
              <a:rPr lang="pt-BR" sz="1000">
                <a:solidFill>
                  <a:schemeClr val="tx1">
                    <a:lumMod val="65000"/>
                    <a:lumOff val="35000"/>
                  </a:schemeClr>
                </a:solidFill>
                <a:latin typeface="Century Gothic" panose="020B0502020202020204" pitchFamily="34" charset="0"/>
              </a:rPr>
              <a:t>Defina os grupos específicos de pessoas ou empresas para os quais seu produto ou serviço foi projetado. Conhecer seu público é crucial para o marketing personalizado e o desenvolvimento de produtos.</a:t>
            </a:r>
          </a:p>
        </p:txBody>
      </p:sp>
      <p:sp>
        <p:nvSpPr>
          <p:cNvPr id="26" name="TextBox 25">
            <a:extLst>
              <a:ext uri="{FF2B5EF4-FFF2-40B4-BE49-F238E27FC236}">
                <a16:creationId xmlns:a16="http://schemas.microsoft.com/office/drawing/2014/main" id="{10E1E3DA-5450-B381-7E57-28FB4E76D7AC}"/>
              </a:ext>
            </a:extLst>
          </p:cNvPr>
          <p:cNvSpPr txBox="1"/>
          <p:nvPr/>
        </p:nvSpPr>
        <p:spPr>
          <a:xfrm>
            <a:off x="2953544" y="4177098"/>
            <a:ext cx="2011971"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VANTAGEM DESLEAL</a:t>
            </a:r>
          </a:p>
        </p:txBody>
      </p:sp>
      <p:sp>
        <p:nvSpPr>
          <p:cNvPr id="27" name="TextBox 26">
            <a:extLst>
              <a:ext uri="{FF2B5EF4-FFF2-40B4-BE49-F238E27FC236}">
                <a16:creationId xmlns:a16="http://schemas.microsoft.com/office/drawing/2014/main" id="{1CDAEA3D-0D4B-BE6E-30E4-DA6BC75F3475}"/>
              </a:ext>
            </a:extLst>
          </p:cNvPr>
          <p:cNvSpPr txBox="1"/>
          <p:nvPr/>
        </p:nvSpPr>
        <p:spPr>
          <a:xfrm>
            <a:off x="2953544" y="4629932"/>
            <a:ext cx="2011971" cy="1323439"/>
          </a:xfrm>
          <a:prstGeom prst="rect">
            <a:avLst/>
          </a:prstGeom>
          <a:noFill/>
        </p:spPr>
        <p:txBody>
          <a:bodyPr wrap="square" rtlCol="0">
            <a:spAutoFit/>
          </a:bodyPr>
          <a:lstStyle/>
          <a:p>
            <a:pPr rtl="0"/>
            <a:r>
              <a:rPr lang="pt-BR" sz="1000">
                <a:solidFill>
                  <a:schemeClr val="tx1">
                    <a:lumMod val="65000"/>
                    <a:lumOff val="35000"/>
                  </a:schemeClr>
                </a:solidFill>
                <a:latin typeface="Century Gothic" panose="020B0502020202020204" pitchFamily="34" charset="0"/>
              </a:rPr>
              <a:t>Explique o que dá à sua empresa uma vantagem competitiva que não pode ser facilmente replicada ou superada pelos concorrentes. Pode ser a tecnologia proprietária, as parcerias ou a força da marca.</a:t>
            </a:r>
          </a:p>
        </p:txBody>
      </p:sp>
      <p:sp>
        <p:nvSpPr>
          <p:cNvPr id="28" name="TextBox 27">
            <a:extLst>
              <a:ext uri="{FF2B5EF4-FFF2-40B4-BE49-F238E27FC236}">
                <a16:creationId xmlns:a16="http://schemas.microsoft.com/office/drawing/2014/main" id="{615C3ACE-DBC0-238C-733F-AA429BCEC75D}"/>
              </a:ext>
            </a:extLst>
          </p:cNvPr>
          <p:cNvSpPr txBox="1"/>
          <p:nvPr/>
        </p:nvSpPr>
        <p:spPr>
          <a:xfrm>
            <a:off x="5078610" y="1705193"/>
            <a:ext cx="2032580"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CANAIS</a:t>
            </a:r>
          </a:p>
        </p:txBody>
      </p:sp>
      <p:sp>
        <p:nvSpPr>
          <p:cNvPr id="29" name="TextBox 28">
            <a:extLst>
              <a:ext uri="{FF2B5EF4-FFF2-40B4-BE49-F238E27FC236}">
                <a16:creationId xmlns:a16="http://schemas.microsoft.com/office/drawing/2014/main" id="{D597E15B-6708-F6A9-FA69-BDBA81DF69BB}"/>
              </a:ext>
            </a:extLst>
          </p:cNvPr>
          <p:cNvSpPr txBox="1"/>
          <p:nvPr/>
        </p:nvSpPr>
        <p:spPr>
          <a:xfrm>
            <a:off x="5078610" y="2158027"/>
            <a:ext cx="2032580" cy="1169551"/>
          </a:xfrm>
          <a:prstGeom prst="rect">
            <a:avLst/>
          </a:prstGeom>
          <a:noFill/>
        </p:spPr>
        <p:txBody>
          <a:bodyPr wrap="square" rtlCol="0">
            <a:spAutoFit/>
          </a:bodyPr>
          <a:lstStyle/>
          <a:p>
            <a:pPr rtl="0"/>
            <a:r>
              <a:rPr lang="pt-BR" sz="1000">
                <a:solidFill>
                  <a:schemeClr val="tx1">
                    <a:lumMod val="65000"/>
                    <a:lumOff val="35000"/>
                  </a:schemeClr>
                </a:solidFill>
                <a:latin typeface="Century Gothic" panose="020B0502020202020204" pitchFamily="34" charset="0"/>
              </a:rPr>
              <a:t>Descreva como você alcançará os segmentos de clientes-alvo e como entregará sua proposta de valor. Isso pode incluir canais de vendas, estratégias de marketing e métodos distribuição.</a:t>
            </a:r>
          </a:p>
        </p:txBody>
      </p:sp>
      <p:sp>
        <p:nvSpPr>
          <p:cNvPr id="30" name="TextBox 29">
            <a:extLst>
              <a:ext uri="{FF2B5EF4-FFF2-40B4-BE49-F238E27FC236}">
                <a16:creationId xmlns:a16="http://schemas.microsoft.com/office/drawing/2014/main" id="{094B10A6-475D-0B51-627F-1742E1952BC9}"/>
              </a:ext>
            </a:extLst>
          </p:cNvPr>
          <p:cNvSpPr txBox="1"/>
          <p:nvPr/>
        </p:nvSpPr>
        <p:spPr>
          <a:xfrm>
            <a:off x="5101165" y="4213081"/>
            <a:ext cx="2032580"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PRINCIPAIS MÉTRICAS</a:t>
            </a:r>
          </a:p>
        </p:txBody>
      </p:sp>
      <p:sp>
        <p:nvSpPr>
          <p:cNvPr id="31" name="TextBox 30">
            <a:extLst>
              <a:ext uri="{FF2B5EF4-FFF2-40B4-BE49-F238E27FC236}">
                <a16:creationId xmlns:a16="http://schemas.microsoft.com/office/drawing/2014/main" id="{BCB73EEC-FF96-7727-AB29-2BD41598C102}"/>
              </a:ext>
            </a:extLst>
          </p:cNvPr>
          <p:cNvSpPr txBox="1"/>
          <p:nvPr/>
        </p:nvSpPr>
        <p:spPr>
          <a:xfrm>
            <a:off x="5101165" y="4665915"/>
            <a:ext cx="2032580" cy="861774"/>
          </a:xfrm>
          <a:prstGeom prst="rect">
            <a:avLst/>
          </a:prstGeom>
          <a:noFill/>
        </p:spPr>
        <p:txBody>
          <a:bodyPr wrap="square" rtlCol="0">
            <a:spAutoFit/>
          </a:bodyPr>
          <a:lstStyle/>
          <a:p>
            <a:pPr rtl="0"/>
            <a:r>
              <a:rPr lang="pt-BR" sz="1000">
                <a:solidFill>
                  <a:schemeClr val="tx1">
                    <a:lumMod val="65000"/>
                    <a:lumOff val="35000"/>
                  </a:schemeClr>
                </a:solidFill>
                <a:latin typeface="Century Gothic" panose="020B0502020202020204" pitchFamily="34" charset="0"/>
              </a:rPr>
              <a:t>Identifique os indicadores críticos de sucesso para o seu negócio. Essas métricas ajudam você a acompanhar o progresso e tomar decisões bem fundamentadas.</a:t>
            </a:r>
          </a:p>
        </p:txBody>
      </p:sp>
      <p:sp>
        <p:nvSpPr>
          <p:cNvPr id="32" name="TextBox 31">
            <a:extLst>
              <a:ext uri="{FF2B5EF4-FFF2-40B4-BE49-F238E27FC236}">
                <a16:creationId xmlns:a16="http://schemas.microsoft.com/office/drawing/2014/main" id="{0251FED8-13A0-FD48-0787-3CD50EF5CCFF}"/>
              </a:ext>
            </a:extLst>
          </p:cNvPr>
          <p:cNvSpPr txBox="1"/>
          <p:nvPr/>
        </p:nvSpPr>
        <p:spPr>
          <a:xfrm>
            <a:off x="7273723" y="1716056"/>
            <a:ext cx="3927604"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PROPOSTA DE VALOR EXCLUSIVA</a:t>
            </a:r>
          </a:p>
        </p:txBody>
      </p:sp>
      <p:sp>
        <p:nvSpPr>
          <p:cNvPr id="33" name="TextBox 32">
            <a:extLst>
              <a:ext uri="{FF2B5EF4-FFF2-40B4-BE49-F238E27FC236}">
                <a16:creationId xmlns:a16="http://schemas.microsoft.com/office/drawing/2014/main" id="{7ED25974-4665-49D1-E187-52DF95E26C7F}"/>
              </a:ext>
            </a:extLst>
          </p:cNvPr>
          <p:cNvSpPr txBox="1"/>
          <p:nvPr/>
        </p:nvSpPr>
        <p:spPr>
          <a:xfrm>
            <a:off x="7273723" y="2168890"/>
            <a:ext cx="3927604" cy="553998"/>
          </a:xfrm>
          <a:prstGeom prst="rect">
            <a:avLst/>
          </a:prstGeom>
          <a:noFill/>
        </p:spPr>
        <p:txBody>
          <a:bodyPr wrap="square" rtlCol="0">
            <a:spAutoFit/>
          </a:bodyPr>
          <a:lstStyle/>
          <a:p>
            <a:pPr rtl="0"/>
            <a:r>
              <a:rPr lang="pt-BR" sz="1000">
                <a:solidFill>
                  <a:schemeClr val="tx1">
                    <a:lumMod val="65000"/>
                    <a:lumOff val="35000"/>
                  </a:schemeClr>
                </a:solidFill>
                <a:latin typeface="Century Gothic" panose="020B0502020202020204" pitchFamily="34" charset="0"/>
              </a:rPr>
              <a:t>Destaque a solução ou o benefício exclusivo que seu produto ou serviço oferece para resolver os problemas identificados. Isso é o que diferencia você da concorrência.</a:t>
            </a:r>
          </a:p>
        </p:txBody>
      </p:sp>
      <p:sp>
        <p:nvSpPr>
          <p:cNvPr id="34" name="TextBox 33">
            <a:extLst>
              <a:ext uri="{FF2B5EF4-FFF2-40B4-BE49-F238E27FC236}">
                <a16:creationId xmlns:a16="http://schemas.microsoft.com/office/drawing/2014/main" id="{48C61E33-90A0-399B-7ADB-2751C297A1C0}"/>
              </a:ext>
            </a:extLst>
          </p:cNvPr>
          <p:cNvSpPr txBox="1"/>
          <p:nvPr/>
        </p:nvSpPr>
        <p:spPr>
          <a:xfrm>
            <a:off x="7209831" y="4213081"/>
            <a:ext cx="2032580"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ESTRUTURA DE CUSTOS</a:t>
            </a:r>
          </a:p>
        </p:txBody>
      </p:sp>
      <p:sp>
        <p:nvSpPr>
          <p:cNvPr id="35" name="TextBox 34">
            <a:extLst>
              <a:ext uri="{FF2B5EF4-FFF2-40B4-BE49-F238E27FC236}">
                <a16:creationId xmlns:a16="http://schemas.microsoft.com/office/drawing/2014/main" id="{E6D491CE-67F7-06CF-1DBF-38F0D3C042B6}"/>
              </a:ext>
            </a:extLst>
          </p:cNvPr>
          <p:cNvSpPr txBox="1"/>
          <p:nvPr/>
        </p:nvSpPr>
        <p:spPr>
          <a:xfrm>
            <a:off x="7209831" y="4665915"/>
            <a:ext cx="2032580" cy="1015663"/>
          </a:xfrm>
          <a:prstGeom prst="rect">
            <a:avLst/>
          </a:prstGeom>
          <a:noFill/>
        </p:spPr>
        <p:txBody>
          <a:bodyPr wrap="square" rtlCol="0">
            <a:spAutoFit/>
          </a:bodyPr>
          <a:lstStyle/>
          <a:p>
            <a:pPr rtl="0"/>
            <a:r>
              <a:rPr lang="pt-BR" sz="1000">
                <a:solidFill>
                  <a:schemeClr val="tx1">
                    <a:lumMod val="65000"/>
                    <a:lumOff val="35000"/>
                  </a:schemeClr>
                </a:solidFill>
                <a:latin typeface="Century Gothic" panose="020B0502020202020204" pitchFamily="34" charset="0"/>
              </a:rPr>
              <a:t>Analise os principais custos envolvidos na operação do negócio. Entender as despesas é essencial para o planejamento financeiro e de preços.</a:t>
            </a:r>
          </a:p>
        </p:txBody>
      </p:sp>
      <p:sp>
        <p:nvSpPr>
          <p:cNvPr id="38" name="TextBox 37">
            <a:extLst>
              <a:ext uri="{FF2B5EF4-FFF2-40B4-BE49-F238E27FC236}">
                <a16:creationId xmlns:a16="http://schemas.microsoft.com/office/drawing/2014/main" id="{0B5294DB-28FE-85AF-B758-3E956998F109}"/>
              </a:ext>
            </a:extLst>
          </p:cNvPr>
          <p:cNvSpPr txBox="1"/>
          <p:nvPr/>
        </p:nvSpPr>
        <p:spPr>
          <a:xfrm>
            <a:off x="9312781" y="4199358"/>
            <a:ext cx="2032580"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FLUXOS DE RECEITA</a:t>
            </a:r>
          </a:p>
        </p:txBody>
      </p:sp>
      <p:sp>
        <p:nvSpPr>
          <p:cNvPr id="39" name="TextBox 38">
            <a:extLst>
              <a:ext uri="{FF2B5EF4-FFF2-40B4-BE49-F238E27FC236}">
                <a16:creationId xmlns:a16="http://schemas.microsoft.com/office/drawing/2014/main" id="{5D740109-13D7-D30C-0DF5-DDB572AB4F59}"/>
              </a:ext>
            </a:extLst>
          </p:cNvPr>
          <p:cNvSpPr txBox="1"/>
          <p:nvPr/>
        </p:nvSpPr>
        <p:spPr>
          <a:xfrm>
            <a:off x="9312781" y="4652192"/>
            <a:ext cx="2032580" cy="1015663"/>
          </a:xfrm>
          <a:prstGeom prst="rect">
            <a:avLst/>
          </a:prstGeom>
          <a:noFill/>
        </p:spPr>
        <p:txBody>
          <a:bodyPr wrap="square" rtlCol="0">
            <a:spAutoFit/>
          </a:bodyPr>
          <a:lstStyle/>
          <a:p>
            <a:pPr rtl="0"/>
            <a:r>
              <a:rPr lang="pt-BR" sz="1000">
                <a:solidFill>
                  <a:schemeClr val="tx1">
                    <a:lumMod val="65000"/>
                    <a:lumOff val="35000"/>
                  </a:schemeClr>
                </a:solidFill>
                <a:latin typeface="Century Gothic" panose="020B0502020202020204" pitchFamily="34" charset="0"/>
              </a:rPr>
              <a:t>Especifique como a empresa ganhará dinheiro. Isso inclui todas as fontes de renda, seja de vendas diretas, seja de assinaturas ou outros modelos de receita.</a:t>
            </a:r>
          </a:p>
        </p:txBody>
      </p:sp>
      <p:sp>
        <p:nvSpPr>
          <p:cNvPr id="41" name="TextBox 40">
            <a:extLst>
              <a:ext uri="{FF2B5EF4-FFF2-40B4-BE49-F238E27FC236}">
                <a16:creationId xmlns:a16="http://schemas.microsoft.com/office/drawing/2014/main" id="{EEFA7AAE-4DB2-6107-8398-4591254CDF38}"/>
              </a:ext>
            </a:extLst>
          </p:cNvPr>
          <p:cNvSpPr txBox="1"/>
          <p:nvPr/>
        </p:nvSpPr>
        <p:spPr>
          <a:xfrm>
            <a:off x="826766" y="4196913"/>
            <a:ext cx="2002224"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SOLUÇÃO</a:t>
            </a:r>
          </a:p>
        </p:txBody>
      </p:sp>
      <p:sp>
        <p:nvSpPr>
          <p:cNvPr id="42" name="TextBox 41">
            <a:extLst>
              <a:ext uri="{FF2B5EF4-FFF2-40B4-BE49-F238E27FC236}">
                <a16:creationId xmlns:a16="http://schemas.microsoft.com/office/drawing/2014/main" id="{576C42B5-FEBB-6456-DBA7-D7FDAD320D52}"/>
              </a:ext>
            </a:extLst>
          </p:cNvPr>
          <p:cNvSpPr txBox="1"/>
          <p:nvPr/>
        </p:nvSpPr>
        <p:spPr>
          <a:xfrm>
            <a:off x="816042" y="4702230"/>
            <a:ext cx="2032580" cy="1323439"/>
          </a:xfrm>
          <a:prstGeom prst="rect">
            <a:avLst/>
          </a:prstGeom>
          <a:noFill/>
        </p:spPr>
        <p:txBody>
          <a:bodyPr wrap="square" rtlCol="0">
            <a:spAutoFit/>
          </a:bodyPr>
          <a:lstStyle/>
          <a:p>
            <a:pPr rtl="0"/>
            <a:r>
              <a:rPr lang="pt-BR" sz="1000">
                <a:solidFill>
                  <a:schemeClr val="tx1">
                    <a:lumMod val="65000"/>
                    <a:lumOff val="35000"/>
                  </a:schemeClr>
                </a:solidFill>
                <a:latin typeface="Century Gothic" panose="020B0502020202020204" pitchFamily="34" charset="0"/>
              </a:rPr>
              <a:t>Descreva os produtos ou serviços que você propõe como solução para os problemas enfrentados por seus segmentos de clientes. Detalhe como essas soluções abordam os problemas de maneira eficaz.</a:t>
            </a:r>
          </a:p>
          <a:p>
            <a:endParaRPr lang="en-US" sz="1000" dirty="0">
              <a:solidFill>
                <a:schemeClr val="tx1">
                  <a:lumMod val="65000"/>
                  <a:lumOff val="35000"/>
                </a:schemeClr>
              </a:solidFill>
              <a:latin typeface="Century Gothic" panose="020B0502020202020204" pitchFamily="34" charset="0"/>
            </a:endParaRPr>
          </a:p>
        </p:txBody>
      </p:sp>
      <p:grpSp>
        <p:nvGrpSpPr>
          <p:cNvPr id="19" name="Group 18">
            <a:extLst>
              <a:ext uri="{FF2B5EF4-FFF2-40B4-BE49-F238E27FC236}">
                <a16:creationId xmlns:a16="http://schemas.microsoft.com/office/drawing/2014/main" id="{0D19FA18-AC60-27B2-4171-2AF5A8EA5A52}"/>
              </a:ext>
            </a:extLst>
          </p:cNvPr>
          <p:cNvGrpSpPr/>
          <p:nvPr/>
        </p:nvGrpSpPr>
        <p:grpSpPr>
          <a:xfrm>
            <a:off x="314035" y="1528618"/>
            <a:ext cx="314038" cy="4788576"/>
            <a:chOff x="314035" y="1508812"/>
            <a:chExt cx="314038" cy="4788576"/>
          </a:xfrm>
        </p:grpSpPr>
        <p:cxnSp>
          <p:nvCxnSpPr>
            <p:cNvPr id="12" name="Straight Connector 11">
              <a:extLst>
                <a:ext uri="{FF2B5EF4-FFF2-40B4-BE49-F238E27FC236}">
                  <a16:creationId xmlns:a16="http://schemas.microsoft.com/office/drawing/2014/main" id="{2723817A-7313-E2D4-9B4E-AE95D7DF4D44}"/>
                </a:ext>
              </a:extLst>
            </p:cNvPr>
            <p:cNvCxnSpPr/>
            <p:nvPr/>
          </p:nvCxnSpPr>
          <p:spPr>
            <a:xfrm>
              <a:off x="314036" y="1508812"/>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700FEA-B571-214A-8E9B-E0D52A184D36}"/>
                </a:ext>
              </a:extLst>
            </p:cNvPr>
            <p:cNvCxnSpPr/>
            <p:nvPr/>
          </p:nvCxnSpPr>
          <p:spPr>
            <a:xfrm>
              <a:off x="314035" y="6297388"/>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5B53E0-0AA6-EE5F-2576-46692D104F99}"/>
                </a:ext>
              </a:extLst>
            </p:cNvPr>
            <p:cNvCxnSpPr/>
            <p:nvPr/>
          </p:nvCxnSpPr>
          <p:spPr>
            <a:xfrm>
              <a:off x="314036" y="1512708"/>
              <a:ext cx="0" cy="478468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5E38275-5C8E-4AE3-AF9F-FF6911F72064}"/>
              </a:ext>
            </a:extLst>
          </p:cNvPr>
          <p:cNvGrpSpPr/>
          <p:nvPr/>
        </p:nvGrpSpPr>
        <p:grpSpPr>
          <a:xfrm rot="10800000">
            <a:off x="11565243" y="1512708"/>
            <a:ext cx="314038" cy="4788576"/>
            <a:chOff x="314035" y="1508812"/>
            <a:chExt cx="314038" cy="4788576"/>
          </a:xfrm>
        </p:grpSpPr>
        <p:cxnSp>
          <p:nvCxnSpPr>
            <p:cNvPr id="25" name="Straight Connector 24">
              <a:extLst>
                <a:ext uri="{FF2B5EF4-FFF2-40B4-BE49-F238E27FC236}">
                  <a16:creationId xmlns:a16="http://schemas.microsoft.com/office/drawing/2014/main" id="{1ACF227A-5F51-DDAE-B8F9-3CFE7BE76827}"/>
                </a:ext>
              </a:extLst>
            </p:cNvPr>
            <p:cNvCxnSpPr/>
            <p:nvPr/>
          </p:nvCxnSpPr>
          <p:spPr>
            <a:xfrm>
              <a:off x="314036" y="1508812"/>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B932C4-23B8-2F88-DB0E-BB9929FF3B10}"/>
                </a:ext>
              </a:extLst>
            </p:cNvPr>
            <p:cNvCxnSpPr/>
            <p:nvPr/>
          </p:nvCxnSpPr>
          <p:spPr>
            <a:xfrm>
              <a:off x="314035" y="6297388"/>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0A2818-751A-1791-573E-E563809F33E2}"/>
                </a:ext>
              </a:extLst>
            </p:cNvPr>
            <p:cNvCxnSpPr/>
            <p:nvPr/>
          </p:nvCxnSpPr>
          <p:spPr>
            <a:xfrm>
              <a:off x="314036" y="1512708"/>
              <a:ext cx="0" cy="478468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714</TotalTime>
  <Words>447</Words>
  <Application>Microsoft Office PowerPoint</Application>
  <PresentationFormat>Widescreen</PresentationFormat>
  <Paragraphs>26</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Alisa lin</cp:lastModifiedBy>
  <cp:revision>38</cp:revision>
  <dcterms:created xsi:type="dcterms:W3CDTF">2022-05-22T18:55:25Z</dcterms:created>
  <dcterms:modified xsi:type="dcterms:W3CDTF">2024-09-26T06:55:30Z</dcterms:modified>
</cp:coreProperties>
</file>