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223" d="100"/>
          <a:sy n="223" d="100"/>
        </p:scale>
        <p:origin x="198" y="18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7F37518-1EEC-4A34-BDA2-50380605ECFE}"/>
    <pc:docChg chg="undo custSel modSld">
      <pc:chgData name="Bess Dunlevy" userId="dd4b9a8537dbe9d0" providerId="LiveId" clId="{A7F37518-1EEC-4A34-BDA2-50380605ECFE}" dt="2024-06-25T00:40:45.822" v="11" actId="1076"/>
      <pc:docMkLst>
        <pc:docMk/>
      </pc:docMkLst>
      <pc:sldChg chg="modSp mod">
        <pc:chgData name="Bess Dunlevy" userId="dd4b9a8537dbe9d0" providerId="LiveId" clId="{A7F37518-1EEC-4A34-BDA2-50380605ECFE}" dt="2024-06-25T00:40:45.822" v="11" actId="1076"/>
        <pc:sldMkLst>
          <pc:docMk/>
          <pc:sldMk cId="1508588292" sldId="342"/>
        </pc:sldMkLst>
        <pc:spChg chg="mod">
          <ac:chgData name="Bess Dunlevy" userId="dd4b9a8537dbe9d0" providerId="LiveId" clId="{A7F37518-1EEC-4A34-BDA2-50380605ECFE}" dt="2024-06-25T00:29:56.623" v="1" actId="20577"/>
          <ac:spMkLst>
            <pc:docMk/>
            <pc:sldMk cId="1508588292" sldId="342"/>
            <ac:spMk id="33" creationId="{143A449B-AAB7-994A-92CE-8F48E2CA7DF6}"/>
          </ac:spMkLst>
        </pc:spChg>
        <pc:picChg chg="mod">
          <ac:chgData name="Bess Dunlevy" userId="dd4b9a8537dbe9d0" providerId="LiveId" clId="{A7F37518-1EEC-4A34-BDA2-50380605ECFE}" dt="2024-06-25T00:40:45.822" v="11" actId="1076"/>
          <ac:picMkLst>
            <pc:docMk/>
            <pc:sldMk cId="1508588292" sldId="342"/>
            <ac:picMk id="6" creationId="{24DA46BC-CB2B-27AA-8C4A-B58AAAE21E49}"/>
          </ac:picMkLst>
        </pc:picChg>
      </pc:sldChg>
      <pc:sldChg chg="modSp mod">
        <pc:chgData name="Bess Dunlevy" userId="dd4b9a8537dbe9d0" providerId="LiveId" clId="{A7F37518-1EEC-4A34-BDA2-50380605ECFE}" dt="2024-06-25T00:40:39.391" v="9" actId="20577"/>
        <pc:sldMkLst>
          <pc:docMk/>
          <pc:sldMk cId="1955100154" sldId="365"/>
        </pc:sldMkLst>
        <pc:graphicFrameChg chg="mod modGraphic">
          <ac:chgData name="Bess Dunlevy" userId="dd4b9a8537dbe9d0" providerId="LiveId" clId="{A7F37518-1EEC-4A34-BDA2-50380605ECFE}" dt="2024-06-25T00:40:39.391" v="9" actId="20577"/>
          <ac:graphicFrameMkLst>
            <pc:docMk/>
            <pc:sldMk cId="1955100154" sldId="365"/>
            <ac:graphicFrameMk id="16" creationId="{81617E5D-454D-6140-82BA-0AC3CB567C2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0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pPr rtl="0"/>
            <a:r>
              <a:rPr lang="pt-BR" sz="2800" b="1">
                <a:solidFill>
                  <a:schemeClr val="tx1">
                    <a:lumMod val="65000"/>
                    <a:lumOff val="35000"/>
                  </a:schemeClr>
                </a:solidFill>
                <a:latin typeface="Century Gothic" panose="020B0502020202020204" pitchFamily="34" charset="0"/>
              </a:rPr>
              <a:t>EXEMPLO DE MODELO SIMPLES DE CANVAS DE MODELO DE NEGÓCIOS</a:t>
            </a:r>
          </a:p>
        </p:txBody>
      </p:sp>
      <p:pic>
        <p:nvPicPr>
          <p:cNvPr id="6" name="Picture 5">
            <a:extLst>
              <a:ext uri="{FF2B5EF4-FFF2-40B4-BE49-F238E27FC236}">
                <a16:creationId xmlns:a16="http://schemas.microsoft.com/office/drawing/2014/main" id="{24DA46BC-CB2B-27AA-8C4A-B58AAAE21E49}"/>
              </a:ext>
            </a:extLst>
          </p:cNvPr>
          <p:cNvPicPr>
            <a:picLocks noChangeAspect="1"/>
          </p:cNvPicPr>
          <p:nvPr/>
        </p:nvPicPr>
        <p:blipFill>
          <a:blip r:embed="rId3"/>
          <a:srcRect/>
          <a:stretch/>
        </p:blipFill>
        <p:spPr>
          <a:xfrm>
            <a:off x="335044" y="1797267"/>
            <a:ext cx="8580149" cy="4826334"/>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2FFB954C-153B-3A49-1C9B-1473C1D7C12C}"/>
              </a:ext>
            </a:extLst>
          </p:cNvPr>
          <p:cNvPicPr>
            <a:picLocks noChangeAspect="1"/>
          </p:cNvPicPr>
          <p:nvPr/>
        </p:nvPicPr>
        <p:blipFill>
          <a:blip r:embed="rId5"/>
          <a:srcRect/>
          <a:stretch/>
        </p:blipFill>
        <p:spPr>
          <a:xfrm>
            <a:off x="8756963" y="445352"/>
            <a:ext cx="2792864" cy="55548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88F903-9E83-6DD1-25F2-DD0D60A0D68A}"/>
              </a:ext>
            </a:extLst>
          </p:cNvPr>
          <p:cNvSpPr/>
          <p:nvPr/>
        </p:nvSpPr>
        <p:spPr>
          <a:xfrm>
            <a:off x="0" y="1"/>
            <a:ext cx="12191999" cy="6858000"/>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ED1AEF-41FF-4224-873E-6D4109FA5549}"/>
              </a:ext>
            </a:extLst>
          </p:cNvPr>
          <p:cNvSpPr txBox="1"/>
          <p:nvPr/>
        </p:nvSpPr>
        <p:spPr>
          <a:xfrm>
            <a:off x="161597" y="111009"/>
            <a:ext cx="11838949" cy="523220"/>
          </a:xfrm>
          <a:prstGeom prst="rect">
            <a:avLst/>
          </a:prstGeom>
          <a:noFill/>
        </p:spPr>
        <p:txBody>
          <a:bodyPr wrap="square" rtlCol="0">
            <a:spAutoFit/>
          </a:bodyPr>
          <a:lstStyle/>
          <a:p>
            <a:pPr rtl="0"/>
            <a:r>
              <a:rPr lang="pt-BR" sz="2800" dirty="0">
                <a:solidFill>
                  <a:schemeClr val="tx1">
                    <a:lumMod val="65000"/>
                    <a:lumOff val="35000"/>
                  </a:schemeClr>
                </a:solidFill>
                <a:latin typeface="Century Gothic" panose="020B0502020202020204" pitchFamily="34" charset="0"/>
              </a:rPr>
              <a:t>EXEMPLO DE MODELO DE CANVAS DE MODELO DE NEGÓCIOS</a:t>
            </a:r>
          </a:p>
        </p:txBody>
      </p:sp>
      <p:graphicFrame>
        <p:nvGraphicFramePr>
          <p:cNvPr id="16" name="Table 15">
            <a:extLst>
              <a:ext uri="{FF2B5EF4-FFF2-40B4-BE49-F238E27FC236}">
                <a16:creationId xmlns:a16="http://schemas.microsoft.com/office/drawing/2014/main" id="{81617E5D-454D-6140-82BA-0AC3CB567C21}"/>
              </a:ext>
            </a:extLst>
          </p:cNvPr>
          <p:cNvGraphicFramePr>
            <a:graphicFrameLocks noGrp="1"/>
          </p:cNvGraphicFramePr>
          <p:nvPr>
            <p:extLst>
              <p:ext uri="{D42A27DB-BD31-4B8C-83A1-F6EECF244321}">
                <p14:modId xmlns:p14="http://schemas.microsoft.com/office/powerpoint/2010/main" val="1227351319"/>
              </p:ext>
            </p:extLst>
          </p:nvPr>
        </p:nvGraphicFramePr>
        <p:xfrm>
          <a:off x="161597" y="894254"/>
          <a:ext cx="11838950" cy="5703410"/>
        </p:xfrm>
        <a:graphic>
          <a:graphicData uri="http://schemas.openxmlformats.org/drawingml/2006/table">
            <a:tbl>
              <a:tblPr/>
              <a:tblGrid>
                <a:gridCol w="2367790">
                  <a:extLst>
                    <a:ext uri="{9D8B030D-6E8A-4147-A177-3AD203B41FA5}">
                      <a16:colId xmlns:a16="http://schemas.microsoft.com/office/drawing/2014/main" val="1915489427"/>
                    </a:ext>
                  </a:extLst>
                </a:gridCol>
                <a:gridCol w="2367790">
                  <a:extLst>
                    <a:ext uri="{9D8B030D-6E8A-4147-A177-3AD203B41FA5}">
                      <a16:colId xmlns:a16="http://schemas.microsoft.com/office/drawing/2014/main" val="3648122560"/>
                    </a:ext>
                  </a:extLst>
                </a:gridCol>
                <a:gridCol w="2367790">
                  <a:extLst>
                    <a:ext uri="{9D8B030D-6E8A-4147-A177-3AD203B41FA5}">
                      <a16:colId xmlns:a16="http://schemas.microsoft.com/office/drawing/2014/main" val="489068831"/>
                    </a:ext>
                  </a:extLst>
                </a:gridCol>
                <a:gridCol w="2367790">
                  <a:extLst>
                    <a:ext uri="{9D8B030D-6E8A-4147-A177-3AD203B41FA5}">
                      <a16:colId xmlns:a16="http://schemas.microsoft.com/office/drawing/2014/main" val="1821452548"/>
                    </a:ext>
                  </a:extLst>
                </a:gridCol>
                <a:gridCol w="2367790">
                  <a:extLst>
                    <a:ext uri="{9D8B030D-6E8A-4147-A177-3AD203B41FA5}">
                      <a16:colId xmlns:a16="http://schemas.microsoft.com/office/drawing/2014/main" val="1649091000"/>
                    </a:ext>
                  </a:extLst>
                </a:gridCol>
              </a:tblGrid>
              <a:tr h="1879342">
                <a:tc rowSpan="2">
                  <a:txBody>
                    <a:bodyPr/>
                    <a:lstStyle/>
                    <a:p>
                      <a:pPr algn="l" rtl="0" fontAlgn="ctr"/>
                      <a:r>
                        <a:rPr lang="pt-BR" sz="1200" b="0" i="0" u="none" strike="noStrike">
                          <a:solidFill>
                            <a:srgbClr val="000000"/>
                          </a:solidFill>
                          <a:effectLst/>
                          <a:latin typeface="Century Gothic" panose="020B0502020202020204" pitchFamily="34" charset="0"/>
                        </a:rPr>
                        <a:t>Colaborações com governos locais para instalação de estações, parcerias com fornecedores de energia renovável e alianças com fabricantes de veículos elétricos.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a:txBody>
                    <a:bodyPr/>
                    <a:lstStyle/>
                    <a:p>
                      <a:pPr algn="l" rtl="0" fontAlgn="ctr">
                        <a:spcAft>
                          <a:spcPts val="600"/>
                        </a:spcAft>
                      </a:pPr>
                      <a:br>
                        <a:rPr lang="pt-BR" sz="1200" b="0" i="0" u="none" strike="noStrike" dirty="0">
                          <a:solidFill>
                            <a:srgbClr val="000000"/>
                          </a:solidFill>
                          <a:effectLst/>
                          <a:latin typeface="Century Gothic" panose="020B0502020202020204" pitchFamily="34" charset="0"/>
                        </a:rPr>
                      </a:br>
                      <a:br>
                        <a:rPr lang="pt-BR" sz="1200" b="0" i="0" u="none" strike="noStrike" dirty="0">
                          <a:solidFill>
                            <a:srgbClr val="000000"/>
                          </a:solidFill>
                          <a:effectLst/>
                          <a:latin typeface="Century Gothic" panose="020B0502020202020204" pitchFamily="34" charset="0"/>
                        </a:rPr>
                      </a:br>
                      <a:br>
                        <a:rPr lang="pt-BR" sz="1200" b="0" i="0" u="none" strike="noStrike" dirty="0">
                          <a:solidFill>
                            <a:srgbClr val="000000"/>
                          </a:solidFill>
                          <a:effectLst/>
                          <a:latin typeface="Century Gothic" panose="020B0502020202020204" pitchFamily="34" charset="0"/>
                        </a:rPr>
                      </a:br>
                      <a:r>
                        <a:rPr lang="pt-BR" sz="1200" b="0" i="0" u="none" strike="noStrike" dirty="0">
                          <a:solidFill>
                            <a:srgbClr val="000000"/>
                          </a:solidFill>
                          <a:effectLst/>
                          <a:latin typeface="Century Gothic" panose="020B0502020202020204" pitchFamily="34" charset="0"/>
                        </a:rPr>
                        <a:t>Operação e manutenção </a:t>
                      </a:r>
                      <a:br>
                        <a:rPr lang="pt-BR" sz="1200" b="0" i="0" u="none" strike="noStrike" dirty="0">
                          <a:solidFill>
                            <a:srgbClr val="000000"/>
                          </a:solidFill>
                          <a:effectLst/>
                          <a:latin typeface="Century Gothic" panose="020B0502020202020204" pitchFamily="34" charset="0"/>
                        </a:rPr>
                      </a:br>
                      <a:r>
                        <a:rPr lang="pt-BR" sz="1200" b="0" i="0" u="none" strike="noStrike" dirty="0">
                          <a:solidFill>
                            <a:srgbClr val="000000"/>
                          </a:solidFill>
                          <a:effectLst/>
                          <a:latin typeface="Century Gothic" panose="020B0502020202020204" pitchFamily="34" charset="0"/>
                        </a:rPr>
                        <a:t>de estações de </a:t>
                      </a:r>
                      <a:br>
                        <a:rPr lang="pt-BR" sz="1200" b="0" i="0" u="none" strike="noStrike" dirty="0">
                          <a:solidFill>
                            <a:srgbClr val="000000"/>
                          </a:solidFill>
                          <a:effectLst/>
                          <a:latin typeface="Century Gothic" panose="020B0502020202020204" pitchFamily="34" charset="0"/>
                        </a:rPr>
                      </a:br>
                      <a:r>
                        <a:rPr lang="pt-BR" sz="1200" b="0" i="0" u="none" strike="noStrike" dirty="0">
                          <a:solidFill>
                            <a:srgbClr val="000000"/>
                          </a:solidFill>
                          <a:effectLst/>
                          <a:latin typeface="Century Gothic" panose="020B0502020202020204" pitchFamily="34" charset="0"/>
                        </a:rPr>
                        <a:t>carregamento de veículos elétricos, gerenciamento de atendimento ao cliente e atualizações tecnológicas contínuas para obter um serviço eficiente.</a:t>
                      </a:r>
                    </a:p>
                  </a:txBody>
                  <a:tcPr marL="52893" marR="0" marT="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rowSpan="2">
                  <a:txBody>
                    <a:bodyPr/>
                    <a:lstStyle/>
                    <a:p>
                      <a:pPr algn="l" rtl="0" fontAlgn="ctr"/>
                      <a:r>
                        <a:rPr lang="pt-BR" sz="1200" b="0" i="0" u="none" strike="noStrike">
                          <a:solidFill>
                            <a:srgbClr val="000000"/>
                          </a:solidFill>
                          <a:effectLst/>
                          <a:latin typeface="Century Gothic" panose="020B0502020202020204" pitchFamily="34" charset="0"/>
                        </a:rPr>
                        <a:t>Oferecer soluções de carregamento rápidas, confiáveis e ecológicas para proprietários de veículos elétricos com excelente atendimento ao cliente e tecnologia avançada.</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a:txBody>
                    <a:bodyPr/>
                    <a:lstStyle/>
                    <a:p>
                      <a:pPr algn="l" rtl="0" fontAlgn="ctr"/>
                      <a:br>
                        <a:rPr lang="pt-BR" sz="1200" b="0" i="0" u="none" strike="noStrike" dirty="0">
                          <a:solidFill>
                            <a:srgbClr val="000000"/>
                          </a:solidFill>
                          <a:effectLst/>
                          <a:latin typeface="Century Gothic" panose="020B0502020202020204" pitchFamily="34" charset="0"/>
                        </a:rPr>
                      </a:br>
                      <a:br>
                        <a:rPr lang="pt-BR" sz="1200" b="0" i="0" u="none" strike="noStrike" dirty="0">
                          <a:solidFill>
                            <a:srgbClr val="000000"/>
                          </a:solidFill>
                          <a:effectLst/>
                          <a:latin typeface="Century Gothic" panose="020B0502020202020204" pitchFamily="34" charset="0"/>
                        </a:rPr>
                      </a:br>
                      <a:r>
                        <a:rPr lang="pt-BR" sz="1200" b="0" i="0" u="none" strike="noStrike" dirty="0">
                          <a:solidFill>
                            <a:srgbClr val="000000"/>
                          </a:solidFill>
                          <a:effectLst/>
                          <a:latin typeface="Century Gothic" panose="020B0502020202020204" pitchFamily="34" charset="0"/>
                        </a:rPr>
                        <a:t>Gerar lealdade no relacionamento com os clientes por meio de serviços confiáveis, programas de fidelidade do cliente e suporte responsivo.</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rowSpan="2">
                  <a:txBody>
                    <a:bodyPr/>
                    <a:lstStyle/>
                    <a:p>
                      <a:pPr algn="l" rtl="0" fontAlgn="ctr"/>
                      <a:r>
                        <a:rPr lang="pt-BR" sz="1200" b="0" i="0" u="none" strike="noStrike">
                          <a:solidFill>
                            <a:srgbClr val="000000"/>
                          </a:solidFill>
                          <a:effectLst/>
                          <a:latin typeface="Century Gothic" panose="020B0502020202020204" pitchFamily="34" charset="0"/>
                        </a:rPr>
                        <a:t>Segmentar proprietários de veículos elétricos individuais, frotas comerciais e veículos do governo que exigem serviços de carregamento regulares.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extLst>
                  <a:ext uri="{0D108BD9-81ED-4DB2-BD59-A6C34878D82A}">
                    <a16:rowId xmlns:a16="http://schemas.microsoft.com/office/drawing/2014/main" val="1961284179"/>
                  </a:ext>
                </a:extLst>
              </a:tr>
              <a:tr h="180014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pPr algn="l" rtl="0" fontAlgn="ctr"/>
                      <a:br>
                        <a:rPr lang="pt-BR" sz="1200" b="0" i="0" u="none" strike="noStrike" dirty="0">
                          <a:solidFill>
                            <a:srgbClr val="000000"/>
                          </a:solidFill>
                          <a:effectLst/>
                          <a:latin typeface="Century Gothic" panose="020B0502020202020204" pitchFamily="34" charset="0"/>
                        </a:rPr>
                      </a:br>
                      <a:br>
                        <a:rPr lang="pt-BR" sz="1200" b="0" i="0" u="none" strike="noStrike" dirty="0">
                          <a:solidFill>
                            <a:srgbClr val="000000"/>
                          </a:solidFill>
                          <a:effectLst/>
                          <a:latin typeface="Century Gothic" panose="020B0502020202020204" pitchFamily="34" charset="0"/>
                        </a:rPr>
                      </a:br>
                      <a:r>
                        <a:rPr lang="pt-BR" sz="1200" b="0" i="0" u="none" strike="noStrike" dirty="0">
                          <a:solidFill>
                            <a:srgbClr val="000000"/>
                          </a:solidFill>
                          <a:effectLst/>
                          <a:latin typeface="Century Gothic" panose="020B0502020202020204" pitchFamily="34" charset="0"/>
                        </a:rPr>
                        <a:t>Nossa rede de estações de carregamento, tecnologia de carregamento proprietária, equipe técnica qualificada e infraestrutura de suporte ao cliente.</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algn="l" rtl="0" fontAlgn="ctr"/>
                      <a:br>
                        <a:rPr lang="pt-BR" sz="1200" b="0" i="0" u="none" strike="noStrike" dirty="0">
                          <a:solidFill>
                            <a:srgbClr val="000000"/>
                          </a:solidFill>
                          <a:effectLst/>
                          <a:latin typeface="Century Gothic" panose="020B0502020202020204" pitchFamily="34" charset="0"/>
                        </a:rPr>
                      </a:br>
                      <a:br>
                        <a:rPr lang="pt-BR" sz="1200" b="0" i="0" u="none" strike="noStrike" dirty="0">
                          <a:solidFill>
                            <a:srgbClr val="000000"/>
                          </a:solidFill>
                          <a:effectLst/>
                          <a:latin typeface="Century Gothic" panose="020B0502020202020204" pitchFamily="34" charset="0"/>
                        </a:rPr>
                      </a:br>
                      <a:r>
                        <a:rPr lang="pt-BR" sz="1200" b="0" i="0" u="none" strike="noStrike" dirty="0">
                          <a:solidFill>
                            <a:srgbClr val="000000"/>
                          </a:solidFill>
                          <a:effectLst/>
                          <a:latin typeface="Century Gothic" panose="020B0502020202020204" pitchFamily="34" charset="0"/>
                        </a:rPr>
                        <a:t>Acessibilidade do serviço </a:t>
                      </a:r>
                      <a:br>
                        <a:rPr lang="pt-BR" sz="1200" b="0" i="0" u="none" strike="noStrike" dirty="0">
                          <a:solidFill>
                            <a:srgbClr val="000000"/>
                          </a:solidFill>
                          <a:effectLst/>
                          <a:latin typeface="Century Gothic" panose="020B0502020202020204" pitchFamily="34" charset="0"/>
                        </a:rPr>
                      </a:br>
                      <a:r>
                        <a:rPr lang="pt-BR" sz="1200" b="0" i="0" u="none" strike="noStrike" dirty="0">
                          <a:solidFill>
                            <a:srgbClr val="000000"/>
                          </a:solidFill>
                          <a:effectLst/>
                          <a:latin typeface="Century Gothic" panose="020B0502020202020204" pitchFamily="34" charset="0"/>
                        </a:rPr>
                        <a:t>por aplicativo móvel, plataformas online para reserva e pagamento e estações de carregamento estrategicamente localizadas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800145">
                <a:tc gridSpan="2">
                  <a:txBody>
                    <a:bodyPr/>
                    <a:lstStyle/>
                    <a:p>
                      <a:pPr algn="l" rtl="0" fontAlgn="ctr"/>
                      <a:r>
                        <a:rPr lang="pt-BR" sz="1200" b="0" i="0" u="none" strike="noStrike" dirty="0">
                          <a:solidFill>
                            <a:srgbClr val="000000"/>
                          </a:solidFill>
                          <a:effectLst/>
                          <a:latin typeface="Century Gothic" panose="020B0502020202020204" pitchFamily="34" charset="0"/>
                        </a:rPr>
                        <a:t>Investimentos em infraestrutura de estação de carregamento, desenvolvimento de tecnologia, custos com pessoal e despesas de marketing.</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hMerge="1">
                  <a:txBody>
                    <a:bodyPr/>
                    <a:lstStyle/>
                    <a:p>
                      <a:endParaRPr lang="en-US"/>
                    </a:p>
                  </a:txBody>
                  <a:tcPr/>
                </a:tc>
                <a:tc gridSpan="3">
                  <a:txBody>
                    <a:bodyPr/>
                    <a:lstStyle/>
                    <a:p>
                      <a:pPr algn="l" rtl="0" fontAlgn="ctr"/>
                      <a:r>
                        <a:rPr lang="pt-BR" sz="1200" b="0" i="0" u="none" strike="noStrike" dirty="0">
                          <a:solidFill>
                            <a:srgbClr val="000000"/>
                          </a:solidFill>
                          <a:effectLst/>
                          <a:latin typeface="Century Gothic" panose="020B0502020202020204" pitchFamily="34" charset="0"/>
                        </a:rPr>
                        <a:t>Renda de serviços de carregamento, planos de assinatura para usuários frequentes e parcerias para instalação de estações.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17" name="Graphic 2" descr="Esboço de aperto de mão">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4808" y="897720"/>
            <a:ext cx="523875" cy="523875"/>
          </a:xfrm>
          <a:prstGeom prst="rect">
            <a:avLst/>
          </a:prstGeom>
        </p:spPr>
      </p:pic>
      <p:pic>
        <p:nvPicPr>
          <p:cNvPr id="18" name="Graphic 4" descr="Esboço de manual">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04847" y="897720"/>
            <a:ext cx="590550" cy="590550"/>
          </a:xfrm>
          <a:prstGeom prst="rect">
            <a:avLst/>
          </a:prstGeom>
        </p:spPr>
      </p:pic>
      <p:pic>
        <p:nvPicPr>
          <p:cNvPr id="19" name="Graphic 6" descr="Esboço de fluxograma circular">
            <a:extLst>
              <a:ext uri="{FF2B5EF4-FFF2-40B4-BE49-F238E27FC236}">
                <a16:creationId xmlns:a16="http://schemas.microsoft.com/office/drawing/2014/main" id="{588E2526-E910-6FBE-9FFC-6341FFFA80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68197" y="2992678"/>
            <a:ext cx="542925" cy="542925"/>
          </a:xfrm>
          <a:prstGeom prst="rect">
            <a:avLst/>
          </a:prstGeom>
        </p:spPr>
      </p:pic>
      <p:pic>
        <p:nvPicPr>
          <p:cNvPr id="20" name="Graphic 8" descr="Esboço de prancheta com marca de verificação">
            <a:extLst>
              <a:ext uri="{FF2B5EF4-FFF2-40B4-BE49-F238E27FC236}">
                <a16:creationId xmlns:a16="http://schemas.microsoft.com/office/drawing/2014/main" id="{DA62B8A8-CD62-783E-DFC8-56AE73A023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5029" y="897720"/>
            <a:ext cx="533400" cy="533400"/>
          </a:xfrm>
          <a:prstGeom prst="rect">
            <a:avLst/>
          </a:prstGeom>
        </p:spPr>
      </p:pic>
      <p:pic>
        <p:nvPicPr>
          <p:cNvPr id="21" name="Graphic 12" descr="Esboço de público-alvo">
            <a:extLst>
              <a:ext uri="{FF2B5EF4-FFF2-40B4-BE49-F238E27FC236}">
                <a16:creationId xmlns:a16="http://schemas.microsoft.com/office/drawing/2014/main" id="{3C4AD222-0127-E800-4EA3-2D361D416A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92251" y="897720"/>
            <a:ext cx="533400" cy="533400"/>
          </a:xfrm>
          <a:prstGeom prst="rect">
            <a:avLst/>
          </a:prstGeom>
        </p:spPr>
      </p:pic>
      <p:pic>
        <p:nvPicPr>
          <p:cNvPr id="22" name="Graphic 14" descr="Esboço de peças do quebra-cabeça">
            <a:extLst>
              <a:ext uri="{FF2B5EF4-FFF2-40B4-BE49-F238E27FC236}">
                <a16:creationId xmlns:a16="http://schemas.microsoft.com/office/drawing/2014/main" id="{2765E318-C319-7EB8-4D6D-7825149941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21679" y="897720"/>
            <a:ext cx="571500" cy="571500"/>
          </a:xfrm>
          <a:prstGeom prst="rect">
            <a:avLst/>
          </a:prstGeom>
        </p:spPr>
      </p:pic>
      <p:pic>
        <p:nvPicPr>
          <p:cNvPr id="23" name="Graphic 16" descr="Esboço de trem">
            <a:extLst>
              <a:ext uri="{FF2B5EF4-FFF2-40B4-BE49-F238E27FC236}">
                <a16:creationId xmlns:a16="http://schemas.microsoft.com/office/drawing/2014/main" id="{03B51CF4-92D5-2EB0-CBBE-75E0F91921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72813" y="3085889"/>
            <a:ext cx="356501" cy="356501"/>
          </a:xfrm>
          <a:prstGeom prst="rect">
            <a:avLst/>
          </a:prstGeom>
        </p:spPr>
      </p:pic>
      <p:pic>
        <p:nvPicPr>
          <p:cNvPr id="24" name="Graphic 18" descr="Esboço de dinheiro">
            <a:extLst>
              <a:ext uri="{FF2B5EF4-FFF2-40B4-BE49-F238E27FC236}">
                <a16:creationId xmlns:a16="http://schemas.microsoft.com/office/drawing/2014/main" id="{4D64B36D-0B61-EDDC-B8F2-1E100A1546C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70526" y="4777687"/>
            <a:ext cx="600075" cy="600075"/>
          </a:xfrm>
          <a:prstGeom prst="rect">
            <a:avLst/>
          </a:prstGeom>
        </p:spPr>
      </p:pic>
      <p:pic>
        <p:nvPicPr>
          <p:cNvPr id="25" name="Graphic 20" descr="Esboço de registro">
            <a:extLst>
              <a:ext uri="{FF2B5EF4-FFF2-40B4-BE49-F238E27FC236}">
                <a16:creationId xmlns:a16="http://schemas.microsoft.com/office/drawing/2014/main" id="{08A43385-A526-57EB-840E-DD6C115A55B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16080" y="4815787"/>
            <a:ext cx="561975" cy="561975"/>
          </a:xfrm>
          <a:prstGeom prst="rect">
            <a:avLst/>
          </a:prstGeom>
        </p:spPr>
      </p:pic>
      <p:sp>
        <p:nvSpPr>
          <p:cNvPr id="27" name="TextBox 26">
            <a:extLst>
              <a:ext uri="{FF2B5EF4-FFF2-40B4-BE49-F238E27FC236}">
                <a16:creationId xmlns:a16="http://schemas.microsoft.com/office/drawing/2014/main" id="{355032D2-F522-DE7F-9486-9643DAC9AD28}"/>
              </a:ext>
            </a:extLst>
          </p:cNvPr>
          <p:cNvSpPr txBox="1"/>
          <p:nvPr/>
        </p:nvSpPr>
        <p:spPr>
          <a:xfrm>
            <a:off x="170848" y="893942"/>
            <a:ext cx="1836647" cy="307777"/>
          </a:xfrm>
          <a:prstGeom prst="rect">
            <a:avLst/>
          </a:prstGeom>
          <a:noFill/>
        </p:spPr>
        <p:txBody>
          <a:bodyPr wrap="square">
            <a:spAutoFit/>
          </a:bodyPr>
          <a:lstStyle/>
          <a:p>
            <a:pPr algn="l" rtl="0" fontAlgn="b"/>
            <a:r>
              <a:rPr lang="pt-BR" sz="1400" b="0" i="0" u="none" strike="noStrike">
                <a:solidFill>
                  <a:srgbClr val="000000"/>
                </a:solidFill>
                <a:effectLst/>
                <a:latin typeface="Century Gothic" panose="020B0502020202020204" pitchFamily="34" charset="0"/>
              </a:rPr>
              <a:t>PRINCIPAIS PARCERIAS</a:t>
            </a:r>
          </a:p>
        </p:txBody>
      </p:sp>
      <p:sp>
        <p:nvSpPr>
          <p:cNvPr id="28" name="TextBox 27">
            <a:extLst>
              <a:ext uri="{FF2B5EF4-FFF2-40B4-BE49-F238E27FC236}">
                <a16:creationId xmlns:a16="http://schemas.microsoft.com/office/drawing/2014/main" id="{7B428D26-2720-6E26-8FE0-84C5B9DD51CA}"/>
              </a:ext>
            </a:extLst>
          </p:cNvPr>
          <p:cNvSpPr txBox="1"/>
          <p:nvPr/>
        </p:nvSpPr>
        <p:spPr>
          <a:xfrm>
            <a:off x="2519793" y="893942"/>
            <a:ext cx="1836647" cy="307777"/>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PRINCIPAIS ATIVIDADES</a:t>
            </a:r>
          </a:p>
        </p:txBody>
      </p:sp>
      <p:sp>
        <p:nvSpPr>
          <p:cNvPr id="29" name="TextBox 28">
            <a:extLst>
              <a:ext uri="{FF2B5EF4-FFF2-40B4-BE49-F238E27FC236}">
                <a16:creationId xmlns:a16="http://schemas.microsoft.com/office/drawing/2014/main" id="{43EFCDCD-264B-0F71-CF22-A9277D7DB407}"/>
              </a:ext>
            </a:extLst>
          </p:cNvPr>
          <p:cNvSpPr txBox="1"/>
          <p:nvPr/>
        </p:nvSpPr>
        <p:spPr>
          <a:xfrm>
            <a:off x="4898381" y="893942"/>
            <a:ext cx="1836647" cy="523220"/>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PROPOSTAS DE VALOR</a:t>
            </a:r>
          </a:p>
        </p:txBody>
      </p:sp>
      <p:sp>
        <p:nvSpPr>
          <p:cNvPr id="31" name="TextBox 30">
            <a:extLst>
              <a:ext uri="{FF2B5EF4-FFF2-40B4-BE49-F238E27FC236}">
                <a16:creationId xmlns:a16="http://schemas.microsoft.com/office/drawing/2014/main" id="{15BACA47-B558-6E66-937C-89E85B05201F}"/>
              </a:ext>
            </a:extLst>
          </p:cNvPr>
          <p:cNvSpPr txBox="1"/>
          <p:nvPr/>
        </p:nvSpPr>
        <p:spPr>
          <a:xfrm>
            <a:off x="7249446" y="893942"/>
            <a:ext cx="1916324" cy="523220"/>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RELACIONAMENTOS COM OS CLIENTES</a:t>
            </a:r>
          </a:p>
        </p:txBody>
      </p:sp>
      <p:sp>
        <p:nvSpPr>
          <p:cNvPr id="32" name="TextBox 31">
            <a:extLst>
              <a:ext uri="{FF2B5EF4-FFF2-40B4-BE49-F238E27FC236}">
                <a16:creationId xmlns:a16="http://schemas.microsoft.com/office/drawing/2014/main" id="{8BAEE53B-A517-0C27-2701-56288CEE492F}"/>
              </a:ext>
            </a:extLst>
          </p:cNvPr>
          <p:cNvSpPr txBox="1"/>
          <p:nvPr/>
        </p:nvSpPr>
        <p:spPr>
          <a:xfrm>
            <a:off x="2530028" y="3015898"/>
            <a:ext cx="1836647" cy="307777"/>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PRINCIPAIS RECURSOS</a:t>
            </a:r>
          </a:p>
        </p:txBody>
      </p:sp>
      <p:sp>
        <p:nvSpPr>
          <p:cNvPr id="33" name="TextBox 32">
            <a:extLst>
              <a:ext uri="{FF2B5EF4-FFF2-40B4-BE49-F238E27FC236}">
                <a16:creationId xmlns:a16="http://schemas.microsoft.com/office/drawing/2014/main" id="{FC0D0561-7E81-B674-4241-EF1117BC33BA}"/>
              </a:ext>
            </a:extLst>
          </p:cNvPr>
          <p:cNvSpPr txBox="1"/>
          <p:nvPr/>
        </p:nvSpPr>
        <p:spPr>
          <a:xfrm>
            <a:off x="7277373" y="3004246"/>
            <a:ext cx="1836647" cy="307777"/>
          </a:xfrm>
          <a:prstGeom prst="rect">
            <a:avLst/>
          </a:prstGeom>
          <a:noFill/>
        </p:spPr>
        <p:txBody>
          <a:bodyPr wrap="square">
            <a:spAutoFit/>
          </a:bodyPr>
          <a:lstStyle/>
          <a:p>
            <a:pPr algn="l" rtl="0" fontAlgn="b"/>
            <a:r>
              <a:rPr lang="pt-BR" sz="1400" dirty="0">
                <a:solidFill>
                  <a:srgbClr val="000000"/>
                </a:solidFill>
                <a:latin typeface="Century Gothic" panose="020B0502020202020204" pitchFamily="34" charset="0"/>
              </a:rPr>
              <a:t>CANAIS</a:t>
            </a:r>
          </a:p>
        </p:txBody>
      </p:sp>
      <p:sp>
        <p:nvSpPr>
          <p:cNvPr id="34" name="TextBox 33">
            <a:extLst>
              <a:ext uri="{FF2B5EF4-FFF2-40B4-BE49-F238E27FC236}">
                <a16:creationId xmlns:a16="http://schemas.microsoft.com/office/drawing/2014/main" id="{E31D2344-98A7-43B1-CB26-116B63B89F21}"/>
              </a:ext>
            </a:extLst>
          </p:cNvPr>
          <p:cNvSpPr txBox="1"/>
          <p:nvPr/>
        </p:nvSpPr>
        <p:spPr>
          <a:xfrm>
            <a:off x="161597" y="4795459"/>
            <a:ext cx="2685017" cy="307777"/>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ESTRUTURA DE CUSTOS</a:t>
            </a:r>
          </a:p>
        </p:txBody>
      </p:sp>
      <p:sp>
        <p:nvSpPr>
          <p:cNvPr id="35" name="TextBox 34">
            <a:extLst>
              <a:ext uri="{FF2B5EF4-FFF2-40B4-BE49-F238E27FC236}">
                <a16:creationId xmlns:a16="http://schemas.microsoft.com/office/drawing/2014/main" id="{1214B272-48D8-4FBC-69EB-1E94B36B6DC3}"/>
              </a:ext>
            </a:extLst>
          </p:cNvPr>
          <p:cNvSpPr txBox="1"/>
          <p:nvPr/>
        </p:nvSpPr>
        <p:spPr>
          <a:xfrm>
            <a:off x="4898380" y="4805760"/>
            <a:ext cx="1836647" cy="307777"/>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FLUXO DE RECEITA</a:t>
            </a:r>
          </a:p>
        </p:txBody>
      </p:sp>
      <p:sp>
        <p:nvSpPr>
          <p:cNvPr id="36" name="TextBox 35">
            <a:extLst>
              <a:ext uri="{FF2B5EF4-FFF2-40B4-BE49-F238E27FC236}">
                <a16:creationId xmlns:a16="http://schemas.microsoft.com/office/drawing/2014/main" id="{00A664C1-295E-01C6-A2B8-B80861552732}"/>
              </a:ext>
            </a:extLst>
          </p:cNvPr>
          <p:cNvSpPr txBox="1"/>
          <p:nvPr/>
        </p:nvSpPr>
        <p:spPr>
          <a:xfrm>
            <a:off x="9642476" y="893942"/>
            <a:ext cx="1836647" cy="523220"/>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SEGMENTOS DE CLIENTES</a:t>
            </a:r>
          </a:p>
        </p:txBody>
      </p:sp>
    </p:spTree>
    <p:extLst>
      <p:ext uri="{BB962C8B-B14F-4D97-AF65-F5344CB8AC3E}">
        <p14:creationId xmlns:p14="http://schemas.microsoft.com/office/powerpoint/2010/main" val="19551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563</TotalTime>
  <Words>339</Words>
  <Application>Microsoft Office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Alisa lin</cp:lastModifiedBy>
  <cp:revision>40</cp:revision>
  <dcterms:created xsi:type="dcterms:W3CDTF">2022-05-22T18:55:25Z</dcterms:created>
  <dcterms:modified xsi:type="dcterms:W3CDTF">2024-09-26T06:58:10Z</dcterms:modified>
</cp:coreProperties>
</file>