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2"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5CDDE-BF40-4173-9555-603FBCEFCC6E}" v="16" dt="2024-04-18T10:32:58.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2" autoAdjust="0"/>
    <p:restoredTop sz="86447"/>
  </p:normalViewPr>
  <p:slideViewPr>
    <p:cSldViewPr snapToGrid="0" snapToObjects="1">
      <p:cViewPr varScale="1">
        <p:scale>
          <a:sx n="149" d="100"/>
          <a:sy n="149" d="100"/>
        </p:scale>
        <p:origin x="108" y="89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161740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86498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pt.smartsheet.com/try-it?trp=58100"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3"/>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pt-BR" sz="2400" b="1">
                <a:solidFill>
                  <a:schemeClr val="tx1">
                    <a:lumMod val="65000"/>
                    <a:lumOff val="35000"/>
                  </a:schemeClr>
                </a:solidFill>
                <a:latin typeface="Century Gothic" panose="020B0502020202020204" pitchFamily="34" charset="0"/>
              </a:rPr>
              <a:t>EXEMPLO DE MODELO DE CANVAS PARA EMPRESAS SOCIAIS para PowerPoint</a:t>
            </a:r>
          </a:p>
        </p:txBody>
      </p:sp>
      <p:sp>
        <p:nvSpPr>
          <p:cNvPr id="6" name="TextBox 5">
            <a:extLst>
              <a:ext uri="{FF2B5EF4-FFF2-40B4-BE49-F238E27FC236}">
                <a16:creationId xmlns:a16="http://schemas.microsoft.com/office/drawing/2014/main" id="{56DA1273-9399-6D3B-581D-43B6CB212F8F}"/>
              </a:ext>
            </a:extLst>
          </p:cNvPr>
          <p:cNvSpPr txBox="1"/>
          <p:nvPr/>
        </p:nvSpPr>
        <p:spPr>
          <a:xfrm>
            <a:off x="387606" y="5894504"/>
            <a:ext cx="11416787" cy="646331"/>
          </a:xfrm>
          <a:prstGeom prst="rect">
            <a:avLst/>
          </a:prstGeom>
          <a:noFill/>
        </p:spPr>
        <p:txBody>
          <a:bodyPr wrap="square">
            <a:spAutoFit/>
          </a:bodyPr>
          <a:lstStyle/>
          <a:p>
            <a:pPr rtl="0"/>
            <a:r>
              <a:rPr lang="pt-BR">
                <a:solidFill>
                  <a:schemeClr val="tx1">
                    <a:lumMod val="65000"/>
                    <a:lumOff val="35000"/>
                  </a:schemeClr>
                </a:solidFill>
                <a:latin typeface="Century Gothic" panose="020B0502020202020204" pitchFamily="34" charset="0"/>
              </a:rPr>
              <a:t>Essas instruções auxiliarão você na criação de um modelo de negócios abrangente para sua empresa social, alinhando as metas sociais com práticas de negócios sustentáveis.</a:t>
            </a:r>
          </a:p>
        </p:txBody>
      </p:sp>
      <p:pic>
        <p:nvPicPr>
          <p:cNvPr id="10" name="Picture 9">
            <a:extLst>
              <a:ext uri="{FF2B5EF4-FFF2-40B4-BE49-F238E27FC236}">
                <a16:creationId xmlns:a16="http://schemas.microsoft.com/office/drawing/2014/main" id="{B372360C-0911-9236-87D2-F8EB4F295542}"/>
              </a:ext>
            </a:extLst>
          </p:cNvPr>
          <p:cNvPicPr>
            <a:picLocks noChangeAspect="1"/>
          </p:cNvPicPr>
          <p:nvPr/>
        </p:nvPicPr>
        <p:blipFill>
          <a:blip r:embed="rId4"/>
          <a:srcRect/>
          <a:stretch/>
        </p:blipFill>
        <p:spPr>
          <a:xfrm>
            <a:off x="3912720" y="1309313"/>
            <a:ext cx="7881257" cy="3974064"/>
          </a:xfrm>
          <a:prstGeom prst="rect">
            <a:avLst/>
          </a:prstGeom>
          <a:effectLst>
            <a:outerShdw blurRad="50800" dist="38100" dir="2700000" algn="tl" rotWithShape="0">
              <a:prstClr val="black">
                <a:alpha val="40000"/>
              </a:prstClr>
            </a:outerShdw>
          </a:effectLst>
        </p:spPr>
      </p:pic>
      <p:pic>
        <p:nvPicPr>
          <p:cNvPr id="2" name="Picture 1">
            <a:hlinkClick r:id="rId5"/>
            <a:extLst>
              <a:ext uri="{FF2B5EF4-FFF2-40B4-BE49-F238E27FC236}">
                <a16:creationId xmlns:a16="http://schemas.microsoft.com/office/drawing/2014/main" id="{C3DFF57D-17D3-D606-1EB5-EAEFCF7F5314}"/>
              </a:ext>
            </a:extLst>
          </p:cNvPr>
          <p:cNvPicPr>
            <a:picLocks noChangeAspect="1"/>
          </p:cNvPicPr>
          <p:nvPr/>
        </p:nvPicPr>
        <p:blipFill>
          <a:blip r:embed="rId6"/>
          <a:srcRect/>
          <a:stretch/>
        </p:blipFill>
        <p:spPr>
          <a:xfrm>
            <a:off x="9280170" y="317165"/>
            <a:ext cx="2513807" cy="49998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408E4D12-FA71-DF25-BC26-A187B9813932}"/>
              </a:ext>
            </a:extLst>
          </p:cNvPr>
          <p:cNvSpPr txBox="1"/>
          <p:nvPr/>
        </p:nvSpPr>
        <p:spPr>
          <a:xfrm>
            <a:off x="161597" y="111009"/>
            <a:ext cx="12092492" cy="430887"/>
          </a:xfrm>
          <a:prstGeom prst="rect">
            <a:avLst/>
          </a:prstGeom>
          <a:noFill/>
        </p:spPr>
        <p:txBody>
          <a:bodyPr wrap="square" rtlCol="0">
            <a:spAutoFit/>
          </a:bodyPr>
          <a:lstStyle/>
          <a:p>
            <a:pPr rtl="0"/>
            <a:r>
              <a:rPr lang="pt-BR" sz="2100" dirty="0">
                <a:solidFill>
                  <a:schemeClr val="tx1">
                    <a:lumMod val="65000"/>
                    <a:lumOff val="35000"/>
                  </a:schemeClr>
                </a:solidFill>
                <a:latin typeface="Century Gothic" panose="020B0502020202020204" pitchFamily="34" charset="0"/>
              </a:rPr>
              <a:t>EXEMPLO DE MODELO DE CANVAS DE MODELO DE NEGÓCIOS PARA EMPRESAS SOCIAIS</a:t>
            </a:r>
          </a:p>
        </p:txBody>
      </p:sp>
      <p:graphicFrame>
        <p:nvGraphicFramePr>
          <p:cNvPr id="11" name="Table 10">
            <a:extLst>
              <a:ext uri="{FF2B5EF4-FFF2-40B4-BE49-F238E27FC236}">
                <a16:creationId xmlns:a16="http://schemas.microsoft.com/office/drawing/2014/main" id="{214F63F6-B5B2-5F4B-D8C5-B58E6559DE12}"/>
              </a:ext>
            </a:extLst>
          </p:cNvPr>
          <p:cNvGraphicFramePr>
            <a:graphicFrameLocks noGrp="1"/>
          </p:cNvGraphicFramePr>
          <p:nvPr>
            <p:extLst>
              <p:ext uri="{D42A27DB-BD31-4B8C-83A1-F6EECF244321}">
                <p14:modId xmlns:p14="http://schemas.microsoft.com/office/powerpoint/2010/main" val="1714797360"/>
              </p:ext>
            </p:extLst>
          </p:nvPr>
        </p:nvGraphicFramePr>
        <p:xfrm>
          <a:off x="237459" y="740665"/>
          <a:ext cx="11717081" cy="5897164"/>
        </p:xfrm>
        <a:graphic>
          <a:graphicData uri="http://schemas.openxmlformats.org/drawingml/2006/table">
            <a:tbl>
              <a:tblPr/>
              <a:tblGrid>
                <a:gridCol w="1617592">
                  <a:extLst>
                    <a:ext uri="{9D8B030D-6E8A-4147-A177-3AD203B41FA5}">
                      <a16:colId xmlns:a16="http://schemas.microsoft.com/office/drawing/2014/main" val="3982309880"/>
                    </a:ext>
                  </a:extLst>
                </a:gridCol>
                <a:gridCol w="2154001">
                  <a:extLst>
                    <a:ext uri="{9D8B030D-6E8A-4147-A177-3AD203B41FA5}">
                      <a16:colId xmlns:a16="http://schemas.microsoft.com/office/drawing/2014/main" val="2636693361"/>
                    </a:ext>
                  </a:extLst>
                </a:gridCol>
                <a:gridCol w="201151">
                  <a:extLst>
                    <a:ext uri="{9D8B030D-6E8A-4147-A177-3AD203B41FA5}">
                      <a16:colId xmlns:a16="http://schemas.microsoft.com/office/drawing/2014/main" val="1549476588"/>
                    </a:ext>
                  </a:extLst>
                </a:gridCol>
                <a:gridCol w="1357774">
                  <a:extLst>
                    <a:ext uri="{9D8B030D-6E8A-4147-A177-3AD203B41FA5}">
                      <a16:colId xmlns:a16="http://schemas.microsoft.com/office/drawing/2014/main" val="541588692"/>
                    </a:ext>
                  </a:extLst>
                </a:gridCol>
                <a:gridCol w="2413819">
                  <a:extLst>
                    <a:ext uri="{9D8B030D-6E8A-4147-A177-3AD203B41FA5}">
                      <a16:colId xmlns:a16="http://schemas.microsoft.com/office/drawing/2014/main" val="843944747"/>
                    </a:ext>
                  </a:extLst>
                </a:gridCol>
                <a:gridCol w="201151">
                  <a:extLst>
                    <a:ext uri="{9D8B030D-6E8A-4147-A177-3AD203B41FA5}">
                      <a16:colId xmlns:a16="http://schemas.microsoft.com/office/drawing/2014/main" val="3095958151"/>
                    </a:ext>
                  </a:extLst>
                </a:gridCol>
                <a:gridCol w="1357774">
                  <a:extLst>
                    <a:ext uri="{9D8B030D-6E8A-4147-A177-3AD203B41FA5}">
                      <a16:colId xmlns:a16="http://schemas.microsoft.com/office/drawing/2014/main" val="1836716549"/>
                    </a:ext>
                  </a:extLst>
                </a:gridCol>
                <a:gridCol w="2413819">
                  <a:extLst>
                    <a:ext uri="{9D8B030D-6E8A-4147-A177-3AD203B41FA5}">
                      <a16:colId xmlns:a16="http://schemas.microsoft.com/office/drawing/2014/main" val="255500001"/>
                    </a:ext>
                  </a:extLst>
                </a:gridCol>
              </a:tblGrid>
              <a:tr h="1043385">
                <a:tc>
                  <a:txBody>
                    <a:bodyPr/>
                    <a:lstStyle/>
                    <a:p>
                      <a:pPr algn="l" rtl="0" fontAlgn="ctr"/>
                      <a:r>
                        <a:rPr lang="pt-BR" sz="1100" b="0" i="0" u="none" strike="noStrike" dirty="0">
                          <a:solidFill>
                            <a:srgbClr val="FFFFFF"/>
                          </a:solidFill>
                          <a:effectLst/>
                          <a:latin typeface="Century Gothic" panose="020B0502020202020204" pitchFamily="34" charset="0"/>
                        </a:rPr>
                        <a:t>1. PROBLEMA SOCIAL E SOLUÇÃO</a:t>
                      </a:r>
                    </a:p>
                  </a:txBody>
                  <a:tcPr marL="52473" marT="0" marB="0" anchor="ctr">
                    <a:lnL>
                      <a:noFill/>
                    </a:lnL>
                    <a:lnR>
                      <a:noFill/>
                    </a:lnR>
                    <a:lnT>
                      <a:noFill/>
                    </a:lnT>
                    <a:lnB>
                      <a:noFill/>
                    </a:lnB>
                    <a:solidFill>
                      <a:srgbClr val="595959"/>
                    </a:solidFill>
                  </a:tcPr>
                </a:tc>
                <a:tc gridSpan="7">
                  <a:txBody>
                    <a:bodyPr/>
                    <a:lstStyle/>
                    <a:p>
                      <a:pPr algn="l" rtl="0" fontAlgn="ctr"/>
                      <a:r>
                        <a:rPr lang="pt-BR" sz="800" b="1" i="0" u="none" strike="noStrike" dirty="0">
                          <a:solidFill>
                            <a:srgbClr val="FFFFFF"/>
                          </a:solidFill>
                          <a:effectLst/>
                          <a:latin typeface="Century Gothic" panose="020B0502020202020204" pitchFamily="34" charset="0"/>
                        </a:rPr>
                        <a:t>Problema</a:t>
                      </a:r>
                      <a:r>
                        <a:rPr lang="pt-BR" sz="800" b="0" i="0" u="none" strike="noStrike" dirty="0">
                          <a:solidFill>
                            <a:srgbClr val="FFFFFF"/>
                          </a:solidFill>
                          <a:effectLst/>
                          <a:latin typeface="Century Gothic" panose="020B0502020202020204" pitchFamily="34" charset="0"/>
                        </a:rPr>
                        <a:t>: as áreas urbanas enfrentam desafios significativos na redução das emissões de carbono porque o transporte municipal depende muito de energia não renovável.</a:t>
                      </a:r>
                    </a:p>
                    <a:p>
                      <a:pPr algn="l" fontAlgn="ctr"/>
                      <a:endParaRPr lang="en-US" sz="800" b="0" i="0" u="none" strike="noStrike" dirty="0">
                        <a:solidFill>
                          <a:srgbClr val="FFFFFF"/>
                        </a:solidFill>
                        <a:effectLst/>
                        <a:latin typeface="Century Gothic" panose="020B0502020202020204" pitchFamily="34" charset="0"/>
                      </a:endParaRPr>
                    </a:p>
                    <a:p>
                      <a:pPr algn="l" rtl="0" fontAlgn="ctr"/>
                      <a:r>
                        <a:rPr lang="pt-BR" sz="800" b="1" i="0" u="none" strike="noStrike" dirty="0">
                          <a:solidFill>
                            <a:srgbClr val="FFFFFF"/>
                          </a:solidFill>
                          <a:effectLst/>
                          <a:latin typeface="Century Gothic" panose="020B0502020202020204" pitchFamily="34" charset="0"/>
                        </a:rPr>
                        <a:t>Solução</a:t>
                      </a:r>
                      <a:r>
                        <a:rPr lang="pt-BR" sz="800" b="0" i="0" u="none" strike="noStrike" dirty="0">
                          <a:solidFill>
                            <a:srgbClr val="FFFFFF"/>
                          </a:solidFill>
                          <a:effectLst/>
                          <a:latin typeface="Century Gothic" panose="020B0502020202020204" pitchFamily="34" charset="0"/>
                        </a:rPr>
                        <a:t>: a Positive Charge pretende resolver esse problema fornecendo soluções de carregamento de veículos elétricos amplamente acessíveis e eficientes, incentivando a mudança para o transporte elétrico.</a:t>
                      </a:r>
                    </a:p>
                  </a:txBody>
                  <a:tcPr marL="52473" marT="0" marB="0" anchor="ctr">
                    <a:lnL>
                      <a:noFill/>
                    </a:lnL>
                    <a:lnR>
                      <a:noFill/>
                    </a:lnR>
                    <a:lnT>
                      <a:noFill/>
                    </a:lnT>
                    <a:lnB>
                      <a:noFill/>
                    </a:lnB>
                    <a:solidFill>
                      <a:srgbClr val="5959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6799344"/>
                  </a:ext>
                </a:extLst>
              </a:tr>
              <a:tr h="156586">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extLst>
                  <a:ext uri="{0D108BD9-81ED-4DB2-BD59-A6C34878D82A}">
                    <a16:rowId xmlns:a16="http://schemas.microsoft.com/office/drawing/2014/main" val="3251601146"/>
                  </a:ext>
                </a:extLst>
              </a:tr>
              <a:tr h="1043385">
                <a:tc>
                  <a:txBody>
                    <a:bodyPr/>
                    <a:lstStyle/>
                    <a:p>
                      <a:pPr algn="l" rtl="0" fontAlgn="ctr"/>
                      <a:r>
                        <a:rPr lang="pt-BR" sz="1100" b="0" i="0" u="none" strike="noStrike">
                          <a:solidFill>
                            <a:srgbClr val="FFFFFF"/>
                          </a:solidFill>
                          <a:effectLst/>
                          <a:latin typeface="Century Gothic" panose="020B0502020202020204" pitchFamily="34" charset="0"/>
                        </a:rPr>
                        <a:t>2. SEGMENTOS DE CLIENTES</a:t>
                      </a:r>
                    </a:p>
                  </a:txBody>
                  <a:tcPr marL="52473" marT="0" marB="0" anchor="ctr">
                    <a:lnL>
                      <a:noFill/>
                    </a:lnL>
                    <a:lnR>
                      <a:noFill/>
                    </a:lnR>
                    <a:lnT>
                      <a:noFill/>
                    </a:lnT>
                    <a:lnB>
                      <a:noFill/>
                    </a:lnB>
                    <a:solidFill>
                      <a:srgbClr val="8497B0"/>
                    </a:solidFill>
                  </a:tcPr>
                </a:tc>
                <a:tc>
                  <a:txBody>
                    <a:bodyPr/>
                    <a:lstStyle/>
                    <a:p>
                      <a:pPr algn="l" rtl="0" fontAlgn="ctr"/>
                      <a:r>
                        <a:rPr lang="pt-BR" sz="800" b="1" i="0" u="none" strike="noStrike" dirty="0">
                          <a:solidFill>
                            <a:srgbClr val="FFFFFF"/>
                          </a:solidFill>
                          <a:effectLst/>
                          <a:latin typeface="Century Gothic" panose="020B0502020202020204" pitchFamily="34" charset="0"/>
                        </a:rPr>
                        <a:t>Os principais clientes </a:t>
                      </a:r>
                      <a:r>
                        <a:rPr lang="pt-BR" sz="800" b="0" i="0" u="none" strike="noStrike" dirty="0">
                          <a:solidFill>
                            <a:srgbClr val="FFFFFF"/>
                          </a:solidFill>
                          <a:effectLst/>
                          <a:latin typeface="Century Gothic" panose="020B0502020202020204" pitchFamily="34" charset="0"/>
                        </a:rPr>
                        <a:t>incluem proprietários de veículos elétricos em áreas urbanas e suburbanas. </a:t>
                      </a:r>
                    </a:p>
                    <a:p>
                      <a:pPr algn="l" rtl="0" fontAlgn="ctr"/>
                      <a:r>
                        <a:rPr lang="pt-BR" sz="800" b="1" i="0" u="none" strike="noStrike" dirty="0">
                          <a:solidFill>
                            <a:srgbClr val="FFFFFF"/>
                          </a:solidFill>
                          <a:effectLst/>
                          <a:latin typeface="Century Gothic" panose="020B0502020202020204" pitchFamily="34" charset="0"/>
                        </a:rPr>
                        <a:t>Os clientes secundários </a:t>
                      </a:r>
                      <a:r>
                        <a:rPr lang="pt-BR" sz="800" b="0" i="0" u="none" strike="noStrike" dirty="0">
                          <a:solidFill>
                            <a:srgbClr val="FFFFFF"/>
                          </a:solidFill>
                          <a:effectLst/>
                          <a:latin typeface="Century Gothic" panose="020B0502020202020204" pitchFamily="34" charset="0"/>
                        </a:rPr>
                        <a:t>abrangem órgãos do governo local que buscam reduzir a poluição urbana.</a:t>
                      </a:r>
                    </a:p>
                  </a:txBody>
                  <a:tcPr marL="52473" marT="0" marB="0" anchor="ctr">
                    <a:lnL>
                      <a:noFill/>
                    </a:lnL>
                    <a:lnR>
                      <a:noFill/>
                    </a:lnR>
                    <a:lnT>
                      <a:noFill/>
                    </a:lnT>
                    <a:lnB>
                      <a:noFill/>
                    </a:lnB>
                    <a:solidFill>
                      <a:srgbClr val="8497B0"/>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lnL>
                      <a:noFill/>
                    </a:lnL>
                    <a:lnR>
                      <a:noFill/>
                    </a:lnR>
                    <a:lnT>
                      <a:noFill/>
                    </a:lnT>
                    <a:lnB>
                      <a:noFill/>
                    </a:lnB>
                    <a:noFill/>
                  </a:tcPr>
                </a:tc>
                <a:tc>
                  <a:txBody>
                    <a:bodyPr/>
                    <a:lstStyle/>
                    <a:p>
                      <a:pPr algn="l" rtl="0" fontAlgn="ctr"/>
                      <a:r>
                        <a:rPr lang="pt-BR" sz="1100" b="0" i="0" u="none" strike="noStrike">
                          <a:solidFill>
                            <a:srgbClr val="FFFFFF"/>
                          </a:solidFill>
                          <a:effectLst/>
                          <a:latin typeface="Century Gothic" panose="020B0502020202020204" pitchFamily="34" charset="0"/>
                        </a:rPr>
                        <a:t>3. PROPOSTA DE VALOR</a:t>
                      </a:r>
                    </a:p>
                  </a:txBody>
                  <a:tcPr marL="52473" marT="0" marB="0" anchor="ctr">
                    <a:lnL>
                      <a:noFill/>
                    </a:lnL>
                    <a:lnR>
                      <a:noFill/>
                    </a:lnR>
                    <a:lnT>
                      <a:noFill/>
                    </a:lnT>
                    <a:lnB>
                      <a:noFill/>
                    </a:lnB>
                    <a:solidFill>
                      <a:srgbClr val="8EA9DB"/>
                    </a:solidFill>
                  </a:tcPr>
                </a:tc>
                <a:tc>
                  <a:txBody>
                    <a:bodyPr/>
                    <a:lstStyle/>
                    <a:p>
                      <a:pPr algn="l" rtl="0" fontAlgn="ctr"/>
                      <a:r>
                        <a:rPr lang="pt-BR" sz="800" b="0" i="0" u="none" strike="noStrike" dirty="0">
                          <a:solidFill>
                            <a:srgbClr val="FFFFFF"/>
                          </a:solidFill>
                          <a:effectLst/>
                          <a:latin typeface="Century Gothic" panose="020B0502020202020204" pitchFamily="34" charset="0"/>
                        </a:rPr>
                        <a:t>Oferecemos </a:t>
                      </a:r>
                      <a:r>
                        <a:rPr lang="pt-BR" sz="800" b="1" i="0" u="none" strike="noStrike" dirty="0">
                          <a:solidFill>
                            <a:srgbClr val="FFFFFF"/>
                          </a:solidFill>
                          <a:effectLst/>
                          <a:latin typeface="Century Gothic" panose="020B0502020202020204" pitchFamily="34" charset="0"/>
                        </a:rPr>
                        <a:t>estações</a:t>
                      </a:r>
                      <a:r>
                        <a:rPr lang="pt-BR" sz="800" b="0" i="0" u="none" strike="noStrike" dirty="0">
                          <a:solidFill>
                            <a:srgbClr val="FFFFFF"/>
                          </a:solidFill>
                          <a:effectLst/>
                          <a:latin typeface="Century Gothic" panose="020B0502020202020204" pitchFamily="34" charset="0"/>
                        </a:rPr>
                        <a:t> </a:t>
                      </a:r>
                      <a:r>
                        <a:rPr lang="pt-BR" sz="800" b="1" i="0" u="none" strike="noStrike" dirty="0">
                          <a:solidFill>
                            <a:srgbClr val="FFFFFF"/>
                          </a:solidFill>
                          <a:effectLst/>
                          <a:latin typeface="Century Gothic" panose="020B0502020202020204" pitchFamily="34" charset="0"/>
                        </a:rPr>
                        <a:t>convenientes</a:t>
                      </a:r>
                      <a:r>
                        <a:rPr lang="pt-BR" sz="800" b="0" i="0" u="none" strike="noStrike" dirty="0">
                          <a:solidFill>
                            <a:srgbClr val="FFFFFF"/>
                          </a:solidFill>
                          <a:effectLst/>
                          <a:latin typeface="Century Gothic" panose="020B0502020202020204" pitchFamily="34" charset="0"/>
                        </a:rPr>
                        <a:t> e de </a:t>
                      </a:r>
                      <a:r>
                        <a:rPr lang="pt-BR" sz="800" b="1" i="0" u="none" strike="noStrike" dirty="0">
                          <a:solidFill>
                            <a:srgbClr val="FFFFFF"/>
                          </a:solidFill>
                          <a:effectLst/>
                          <a:latin typeface="Century Gothic" panose="020B0502020202020204" pitchFamily="34" charset="0"/>
                        </a:rPr>
                        <a:t>carregamento rápido</a:t>
                      </a:r>
                      <a:r>
                        <a:rPr lang="pt-BR" sz="800" b="0" i="0" u="none" strike="noStrike" dirty="0">
                          <a:solidFill>
                            <a:srgbClr val="FFFFFF"/>
                          </a:solidFill>
                          <a:effectLst/>
                          <a:latin typeface="Century Gothic" panose="020B0502020202020204" pitchFamily="34" charset="0"/>
                        </a:rPr>
                        <a:t> estrategicamente localizadas em toda a cidade para minimizar a preocupação dos proprietários de veículos elétricos em relação à autonomia.</a:t>
                      </a:r>
                    </a:p>
                    <a:p>
                      <a:pPr algn="l" rtl="0" fontAlgn="ctr"/>
                      <a:r>
                        <a:rPr lang="pt-BR" sz="800" b="1" i="0" u="none" strike="noStrike" dirty="0">
                          <a:solidFill>
                            <a:srgbClr val="FFFFFF"/>
                          </a:solidFill>
                          <a:effectLst/>
                          <a:latin typeface="Century Gothic" panose="020B0502020202020204" pitchFamily="34" charset="0"/>
                        </a:rPr>
                        <a:t>Fornecemos serviços baseados em assinatura </a:t>
                      </a:r>
                      <a:r>
                        <a:rPr lang="pt-BR" sz="800" b="0" i="0" u="none" strike="noStrike" dirty="0">
                          <a:solidFill>
                            <a:srgbClr val="FFFFFF"/>
                          </a:solidFill>
                          <a:effectLst/>
                          <a:latin typeface="Century Gothic" panose="020B0502020202020204" pitchFamily="34" charset="0"/>
                        </a:rPr>
                        <a:t>com </a:t>
                      </a:r>
                      <a:r>
                        <a:rPr lang="pt-BR" sz="800" b="1" i="0" u="none" strike="noStrike" dirty="0">
                          <a:solidFill>
                            <a:srgbClr val="FFFFFF"/>
                          </a:solidFill>
                          <a:effectLst/>
                          <a:latin typeface="Century Gothic" panose="020B0502020202020204" pitchFamily="34" charset="0"/>
                        </a:rPr>
                        <a:t>opções premium </a:t>
                      </a:r>
                      <a:r>
                        <a:rPr lang="pt-BR" sz="800" b="0" i="0" u="none" strike="noStrike" dirty="0">
                          <a:solidFill>
                            <a:srgbClr val="FFFFFF"/>
                          </a:solidFill>
                          <a:effectLst/>
                          <a:latin typeface="Century Gothic" panose="020B0502020202020204" pitchFamily="34" charset="0"/>
                        </a:rPr>
                        <a:t>para proporcionar velocidades de carregamento mais rápidas.</a:t>
                      </a:r>
                    </a:p>
                  </a:txBody>
                  <a:tcPr marL="52473" marT="0" marB="0" anchor="ctr">
                    <a:lnL>
                      <a:noFill/>
                    </a:lnL>
                    <a:lnR>
                      <a:noFill/>
                    </a:lnR>
                    <a:lnT>
                      <a:noFill/>
                    </a:lnT>
                    <a:lnB>
                      <a:noFill/>
                    </a:lnB>
                    <a:solidFill>
                      <a:srgbClr val="8EA9DB"/>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lnL>
                      <a:noFill/>
                    </a:lnL>
                    <a:lnR>
                      <a:noFill/>
                    </a:lnR>
                    <a:lnT>
                      <a:noFill/>
                    </a:lnT>
                    <a:lnB>
                      <a:noFill/>
                    </a:lnB>
                    <a:noFill/>
                  </a:tcPr>
                </a:tc>
                <a:tc>
                  <a:txBody>
                    <a:bodyPr/>
                    <a:lstStyle/>
                    <a:p>
                      <a:pPr algn="l" rtl="0" fontAlgn="ctr"/>
                      <a:r>
                        <a:rPr lang="pt-BR" sz="1100" b="0" i="0" u="none" strike="noStrike">
                          <a:solidFill>
                            <a:srgbClr val="FFFFFF"/>
                          </a:solidFill>
                          <a:effectLst/>
                          <a:latin typeface="Century Gothic" panose="020B0502020202020204" pitchFamily="34" charset="0"/>
                        </a:rPr>
                        <a:t>4. PRINCIPAIS ATIVIDADES</a:t>
                      </a:r>
                    </a:p>
                  </a:txBody>
                  <a:tcPr marL="52473" marT="0" marB="0" anchor="ctr">
                    <a:lnL>
                      <a:noFill/>
                    </a:lnL>
                    <a:lnR>
                      <a:noFill/>
                    </a:lnR>
                    <a:lnT>
                      <a:noFill/>
                    </a:lnT>
                    <a:lnB>
                      <a:noFill/>
                    </a:lnB>
                    <a:solidFill>
                      <a:srgbClr val="5B9BD5"/>
                    </a:solidFill>
                  </a:tcPr>
                </a:tc>
                <a:tc>
                  <a:txBody>
                    <a:bodyPr/>
                    <a:lstStyle/>
                    <a:p>
                      <a:pPr marL="228600" indent="-228600" algn="l" rtl="0" fontAlgn="ctr">
                        <a:buFont typeface="+mj-lt"/>
                        <a:buAutoNum type="arabicPeriod"/>
                      </a:pPr>
                      <a:r>
                        <a:rPr lang="pt-BR" sz="800" b="0" i="0" u="none" strike="noStrike">
                          <a:solidFill>
                            <a:srgbClr val="FFFFFF"/>
                          </a:solidFill>
                          <a:effectLst/>
                          <a:latin typeface="Century Gothic" panose="020B0502020202020204" pitchFamily="34" charset="0"/>
                        </a:rPr>
                        <a:t>Instalar e manter uma rede de estações de recarga de alta eficiência para veículos elétricos.</a:t>
                      </a:r>
                    </a:p>
                    <a:p>
                      <a:pPr marL="228600" indent="-228600" algn="l" rtl="0" fontAlgn="ctr">
                        <a:buFont typeface="+mj-lt"/>
                        <a:buAutoNum type="arabicPeriod"/>
                      </a:pPr>
                      <a:r>
                        <a:rPr lang="pt-BR" sz="800" b="0" i="0" u="none" strike="noStrike">
                          <a:solidFill>
                            <a:srgbClr val="FFFFFF"/>
                          </a:solidFill>
                          <a:effectLst/>
                          <a:latin typeface="Century Gothic" panose="020B0502020202020204" pitchFamily="34" charset="0"/>
                        </a:rPr>
                        <a:t>Desenvolver parcerias com varejistas para instalação de estações de recarga.</a:t>
                      </a:r>
                    </a:p>
                    <a:p>
                      <a:pPr marL="228600" indent="-228600" algn="l" rtl="0" fontAlgn="ctr">
                        <a:buFont typeface="+mj-lt"/>
                        <a:buAutoNum type="arabicPeriod"/>
                      </a:pPr>
                      <a:r>
                        <a:rPr lang="pt-BR" sz="800" b="0" i="0" u="none" strike="noStrike">
                          <a:solidFill>
                            <a:srgbClr val="FFFFFF"/>
                          </a:solidFill>
                          <a:effectLst/>
                          <a:latin typeface="Century Gothic" panose="020B0502020202020204" pitchFamily="34" charset="0"/>
                        </a:rPr>
                        <a:t>Realizar ações de alcance comunitário para promover a adoção de veículos elétricos.</a:t>
                      </a:r>
                    </a:p>
                  </a:txBody>
                  <a:tcPr marL="52473" marT="0" marB="0" anchor="ctr">
                    <a:lnL>
                      <a:noFill/>
                    </a:lnL>
                    <a:lnR>
                      <a:noFill/>
                    </a:lnR>
                    <a:lnT>
                      <a:noFill/>
                    </a:lnT>
                    <a:lnB>
                      <a:noFill/>
                    </a:lnB>
                    <a:solidFill>
                      <a:srgbClr val="5B9BD5"/>
                    </a:solidFill>
                  </a:tcPr>
                </a:tc>
                <a:extLst>
                  <a:ext uri="{0D108BD9-81ED-4DB2-BD59-A6C34878D82A}">
                    <a16:rowId xmlns:a16="http://schemas.microsoft.com/office/drawing/2014/main" val="769286171"/>
                  </a:ext>
                </a:extLst>
              </a:tr>
              <a:tr h="156586">
                <a:tc>
                  <a:txBody>
                    <a:bodyPr/>
                    <a:lstStyle/>
                    <a:p>
                      <a:pPr algn="l" fontAlgn="b"/>
                      <a:endParaRPr lang="en-US" sz="400" b="0" i="0" u="none" strike="noStrike" dirty="0">
                        <a:solidFill>
                          <a:srgbClr val="000000"/>
                        </a:solidFill>
                        <a:effectLst/>
                        <a:latin typeface="Century Gothic" panose="020B0502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extLst>
                  <a:ext uri="{0D108BD9-81ED-4DB2-BD59-A6C34878D82A}">
                    <a16:rowId xmlns:a16="http://schemas.microsoft.com/office/drawing/2014/main" val="1918787024"/>
                  </a:ext>
                </a:extLst>
              </a:tr>
              <a:tr h="1043385">
                <a:tc>
                  <a:txBody>
                    <a:bodyPr/>
                    <a:lstStyle/>
                    <a:p>
                      <a:pPr algn="l" rtl="0" fontAlgn="ctr"/>
                      <a:r>
                        <a:rPr lang="pt-BR" sz="1100" b="0" i="0" u="none" strike="noStrike">
                          <a:solidFill>
                            <a:srgbClr val="FFFFFF"/>
                          </a:solidFill>
                          <a:effectLst/>
                          <a:latin typeface="Century Gothic" panose="020B0502020202020204" pitchFamily="34" charset="0"/>
                        </a:rPr>
                        <a:t>5. PRINCIPAIS RECURSOS</a:t>
                      </a:r>
                    </a:p>
                  </a:txBody>
                  <a:tcPr marL="52473" marT="0" marB="0" anchor="ctr">
                    <a:lnL>
                      <a:noFill/>
                    </a:lnL>
                    <a:lnR>
                      <a:noFill/>
                    </a:lnR>
                    <a:lnT>
                      <a:noFill/>
                    </a:lnT>
                    <a:lnB>
                      <a:noFill/>
                    </a:lnB>
                    <a:solidFill>
                      <a:srgbClr val="2F75B5"/>
                    </a:solidFill>
                  </a:tcPr>
                </a:tc>
                <a:tc>
                  <a:txBody>
                    <a:bodyPr/>
                    <a:lstStyle/>
                    <a:p>
                      <a:pPr algn="l" rtl="0" fontAlgn="b"/>
                      <a:r>
                        <a:rPr lang="pt-BR" sz="800" b="0" i="0" u="none" strike="noStrike" dirty="0">
                          <a:solidFill>
                            <a:srgbClr val="FFFFFF"/>
                          </a:solidFill>
                          <a:effectLst/>
                          <a:latin typeface="Century Gothic" panose="020B0502020202020204" pitchFamily="34" charset="0"/>
                        </a:rPr>
                        <a:t>Precisamos de uma equipe de técnicos qualificados especializados em instalações elétricas de alta tensão e soluções de energia renovável.</a:t>
                      </a:r>
                    </a:p>
                    <a:p>
                      <a:pPr algn="l" rtl="0" fontAlgn="b"/>
                      <a:r>
                        <a:rPr lang="pt-BR" sz="800" b="0" i="0" u="none" strike="noStrike" dirty="0">
                          <a:solidFill>
                            <a:srgbClr val="FFFFFF"/>
                          </a:solidFill>
                          <a:effectLst/>
                          <a:latin typeface="Century Gothic" panose="020B0502020202020204" pitchFamily="34" charset="0"/>
                        </a:rPr>
                        <a:t>Precisamos estabelecer parcerias com empresas de energia para garantir que haja um fornecimento confiável de energia sustentável.</a:t>
                      </a:r>
                    </a:p>
                  </a:txBody>
                  <a:tcPr marL="52473" marT="0" marB="0" anchor="ctr">
                    <a:lnL>
                      <a:noFill/>
                    </a:lnL>
                    <a:lnR>
                      <a:noFill/>
                    </a:lnR>
                    <a:lnT>
                      <a:noFill/>
                    </a:lnT>
                    <a:lnB>
                      <a:noFill/>
                    </a:lnB>
                    <a:solidFill>
                      <a:srgbClr val="2F75B5"/>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rtl="0" fontAlgn="ctr"/>
                      <a:r>
                        <a:rPr lang="pt-BR" sz="1100" b="0" i="0" u="none" strike="noStrike">
                          <a:solidFill>
                            <a:srgbClr val="FFFFFF"/>
                          </a:solidFill>
                          <a:effectLst/>
                          <a:latin typeface="Century Gothic" panose="020B0502020202020204" pitchFamily="34" charset="0"/>
                        </a:rPr>
                        <a:t>6. PRINCIPAIS PARCERIAS</a:t>
                      </a:r>
                    </a:p>
                  </a:txBody>
                  <a:tcPr marL="52473" marT="0" marB="0" anchor="ctr">
                    <a:lnL>
                      <a:noFill/>
                    </a:lnL>
                    <a:lnR>
                      <a:noFill/>
                    </a:lnR>
                    <a:lnT>
                      <a:noFill/>
                    </a:lnT>
                    <a:lnB>
                      <a:noFill/>
                    </a:lnB>
                    <a:solidFill>
                      <a:srgbClr val="1F4E78"/>
                    </a:solidFill>
                  </a:tcPr>
                </a:tc>
                <a:tc>
                  <a:txBody>
                    <a:bodyPr/>
                    <a:lstStyle/>
                    <a:p>
                      <a:pPr algn="l" rtl="0" fontAlgn="b"/>
                      <a:r>
                        <a:rPr lang="pt-BR" sz="800" b="0" i="0" u="none" strike="noStrike">
                          <a:solidFill>
                            <a:srgbClr val="FFFFFF"/>
                          </a:solidFill>
                          <a:effectLst/>
                          <a:latin typeface="Century Gothic" panose="020B0502020202020204" pitchFamily="34" charset="0"/>
                        </a:rPr>
                        <a:t>Colaboramos com empresas e centros comerciais locais para hospedar estações de carregamento.</a:t>
                      </a:r>
                    </a:p>
                    <a:p>
                      <a:pPr algn="l" rtl="0" fontAlgn="b"/>
                      <a:r>
                        <a:rPr lang="pt-BR" sz="800" b="0" i="0" u="none" strike="noStrike">
                          <a:solidFill>
                            <a:srgbClr val="FFFFFF"/>
                          </a:solidFill>
                          <a:effectLst/>
                          <a:latin typeface="Century Gothic" panose="020B0502020202020204" pitchFamily="34" charset="0"/>
                        </a:rPr>
                        <a:t>Estabelecemos parcerias com governos municipais para integrar estações de carregamento a áreas de transporte público e obter permissão para instalações.</a:t>
                      </a:r>
                    </a:p>
                  </a:txBody>
                  <a:tcPr marL="52473" marT="0" marB="0" anchor="ctr">
                    <a:lnL>
                      <a:noFill/>
                    </a:lnL>
                    <a:lnR>
                      <a:noFill/>
                    </a:lnR>
                    <a:lnT>
                      <a:noFill/>
                    </a:lnT>
                    <a:lnB>
                      <a:noFill/>
                    </a:lnB>
                    <a:solidFill>
                      <a:srgbClr val="1F4E78"/>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rtl="0" fontAlgn="ctr"/>
                      <a:r>
                        <a:rPr lang="pt-BR" sz="1100" b="0" i="0" u="none" strike="noStrike">
                          <a:solidFill>
                            <a:srgbClr val="FFFFFF"/>
                          </a:solidFill>
                          <a:effectLst/>
                          <a:latin typeface="Century Gothic" panose="020B0502020202020204" pitchFamily="34" charset="0"/>
                        </a:rPr>
                        <a:t>7. CANAIS</a:t>
                      </a:r>
                    </a:p>
                  </a:txBody>
                  <a:tcPr marL="52473" marT="0" marB="0" anchor="ctr">
                    <a:lnL>
                      <a:noFill/>
                    </a:lnL>
                    <a:lnR>
                      <a:noFill/>
                    </a:lnR>
                    <a:lnT>
                      <a:noFill/>
                    </a:lnT>
                    <a:lnB>
                      <a:noFill/>
                    </a:lnB>
                    <a:solidFill>
                      <a:srgbClr val="305496"/>
                    </a:solidFill>
                  </a:tcPr>
                </a:tc>
                <a:tc>
                  <a:txBody>
                    <a:bodyPr/>
                    <a:lstStyle/>
                    <a:p>
                      <a:pPr algn="l" rtl="0" fontAlgn="ctr"/>
                      <a:r>
                        <a:rPr lang="pt-BR" sz="800" b="0" i="0" u="none" strike="noStrike">
                          <a:solidFill>
                            <a:srgbClr val="FFFFFF"/>
                          </a:solidFill>
                          <a:effectLst/>
                          <a:latin typeface="Century Gothic" panose="020B0502020202020204" pitchFamily="34" charset="0"/>
                        </a:rPr>
                        <a:t>Alcançar contato direto através de eventos locais e parcerias com organizações ecologicamente corretas.</a:t>
                      </a:r>
                    </a:p>
                    <a:p>
                      <a:pPr algn="l" rtl="0" fontAlgn="ctr"/>
                      <a:r>
                        <a:rPr lang="pt-BR" sz="800" b="0" i="0" u="none" strike="noStrike">
                          <a:solidFill>
                            <a:srgbClr val="FFFFFF"/>
                          </a:solidFill>
                          <a:effectLst/>
                          <a:latin typeface="Century Gothic" panose="020B0502020202020204" pitchFamily="34" charset="0"/>
                        </a:rPr>
                        <a:t>Realizar campanhas de mídia social que se concentram em benefícios ambientais e praticidade.</a:t>
                      </a:r>
                    </a:p>
                  </a:txBody>
                  <a:tcPr marL="52473" marT="0" marB="0" anchor="ctr">
                    <a:lnL>
                      <a:noFill/>
                    </a:lnL>
                    <a:lnR>
                      <a:noFill/>
                    </a:lnR>
                    <a:lnT>
                      <a:noFill/>
                    </a:lnT>
                    <a:lnB>
                      <a:noFill/>
                    </a:lnB>
                    <a:solidFill>
                      <a:srgbClr val="305496"/>
                    </a:solidFill>
                  </a:tcPr>
                </a:tc>
                <a:extLst>
                  <a:ext uri="{0D108BD9-81ED-4DB2-BD59-A6C34878D82A}">
                    <a16:rowId xmlns:a16="http://schemas.microsoft.com/office/drawing/2014/main" val="3504517366"/>
                  </a:ext>
                </a:extLst>
              </a:tr>
              <a:tr h="156586">
                <a:tc>
                  <a:txBody>
                    <a:bodyPr/>
                    <a:lstStyle/>
                    <a:p>
                      <a:pPr algn="l" fontAlgn="b"/>
                      <a:endParaRPr lang="en-US" sz="400" b="0" i="0" u="none" strike="noStrike" dirty="0">
                        <a:solidFill>
                          <a:srgbClr val="000000"/>
                        </a:solidFill>
                        <a:effectLst/>
                        <a:latin typeface="Century Gothic" panose="020B0502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extLst>
                  <a:ext uri="{0D108BD9-81ED-4DB2-BD59-A6C34878D82A}">
                    <a16:rowId xmlns:a16="http://schemas.microsoft.com/office/drawing/2014/main" val="3428249396"/>
                  </a:ext>
                </a:extLst>
              </a:tr>
              <a:tr h="1043385">
                <a:tc>
                  <a:txBody>
                    <a:bodyPr/>
                    <a:lstStyle/>
                    <a:p>
                      <a:pPr algn="l" rtl="0" fontAlgn="ctr"/>
                      <a:r>
                        <a:rPr lang="pt-BR" sz="1100" b="0" i="0" u="none" strike="noStrike" spc="-20" baseline="0" dirty="0">
                          <a:solidFill>
                            <a:srgbClr val="FFFFFF"/>
                          </a:solidFill>
                          <a:effectLst/>
                          <a:latin typeface="Century Gothic" panose="020B0502020202020204" pitchFamily="34" charset="0"/>
                        </a:rPr>
                        <a:t>8. RELACIONAMENTOS </a:t>
                      </a:r>
                      <a:r>
                        <a:rPr lang="pt-BR" sz="1100" b="0" i="0" u="none" strike="noStrike" dirty="0">
                          <a:solidFill>
                            <a:srgbClr val="FFFFFF"/>
                          </a:solidFill>
                          <a:effectLst/>
                          <a:latin typeface="Century Gothic" panose="020B0502020202020204" pitchFamily="34" charset="0"/>
                        </a:rPr>
                        <a:t>COM O CLIENTE</a:t>
                      </a:r>
                    </a:p>
                  </a:txBody>
                  <a:tcPr marL="52473" marT="0" marB="0" anchor="ctr">
                    <a:lnL>
                      <a:noFill/>
                    </a:lnL>
                    <a:lnR>
                      <a:noFill/>
                    </a:lnR>
                    <a:lnT>
                      <a:noFill/>
                    </a:lnT>
                    <a:lnB>
                      <a:noFill/>
                    </a:lnB>
                    <a:solidFill>
                      <a:srgbClr val="40889E"/>
                    </a:solidFill>
                  </a:tcPr>
                </a:tc>
                <a:tc>
                  <a:txBody>
                    <a:bodyPr/>
                    <a:lstStyle/>
                    <a:p>
                      <a:pPr algn="l" rtl="0" fontAlgn="ctr"/>
                      <a:r>
                        <a:rPr lang="pt-BR" sz="800" b="0" i="0" u="none" strike="noStrike" dirty="0">
                          <a:solidFill>
                            <a:srgbClr val="FFFFFF"/>
                          </a:solidFill>
                          <a:effectLst/>
                          <a:latin typeface="Century Gothic" panose="020B0502020202020204" pitchFamily="34" charset="0"/>
                        </a:rPr>
                        <a:t>Manteremos o envolvimento do cliente por meio de um aplicativo que permita aos usuários encontrar o carregador mais próximo, reservar um espaço de carregamento e gerenciar a assinatura. Ofereceremos suporte ao cliente 24 horas por dia.</a:t>
                      </a:r>
                    </a:p>
                  </a:txBody>
                  <a:tcPr marL="52473" marT="0" marB="0" anchor="ctr">
                    <a:lnL>
                      <a:noFill/>
                    </a:lnL>
                    <a:lnR>
                      <a:noFill/>
                    </a:lnR>
                    <a:lnT>
                      <a:noFill/>
                    </a:lnT>
                    <a:lnB>
                      <a:noFill/>
                    </a:lnB>
                    <a:solidFill>
                      <a:srgbClr val="40889E"/>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lnL>
                      <a:noFill/>
                    </a:lnL>
                    <a:lnR>
                      <a:noFill/>
                    </a:lnR>
                    <a:lnT>
                      <a:noFill/>
                    </a:lnT>
                    <a:lnB>
                      <a:noFill/>
                    </a:lnB>
                    <a:noFill/>
                  </a:tcPr>
                </a:tc>
                <a:tc>
                  <a:txBody>
                    <a:bodyPr/>
                    <a:lstStyle/>
                    <a:p>
                      <a:pPr algn="l" rtl="0" fontAlgn="ctr"/>
                      <a:r>
                        <a:rPr lang="pt-BR" sz="1100" b="0" i="0" u="none" strike="noStrike">
                          <a:solidFill>
                            <a:srgbClr val="FFFFFF"/>
                          </a:solidFill>
                          <a:effectLst/>
                          <a:latin typeface="Century Gothic" panose="020B0502020202020204" pitchFamily="34" charset="0"/>
                        </a:rPr>
                        <a:t>9. FLUXOS DE RECEITA</a:t>
                      </a:r>
                    </a:p>
                  </a:txBody>
                  <a:tcPr marL="52473" marT="0" marB="0" anchor="ctr">
                    <a:lnL>
                      <a:noFill/>
                    </a:lnL>
                    <a:lnR>
                      <a:noFill/>
                    </a:lnR>
                    <a:lnT>
                      <a:noFill/>
                    </a:lnT>
                    <a:lnB>
                      <a:noFill/>
                    </a:lnB>
                    <a:solidFill>
                      <a:srgbClr val="548235"/>
                    </a:solidFill>
                  </a:tcPr>
                </a:tc>
                <a:tc>
                  <a:txBody>
                    <a:bodyPr/>
                    <a:lstStyle/>
                    <a:p>
                      <a:pPr algn="l" rtl="0" fontAlgn="ctr"/>
                      <a:r>
                        <a:rPr lang="pt-BR" sz="800" b="0" i="0" u="none" strike="noStrike">
                          <a:solidFill>
                            <a:srgbClr val="FFFFFF"/>
                          </a:solidFill>
                          <a:effectLst/>
                          <a:latin typeface="Century Gothic" panose="020B0502020202020204" pitchFamily="34" charset="0"/>
                        </a:rPr>
                        <a:t>Geramos receita por meio de assinaturas mensais que concedem aos usuários acesso ilimitado ao carregamento.</a:t>
                      </a:r>
                    </a:p>
                    <a:p>
                      <a:pPr algn="l" rtl="0" fontAlgn="ctr"/>
                      <a:r>
                        <a:rPr lang="pt-BR" sz="800" b="0" i="0" u="none" strike="noStrike">
                          <a:solidFill>
                            <a:srgbClr val="FFFFFF"/>
                          </a:solidFill>
                          <a:effectLst/>
                          <a:latin typeface="Century Gothic" panose="020B0502020202020204" pitchFamily="34" charset="0"/>
                        </a:rPr>
                        <a:t>Também geramos receita com serviços de pagamento por carregamento para usuários ocasionais.</a:t>
                      </a:r>
                    </a:p>
                  </a:txBody>
                  <a:tcPr marL="52473" marT="0" marB="0" anchor="ctr">
                    <a:lnL>
                      <a:noFill/>
                    </a:lnL>
                    <a:lnR>
                      <a:noFill/>
                    </a:lnR>
                    <a:lnT>
                      <a:noFill/>
                    </a:lnT>
                    <a:lnB>
                      <a:noFill/>
                    </a:lnB>
                    <a:solidFill>
                      <a:srgbClr val="548235"/>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lnL>
                      <a:noFill/>
                    </a:lnL>
                    <a:lnR>
                      <a:noFill/>
                    </a:lnR>
                    <a:lnT>
                      <a:noFill/>
                    </a:lnT>
                    <a:lnB>
                      <a:noFill/>
                    </a:lnB>
                    <a:noFill/>
                  </a:tcPr>
                </a:tc>
                <a:tc>
                  <a:txBody>
                    <a:bodyPr/>
                    <a:lstStyle/>
                    <a:p>
                      <a:pPr algn="l" rtl="0" fontAlgn="ctr"/>
                      <a:r>
                        <a:rPr lang="pt-BR" sz="1100" b="0" i="0" u="none" strike="noStrike">
                          <a:solidFill>
                            <a:srgbClr val="FFFFFF"/>
                          </a:solidFill>
                          <a:effectLst/>
                          <a:latin typeface="Century Gothic" panose="020B0502020202020204" pitchFamily="34" charset="0"/>
                        </a:rPr>
                        <a:t>10. ESTRUTURA DE CUSTOS</a:t>
                      </a:r>
                    </a:p>
                  </a:txBody>
                  <a:tcPr marL="52473" marT="0" marB="0" anchor="ctr">
                    <a:lnL>
                      <a:noFill/>
                    </a:lnL>
                    <a:lnR>
                      <a:noFill/>
                    </a:lnR>
                    <a:lnT>
                      <a:noFill/>
                    </a:lnT>
                    <a:lnB>
                      <a:noFill/>
                    </a:lnB>
                    <a:solidFill>
                      <a:srgbClr val="70AD47"/>
                    </a:solidFill>
                  </a:tcPr>
                </a:tc>
                <a:tc>
                  <a:txBody>
                    <a:bodyPr/>
                    <a:lstStyle/>
                    <a:p>
                      <a:pPr algn="l" rtl="0" fontAlgn="ctr"/>
                      <a:r>
                        <a:rPr lang="pt-BR" sz="800" b="0" i="0" u="none" strike="noStrike">
                          <a:solidFill>
                            <a:srgbClr val="FFFFFF"/>
                          </a:solidFill>
                          <a:effectLst/>
                          <a:latin typeface="Century Gothic" panose="020B0502020202020204" pitchFamily="34" charset="0"/>
                        </a:rPr>
                        <a:t>Os principais custos incluem a instalação de estações de carregamento, a manutenção, o desenvolvimento de software e o marketing.</a:t>
                      </a:r>
                    </a:p>
                    <a:p>
                      <a:pPr algn="l" rtl="0" fontAlgn="ctr"/>
                      <a:r>
                        <a:rPr lang="pt-BR" sz="800" b="0" i="0" u="none" strike="noStrike">
                          <a:solidFill>
                            <a:srgbClr val="FFFFFF"/>
                          </a:solidFill>
                          <a:effectLst/>
                          <a:latin typeface="Century Gothic" panose="020B0502020202020204" pitchFamily="34" charset="0"/>
                        </a:rPr>
                        <a:t>Os custos operacionais são parcialmente compensados por subsídios governamentais e incentivos para promover soluções de energia sustentável.</a:t>
                      </a:r>
                    </a:p>
                  </a:txBody>
                  <a:tcPr marL="52473" marT="0" marB="0" anchor="ctr">
                    <a:lnL>
                      <a:noFill/>
                    </a:lnL>
                    <a:lnR>
                      <a:noFill/>
                    </a:lnR>
                    <a:lnT>
                      <a:noFill/>
                    </a:lnT>
                    <a:lnB>
                      <a:noFill/>
                    </a:lnB>
                    <a:solidFill>
                      <a:srgbClr val="70AD47"/>
                    </a:solidFill>
                  </a:tcPr>
                </a:tc>
                <a:extLst>
                  <a:ext uri="{0D108BD9-81ED-4DB2-BD59-A6C34878D82A}">
                    <a16:rowId xmlns:a16="http://schemas.microsoft.com/office/drawing/2014/main" val="656687480"/>
                  </a:ext>
                </a:extLst>
              </a:tr>
              <a:tr h="156586">
                <a:tc>
                  <a:txBody>
                    <a:bodyPr/>
                    <a:lstStyle/>
                    <a:p>
                      <a:pPr algn="l" fontAlgn="b"/>
                      <a:endParaRPr lang="en-US" sz="400" b="0" i="0" u="none" strike="noStrike" dirty="0">
                        <a:solidFill>
                          <a:srgbClr val="000000"/>
                        </a:solidFill>
                        <a:effectLst/>
                        <a:latin typeface="Century Gothic" panose="020B0502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0" marT="0" marB="0" anchor="b">
                    <a:lnL>
                      <a:noFill/>
                    </a:lnL>
                    <a:lnR>
                      <a:noFill/>
                    </a:lnR>
                    <a:lnT>
                      <a:noFill/>
                    </a:lnT>
                    <a:lnB>
                      <a:noFill/>
                    </a:lnB>
                    <a:noFill/>
                  </a:tcPr>
                </a:tc>
                <a:extLst>
                  <a:ext uri="{0D108BD9-81ED-4DB2-BD59-A6C34878D82A}">
                    <a16:rowId xmlns:a16="http://schemas.microsoft.com/office/drawing/2014/main" val="3114717237"/>
                  </a:ext>
                </a:extLst>
              </a:tr>
              <a:tr h="1043385">
                <a:tc>
                  <a:txBody>
                    <a:bodyPr/>
                    <a:lstStyle/>
                    <a:p>
                      <a:pPr algn="l" rtl="0" fontAlgn="ctr"/>
                      <a:r>
                        <a:rPr lang="pt-BR" sz="1100" b="0" i="0" u="none" strike="noStrike">
                          <a:solidFill>
                            <a:srgbClr val="FFFFFF"/>
                          </a:solidFill>
                          <a:effectLst/>
                          <a:latin typeface="Century Gothic" panose="020B0502020202020204" pitchFamily="34" charset="0"/>
                        </a:rPr>
                        <a:t>11. IMPACTO SOCIAL</a:t>
                      </a:r>
                    </a:p>
                  </a:txBody>
                  <a:tcPr marL="52473" marT="0" marB="0" anchor="ctr">
                    <a:lnL>
                      <a:noFill/>
                    </a:lnL>
                    <a:lnR>
                      <a:noFill/>
                    </a:lnR>
                    <a:lnT>
                      <a:noFill/>
                    </a:lnT>
                    <a:lnB>
                      <a:noFill/>
                    </a:lnB>
                    <a:solidFill>
                      <a:srgbClr val="375623"/>
                    </a:solidFill>
                  </a:tcPr>
                </a:tc>
                <a:tc gridSpan="7">
                  <a:txBody>
                    <a:bodyPr/>
                    <a:lstStyle/>
                    <a:p>
                      <a:pPr algn="l" rtl="0" fontAlgn="ctr"/>
                      <a:r>
                        <a:rPr lang="pt-BR" sz="800" b="0" i="0" u="none" strike="noStrike" dirty="0">
                          <a:solidFill>
                            <a:srgbClr val="FFFFFF"/>
                          </a:solidFill>
                          <a:effectLst/>
                          <a:latin typeface="Century Gothic" panose="020B0502020202020204" pitchFamily="34" charset="0"/>
                        </a:rPr>
                        <a:t>Nosso objetivo é reduzir as emissões urbanas de carbono, tornando o carregamento de veículos elétricos mais acessível e, dessa forma, acelerando a transição para esse tipo de veículo.</a:t>
                      </a:r>
                    </a:p>
                    <a:p>
                      <a:pPr algn="l" rtl="0" fontAlgn="ctr"/>
                      <a:r>
                        <a:rPr lang="pt-BR" sz="800" b="0" i="0" u="none" strike="noStrike" dirty="0">
                          <a:solidFill>
                            <a:srgbClr val="FFFFFF"/>
                          </a:solidFill>
                          <a:effectLst/>
                          <a:latin typeface="Century Gothic" panose="020B0502020202020204" pitchFamily="34" charset="0"/>
                        </a:rPr>
                        <a:t>Medimos nosso impacto por meio do número de estações de carregamento que instalamos, pelo aumento do uso de veículos elétricos em áreas operacionais e pela redução de gases de efeito estufa.</a:t>
                      </a:r>
                    </a:p>
                  </a:txBody>
                  <a:tcPr marL="52473" marT="0" marB="0" anchor="ctr">
                    <a:lnL>
                      <a:noFill/>
                    </a:lnL>
                    <a:lnR>
                      <a:noFill/>
                    </a:lnR>
                    <a:lnT>
                      <a:noFill/>
                    </a:lnT>
                    <a:lnB>
                      <a:noFill/>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3166442"/>
                  </a:ext>
                </a:extLst>
              </a:tr>
            </a:tbl>
          </a:graphicData>
        </a:graphic>
      </p:graphicFrame>
      <p:sp>
        <p:nvSpPr>
          <p:cNvPr id="12" name="Arrow: Down 11">
            <a:extLst>
              <a:ext uri="{FF2B5EF4-FFF2-40B4-BE49-F238E27FC236}">
                <a16:creationId xmlns:a16="http://schemas.microsoft.com/office/drawing/2014/main" id="{8DD3E53D-1FE3-0470-F68B-0E9ADCE48B51}"/>
              </a:ext>
            </a:extLst>
          </p:cNvPr>
          <p:cNvSpPr/>
          <p:nvPr/>
        </p:nvSpPr>
        <p:spPr>
          <a:xfrm>
            <a:off x="614807" y="1785239"/>
            <a:ext cx="276225" cy="40005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 name="Arrow: Down 13">
            <a:extLst>
              <a:ext uri="{FF2B5EF4-FFF2-40B4-BE49-F238E27FC236}">
                <a16:creationId xmlns:a16="http://schemas.microsoft.com/office/drawing/2014/main" id="{3A1EEAD3-97D4-4D3E-A71F-CF3349B6A78D}"/>
              </a:ext>
            </a:extLst>
          </p:cNvPr>
          <p:cNvSpPr/>
          <p:nvPr/>
        </p:nvSpPr>
        <p:spPr>
          <a:xfrm rot="16200000">
            <a:off x="4035299" y="1902426"/>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 name="Arrow: Down 17">
            <a:extLst>
              <a:ext uri="{FF2B5EF4-FFF2-40B4-BE49-F238E27FC236}">
                <a16:creationId xmlns:a16="http://schemas.microsoft.com/office/drawing/2014/main" id="{13513D69-1F35-4832-8021-80C105D6199F}"/>
              </a:ext>
            </a:extLst>
          </p:cNvPr>
          <p:cNvSpPr/>
          <p:nvPr/>
        </p:nvSpPr>
        <p:spPr>
          <a:xfrm rot="16200000">
            <a:off x="8010794" y="1902425"/>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 name="Arrow: Down 26">
            <a:extLst>
              <a:ext uri="{FF2B5EF4-FFF2-40B4-BE49-F238E27FC236}">
                <a16:creationId xmlns:a16="http://schemas.microsoft.com/office/drawing/2014/main" id="{0568736E-948C-BB98-44D6-81CF9FBDE6B6}"/>
              </a:ext>
            </a:extLst>
          </p:cNvPr>
          <p:cNvSpPr/>
          <p:nvPr/>
        </p:nvSpPr>
        <p:spPr>
          <a:xfrm rot="16200000">
            <a:off x="4035299" y="3151854"/>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 name="Arrow: Down 27">
            <a:extLst>
              <a:ext uri="{FF2B5EF4-FFF2-40B4-BE49-F238E27FC236}">
                <a16:creationId xmlns:a16="http://schemas.microsoft.com/office/drawing/2014/main" id="{02980E60-8A49-DB6F-E1B0-1139B56599D4}"/>
              </a:ext>
            </a:extLst>
          </p:cNvPr>
          <p:cNvSpPr/>
          <p:nvPr/>
        </p:nvSpPr>
        <p:spPr>
          <a:xfrm rot="16200000">
            <a:off x="8010794" y="315185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 name="Arrow: Down 28">
            <a:extLst>
              <a:ext uri="{FF2B5EF4-FFF2-40B4-BE49-F238E27FC236}">
                <a16:creationId xmlns:a16="http://schemas.microsoft.com/office/drawing/2014/main" id="{46A8C1EF-F8A3-4A19-0E6A-6DA669707BD2}"/>
              </a:ext>
            </a:extLst>
          </p:cNvPr>
          <p:cNvSpPr/>
          <p:nvPr/>
        </p:nvSpPr>
        <p:spPr>
          <a:xfrm rot="16200000">
            <a:off x="4035299" y="435241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 name="Arrow: Down 29">
            <a:extLst>
              <a:ext uri="{FF2B5EF4-FFF2-40B4-BE49-F238E27FC236}">
                <a16:creationId xmlns:a16="http://schemas.microsoft.com/office/drawing/2014/main" id="{604268AE-92D6-B4E4-564E-A908D13C12BD}"/>
              </a:ext>
            </a:extLst>
          </p:cNvPr>
          <p:cNvSpPr/>
          <p:nvPr/>
        </p:nvSpPr>
        <p:spPr>
          <a:xfrm rot="16200000">
            <a:off x="8010794" y="4352412"/>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Tree>
    <p:extLst>
      <p:ext uri="{BB962C8B-B14F-4D97-AF65-F5344CB8AC3E}">
        <p14:creationId xmlns:p14="http://schemas.microsoft.com/office/powerpoint/2010/main" val="225788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1101</TotalTime>
  <Words>632</Words>
  <Application>Microsoft Office PowerPoint</Application>
  <PresentationFormat>Widescreen</PresentationFormat>
  <Paragraphs>43</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Alisa lin</cp:lastModifiedBy>
  <cp:revision>43</cp:revision>
  <dcterms:created xsi:type="dcterms:W3CDTF">2022-05-22T18:55:25Z</dcterms:created>
  <dcterms:modified xsi:type="dcterms:W3CDTF">2024-09-26T07:26:51Z</dcterms:modified>
</cp:coreProperties>
</file>