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202" d="100"/>
          <a:sy n="202" d="100"/>
        </p:scale>
        <p:origin x="204" y="56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78C9C93-7087-4EFE-8A49-92B2DA947CBD}"/>
    <pc:docChg chg="modSld">
      <pc:chgData name="Bess Dunlevy" userId="dd4b9a8537dbe9d0" providerId="LiveId" clId="{578C9C93-7087-4EFE-8A49-92B2DA947CBD}" dt="2024-04-17T11:41:39.202" v="15" actId="20577"/>
      <pc:docMkLst>
        <pc:docMk/>
      </pc:docMkLst>
      <pc:sldChg chg="modSp mod">
        <pc:chgData name="Bess Dunlevy" userId="dd4b9a8537dbe9d0" providerId="LiveId" clId="{578C9C93-7087-4EFE-8A49-92B2DA947CBD}" dt="2024-04-17T11:41:34.120" v="7" actId="20577"/>
        <pc:sldMkLst>
          <pc:docMk/>
          <pc:sldMk cId="1508588292" sldId="342"/>
        </pc:sldMkLst>
        <pc:spChg chg="mod">
          <ac:chgData name="Bess Dunlevy" userId="dd4b9a8537dbe9d0" providerId="LiveId" clId="{578C9C93-7087-4EFE-8A49-92B2DA947CBD}" dt="2024-04-17T11:41:34.120" v="7" actId="20577"/>
          <ac:spMkLst>
            <pc:docMk/>
            <pc:sldMk cId="1508588292" sldId="342"/>
            <ac:spMk id="33" creationId="{143A449B-AAB7-994A-92CE-8F48E2CA7DF6}"/>
          </ac:spMkLst>
        </pc:spChg>
      </pc:sldChg>
      <pc:sldChg chg="modSp mod">
        <pc:chgData name="Bess Dunlevy" userId="dd4b9a8537dbe9d0" providerId="LiveId" clId="{578C9C93-7087-4EFE-8A49-92B2DA947CBD}" dt="2024-04-17T11:41:39.202" v="15" actId="20577"/>
        <pc:sldMkLst>
          <pc:docMk/>
          <pc:sldMk cId="2371534487" sldId="359"/>
        </pc:sldMkLst>
        <pc:spChg chg="mod">
          <ac:chgData name="Bess Dunlevy" userId="dd4b9a8537dbe9d0" providerId="LiveId" clId="{578C9C93-7087-4EFE-8A49-92B2DA947CBD}" dt="2024-04-17T11:41:39.202" v="15" actId="20577"/>
          <ac:spMkLst>
            <pc:docMk/>
            <pc:sldMk cId="2371534487" sldId="359"/>
            <ac:spMk id="2" creationId="{9581E71F-60CC-93B7-53EC-65D40345E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0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45704"/>
            <a:ext cx="8442456" cy="1384995"/>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EXEMPLO DE MODELO DE CANVAS DE MODELO DE NEGÓCIOS PARA STARTUPS DE TECNOLOGIA para PowerPoint</a:t>
            </a:r>
          </a:p>
        </p:txBody>
      </p:sp>
      <p:graphicFrame>
        <p:nvGraphicFramePr>
          <p:cNvPr id="5" name="Table 4">
            <a:extLst>
              <a:ext uri="{FF2B5EF4-FFF2-40B4-BE49-F238E27FC236}">
                <a16:creationId xmlns:a16="http://schemas.microsoft.com/office/drawing/2014/main" id="{BF61E5D0-E82E-4F7E-B0B8-49AD1D22E215}"/>
              </a:ext>
            </a:extLst>
          </p:cNvPr>
          <p:cNvGraphicFramePr>
            <a:graphicFrameLocks noGrp="1"/>
          </p:cNvGraphicFramePr>
          <p:nvPr>
            <p:extLst>
              <p:ext uri="{D42A27DB-BD31-4B8C-83A1-F6EECF244321}">
                <p14:modId xmlns:p14="http://schemas.microsoft.com/office/powerpoint/2010/main" val="2823862037"/>
              </p:ext>
            </p:extLst>
          </p:nvPr>
        </p:nvGraphicFramePr>
        <p:xfrm>
          <a:off x="411479" y="5549104"/>
          <a:ext cx="11382498" cy="954107"/>
        </p:xfrm>
        <a:graphic>
          <a:graphicData uri="http://schemas.openxmlformats.org/drawingml/2006/table">
            <a:tbl>
              <a:tblPr/>
              <a:tblGrid>
                <a:gridCol w="3794166">
                  <a:extLst>
                    <a:ext uri="{9D8B030D-6E8A-4147-A177-3AD203B41FA5}">
                      <a16:colId xmlns:a16="http://schemas.microsoft.com/office/drawing/2014/main" val="3669320088"/>
                    </a:ext>
                  </a:extLst>
                </a:gridCol>
                <a:gridCol w="3794166">
                  <a:extLst>
                    <a:ext uri="{9D8B030D-6E8A-4147-A177-3AD203B41FA5}">
                      <a16:colId xmlns:a16="http://schemas.microsoft.com/office/drawing/2014/main" val="427103325"/>
                    </a:ext>
                  </a:extLst>
                </a:gridCol>
                <a:gridCol w="3794166">
                  <a:extLst>
                    <a:ext uri="{9D8B030D-6E8A-4147-A177-3AD203B41FA5}">
                      <a16:colId xmlns:a16="http://schemas.microsoft.com/office/drawing/2014/main" val="1663172260"/>
                    </a:ext>
                  </a:extLst>
                </a:gridCol>
              </a:tblGrid>
              <a:tr h="396419">
                <a:tc>
                  <a:txBody>
                    <a:bodyPr/>
                    <a:lstStyle/>
                    <a:p>
                      <a:pPr algn="l" rtl="0" fontAlgn="ctr"/>
                      <a:r>
                        <a:rPr lang="pt-BR" sz="1000" b="1" i="0" u="none" strike="noStrike">
                          <a:solidFill>
                            <a:srgbClr val="FFFFFF"/>
                          </a:solidFill>
                          <a:effectLst/>
                          <a:latin typeface="Century Gothic" panose="020B0502020202020204" pitchFamily="34" charset="0"/>
                        </a:rPr>
                        <a:t>ELABORADO PARA</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rtl="0" fontAlgn="ctr"/>
                      <a:r>
                        <a:rPr lang="pt-BR" sz="1000" b="1" i="0" u="none" strike="noStrike">
                          <a:solidFill>
                            <a:srgbClr val="FFFFFF"/>
                          </a:solidFill>
                          <a:effectLst/>
                          <a:latin typeface="Century Gothic" panose="020B0502020202020204" pitchFamily="34" charset="0"/>
                        </a:rPr>
                        <a:t>ELABORADO POR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rtl="0" fontAlgn="ctr"/>
                      <a:r>
                        <a:rPr lang="pt-BR" sz="1000" b="1" i="0" u="none" strike="noStrike">
                          <a:solidFill>
                            <a:srgbClr val="FFFFFF"/>
                          </a:solidFill>
                          <a:effectLst/>
                          <a:latin typeface="Century Gothic" panose="020B0502020202020204" pitchFamily="34" charset="0"/>
                        </a:rPr>
                        <a:t>DATA</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extLst>
                  <a:ext uri="{0D108BD9-81ED-4DB2-BD59-A6C34878D82A}">
                    <a16:rowId xmlns:a16="http://schemas.microsoft.com/office/drawing/2014/main" val="3642449033"/>
                  </a:ext>
                </a:extLst>
              </a:tr>
              <a:tr h="557688">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rtl="0" fontAlgn="ctr"/>
                      <a:r>
                        <a:rPr lang="pt-BR" sz="1200" b="0" i="0" u="none" strike="noStrike">
                          <a:solidFill>
                            <a:srgbClr val="000000"/>
                          </a:solidFill>
                          <a:effectLst/>
                          <a:latin typeface="Century Gothic" panose="020B0502020202020204" pitchFamily="34" charset="0"/>
                        </a:rPr>
                        <a:t>Nome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rtl="0" fontAlgn="ctr"/>
                      <a:r>
                        <a:rPr lang="pt-BR" sz="1200" b="0" i="0" u="none" strike="noStrike">
                          <a:solidFill>
                            <a:srgbClr val="000000"/>
                          </a:solidFill>
                          <a:effectLst/>
                          <a:latin typeface="Century Gothic" panose="020B0502020202020204" pitchFamily="34" charset="0"/>
                        </a:rPr>
                        <a:t>DD/MM/AA</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73447485"/>
                  </a:ext>
                </a:extLst>
              </a:tr>
            </a:tbl>
          </a:graphicData>
        </a:graphic>
      </p:graphicFrame>
      <p:pic>
        <p:nvPicPr>
          <p:cNvPr id="8" name="Picture 7" descr="Fundo abstrato de malha e nós verdes">
            <a:extLst>
              <a:ext uri="{FF2B5EF4-FFF2-40B4-BE49-F238E27FC236}">
                <a16:creationId xmlns:a16="http://schemas.microsoft.com/office/drawing/2014/main" id="{C0A8646A-3C29-00D3-F785-D688313A209A}"/>
              </a:ext>
            </a:extLst>
          </p:cNvPr>
          <p:cNvPicPr>
            <a:picLocks noChangeAspect="1"/>
          </p:cNvPicPr>
          <p:nvPr/>
        </p:nvPicPr>
        <p:blipFill rotWithShape="1">
          <a:blip r:embed="rId3">
            <a:alphaModFix amt="50000"/>
          </a:blip>
          <a:srcRect b="47146"/>
          <a:stretch/>
        </p:blipFill>
        <p:spPr>
          <a:xfrm>
            <a:off x="411479" y="1426517"/>
            <a:ext cx="11369042" cy="4005019"/>
          </a:xfrm>
          <a:prstGeom prst="rect">
            <a:avLst/>
          </a:prstGeom>
        </p:spPr>
      </p:pic>
      <p:sp>
        <p:nvSpPr>
          <p:cNvPr id="10" name="TextBox 9">
            <a:extLst>
              <a:ext uri="{FF2B5EF4-FFF2-40B4-BE49-F238E27FC236}">
                <a16:creationId xmlns:a16="http://schemas.microsoft.com/office/drawing/2014/main" id="{C03513DD-3A9C-BECC-0ABD-D535F4694AEB}"/>
              </a:ext>
            </a:extLst>
          </p:cNvPr>
          <p:cNvSpPr txBox="1"/>
          <p:nvPr/>
        </p:nvSpPr>
        <p:spPr>
          <a:xfrm>
            <a:off x="411479" y="1588437"/>
            <a:ext cx="5749290" cy="1446550"/>
          </a:xfrm>
          <a:prstGeom prst="rect">
            <a:avLst/>
          </a:prstGeom>
          <a:noFill/>
        </p:spPr>
        <p:txBody>
          <a:bodyPr wrap="square">
            <a:spAutoFit/>
          </a:bodyPr>
          <a:lstStyle/>
          <a:p>
            <a:pPr rtl="0"/>
            <a:r>
              <a:rPr lang="pt-BR" sz="4400">
                <a:solidFill>
                  <a:schemeClr val="bg1"/>
                </a:solidFill>
                <a:latin typeface="Century Gothic" panose="020B0502020202020204" pitchFamily="34" charset="0"/>
              </a:rPr>
              <a:t>STARTUP DE</a:t>
            </a:r>
          </a:p>
          <a:p>
            <a:pPr rtl="0"/>
            <a:r>
              <a:rPr lang="pt-BR" sz="4400">
                <a:solidFill>
                  <a:schemeClr val="bg1"/>
                </a:solidFill>
                <a:latin typeface="Century Gothic" panose="020B0502020202020204" pitchFamily="34" charset="0"/>
              </a:rPr>
              <a:t>TECNOLOGIA </a:t>
            </a:r>
          </a:p>
        </p:txBody>
      </p:sp>
      <p:sp>
        <p:nvSpPr>
          <p:cNvPr id="12" name="TextBox 11">
            <a:extLst>
              <a:ext uri="{FF2B5EF4-FFF2-40B4-BE49-F238E27FC236}">
                <a16:creationId xmlns:a16="http://schemas.microsoft.com/office/drawing/2014/main" id="{4165DC96-AF00-BD71-444C-4D6588677FF2}"/>
              </a:ext>
            </a:extLst>
          </p:cNvPr>
          <p:cNvSpPr txBox="1"/>
          <p:nvPr/>
        </p:nvSpPr>
        <p:spPr>
          <a:xfrm>
            <a:off x="411479" y="3434709"/>
            <a:ext cx="6094476" cy="1477328"/>
          </a:xfrm>
          <a:prstGeom prst="rect">
            <a:avLst/>
          </a:prstGeom>
          <a:noFill/>
        </p:spPr>
        <p:txBody>
          <a:bodyPr wrap="square">
            <a:spAutoFit/>
          </a:bodyPr>
          <a:lstStyle/>
          <a:p>
            <a:pPr rtl="0"/>
            <a:r>
              <a:rPr lang="pt-BR" sz="1800" b="0" i="0" u="none" strike="noStrike">
                <a:solidFill>
                  <a:schemeClr val="bg1"/>
                </a:solidFill>
                <a:effectLst/>
                <a:latin typeface="Century Gothic" panose="020B0502020202020204" pitchFamily="34" charset="0"/>
              </a:rPr>
              <a:t>Este modelo de canvas de modelo de negócios para startup de tecnologia fornece uma visão geral estruturada para ajudar sua startup a visualizar e criar estratégias para o modelo de negócios, com foco em áreas críticas para crescimento e sustentabilidade. </a:t>
            </a:r>
          </a:p>
        </p:txBody>
      </p:sp>
      <p:pic>
        <p:nvPicPr>
          <p:cNvPr id="2" name="Picture 1">
            <a:hlinkClick r:id="rId4"/>
            <a:extLst>
              <a:ext uri="{FF2B5EF4-FFF2-40B4-BE49-F238E27FC236}">
                <a16:creationId xmlns:a16="http://schemas.microsoft.com/office/drawing/2014/main" id="{FD0C16D8-925B-B296-6F50-E5D2D1322084}"/>
              </a:ext>
            </a:extLst>
          </p:cNvPr>
          <p:cNvPicPr>
            <a:picLocks noChangeAspect="1"/>
          </p:cNvPicPr>
          <p:nvPr/>
        </p:nvPicPr>
        <p:blipFill>
          <a:blip r:embed="rId5"/>
          <a:srcRect/>
          <a:stretch/>
        </p:blipFill>
        <p:spPr>
          <a:xfrm>
            <a:off x="9298635" y="378206"/>
            <a:ext cx="2481886" cy="49363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1E71F-60CC-93B7-53EC-65D40345EDA2}"/>
              </a:ext>
            </a:extLst>
          </p:cNvPr>
          <p:cNvSpPr txBox="1"/>
          <p:nvPr/>
        </p:nvSpPr>
        <p:spPr>
          <a:xfrm>
            <a:off x="161598" y="111009"/>
            <a:ext cx="12030402" cy="400110"/>
          </a:xfrm>
          <a:prstGeom prst="rect">
            <a:avLst/>
          </a:prstGeom>
          <a:noFill/>
        </p:spPr>
        <p:txBody>
          <a:bodyPr wrap="square" rtlCol="0">
            <a:spAutoFit/>
          </a:bodyPr>
          <a:lstStyle/>
          <a:p>
            <a:pPr rtl="0"/>
            <a:r>
              <a:rPr lang="pt-BR" sz="2000" dirty="0">
                <a:solidFill>
                  <a:schemeClr val="tx1">
                    <a:lumMod val="65000"/>
                    <a:lumOff val="35000"/>
                  </a:schemeClr>
                </a:solidFill>
                <a:latin typeface="Century Gothic" panose="020B0502020202020204" pitchFamily="34" charset="0"/>
              </a:rPr>
              <a:t>EXEMPLO DE MODELO DE CANVAS DE MODELO DE NEGÓCIOS PARA STARTUPS DE TECNOLOGIA</a:t>
            </a:r>
          </a:p>
        </p:txBody>
      </p:sp>
      <p:graphicFrame>
        <p:nvGraphicFramePr>
          <p:cNvPr id="13" name="Table 12">
            <a:extLst>
              <a:ext uri="{FF2B5EF4-FFF2-40B4-BE49-F238E27FC236}">
                <a16:creationId xmlns:a16="http://schemas.microsoft.com/office/drawing/2014/main" id="{915ADB15-C6A5-AE7D-A88E-8FADBB001321}"/>
              </a:ext>
            </a:extLst>
          </p:cNvPr>
          <p:cNvGraphicFramePr>
            <a:graphicFrameLocks noGrp="1"/>
          </p:cNvGraphicFramePr>
          <p:nvPr>
            <p:extLst>
              <p:ext uri="{D42A27DB-BD31-4B8C-83A1-F6EECF244321}">
                <p14:modId xmlns:p14="http://schemas.microsoft.com/office/powerpoint/2010/main" val="167255852"/>
              </p:ext>
            </p:extLst>
          </p:nvPr>
        </p:nvGraphicFramePr>
        <p:xfrm>
          <a:off x="301752" y="704088"/>
          <a:ext cx="11652159" cy="6042903"/>
        </p:xfrm>
        <a:graphic>
          <a:graphicData uri="http://schemas.openxmlformats.org/drawingml/2006/table">
            <a:tbl>
              <a:tblPr/>
              <a:tblGrid>
                <a:gridCol w="3884053">
                  <a:extLst>
                    <a:ext uri="{9D8B030D-6E8A-4147-A177-3AD203B41FA5}">
                      <a16:colId xmlns:a16="http://schemas.microsoft.com/office/drawing/2014/main" val="302423133"/>
                    </a:ext>
                  </a:extLst>
                </a:gridCol>
                <a:gridCol w="3884053">
                  <a:extLst>
                    <a:ext uri="{9D8B030D-6E8A-4147-A177-3AD203B41FA5}">
                      <a16:colId xmlns:a16="http://schemas.microsoft.com/office/drawing/2014/main" val="4284381668"/>
                    </a:ext>
                  </a:extLst>
                </a:gridCol>
                <a:gridCol w="3884053">
                  <a:extLst>
                    <a:ext uri="{9D8B030D-6E8A-4147-A177-3AD203B41FA5}">
                      <a16:colId xmlns:a16="http://schemas.microsoft.com/office/drawing/2014/main" val="51380323"/>
                    </a:ext>
                  </a:extLst>
                </a:gridCol>
              </a:tblGrid>
              <a:tr h="304852">
                <a:tc>
                  <a:txBody>
                    <a:bodyPr/>
                    <a:lstStyle/>
                    <a:p>
                      <a:pPr algn="l" rtl="0" fontAlgn="ctr"/>
                      <a:r>
                        <a:rPr lang="pt-BR" sz="1500" b="0" i="0" u="none" strike="noStrike">
                          <a:solidFill>
                            <a:srgbClr val="FFFFFF"/>
                          </a:solidFill>
                          <a:effectLst/>
                          <a:latin typeface="Century Gothic" panose="020B0502020202020204" pitchFamily="34" charset="0"/>
                        </a:rPr>
                        <a:t>PRINCIPAIS PARCEIROS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tc>
                  <a:txBody>
                    <a:bodyPr/>
                    <a:lstStyle/>
                    <a:p>
                      <a:pPr algn="l" rtl="0" fontAlgn="ctr"/>
                      <a:r>
                        <a:rPr lang="pt-BR" sz="1500" b="0" i="0" u="none" strike="noStrike">
                          <a:solidFill>
                            <a:srgbClr val="FFFFFF"/>
                          </a:solidFill>
                          <a:effectLst/>
                          <a:latin typeface="Century Gothic" panose="020B0502020202020204" pitchFamily="34" charset="0"/>
                        </a:rPr>
                        <a:t>PRINCIPAIS ATIVIDADES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tc>
                  <a:txBody>
                    <a:bodyPr/>
                    <a:lstStyle/>
                    <a:p>
                      <a:pPr algn="l" rtl="0" fontAlgn="ctr"/>
                      <a:r>
                        <a:rPr lang="pt-BR" sz="1500" b="0" i="0" u="none" strike="noStrike">
                          <a:solidFill>
                            <a:srgbClr val="FFFFFF"/>
                          </a:solidFill>
                          <a:effectLst/>
                          <a:latin typeface="Century Gothic" panose="020B0502020202020204" pitchFamily="34" charset="0"/>
                        </a:rPr>
                        <a:t>PRINCIPAIS RECURSOS</a:t>
                      </a:r>
                    </a:p>
                  </a:txBody>
                  <a:tcPr marL="46160" marR="5129"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4727A"/>
                    </a:solidFill>
                  </a:tcPr>
                </a:tc>
                <a:extLst>
                  <a:ext uri="{0D108BD9-81ED-4DB2-BD59-A6C34878D82A}">
                    <a16:rowId xmlns:a16="http://schemas.microsoft.com/office/drawing/2014/main" val="4227833510"/>
                  </a:ext>
                </a:extLst>
              </a:tr>
              <a:tr h="1709449">
                <a:tc>
                  <a:txBody>
                    <a:bodyPr/>
                    <a:lstStyle/>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Fornecedores de tecnologia para soluções de hardware e software.</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Investidores e capitalistas de risco para financiamento.</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Instituições de pesquisa para colaboração em inovação e desenvolvimento.</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Parceiros comerciais estratégicos para entrada e expansão no mercado.</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Desenvolvimento de produtos com foco em inovação e experiência do usuário.</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Pesquisa de mercado para entender as necessidades dos clientes e as tendências do setor.</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Suporte e serviço ao cliente para manter a satisfação do usuário.</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Estratégias de marketing e de aquisição de usuários para construir uma base de clientes.</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Equipe técnica qualificada para desenvolvimento e manutenção de produtos.</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Propriedade intelectual, como patentes e marcas registradas.</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Infraestrutura tecnológica, incluindo serviços em nuvem e ferramentas de desenvolvimento.</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Banco de dados de clientes para esforços de marketing e personalização.</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extLst>
                  <a:ext uri="{0D108BD9-81ED-4DB2-BD59-A6C34878D82A}">
                    <a16:rowId xmlns:a16="http://schemas.microsoft.com/office/drawing/2014/main" val="2934713392"/>
                  </a:ext>
                </a:extLst>
              </a:tr>
              <a:tr h="304852">
                <a:tc>
                  <a:txBody>
                    <a:bodyPr/>
                    <a:lstStyle/>
                    <a:p>
                      <a:pPr algn="l" rtl="0" fontAlgn="ctr"/>
                      <a:r>
                        <a:rPr lang="pt-BR" sz="1500" b="0" i="0" u="none" strike="noStrike">
                          <a:solidFill>
                            <a:srgbClr val="FFFFFF"/>
                          </a:solidFill>
                          <a:effectLst/>
                          <a:latin typeface="Century Gothic" panose="020B0502020202020204" pitchFamily="34" charset="0"/>
                        </a:rPr>
                        <a:t>PROPOSTAS DE VALOR</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tc>
                  <a:txBody>
                    <a:bodyPr/>
                    <a:lstStyle/>
                    <a:p>
                      <a:pPr algn="l" rtl="0" fontAlgn="ctr"/>
                      <a:r>
                        <a:rPr lang="pt-BR" sz="1500" b="0" i="0" u="none" strike="noStrike">
                          <a:solidFill>
                            <a:srgbClr val="FFFFFF"/>
                          </a:solidFill>
                          <a:effectLst/>
                          <a:latin typeface="Century Gothic" panose="020B0502020202020204" pitchFamily="34" charset="0"/>
                        </a:rPr>
                        <a:t>RELACIONAMENTOS COM OS CLIENTES</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tc>
                  <a:txBody>
                    <a:bodyPr/>
                    <a:lstStyle/>
                    <a:p>
                      <a:pPr algn="l" rtl="0" fontAlgn="ctr"/>
                      <a:r>
                        <a:rPr lang="pt-BR" sz="1500" b="0" i="0" u="none" strike="noStrike">
                          <a:solidFill>
                            <a:srgbClr val="FFFFFF"/>
                          </a:solidFill>
                          <a:effectLst/>
                          <a:latin typeface="Century Gothic" panose="020B0502020202020204" pitchFamily="34" charset="0"/>
                        </a:rPr>
                        <a:t>CANAIS</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1F4E78"/>
                    </a:solidFill>
                  </a:tcPr>
                </a:tc>
                <a:extLst>
                  <a:ext uri="{0D108BD9-81ED-4DB2-BD59-A6C34878D82A}">
                    <a16:rowId xmlns:a16="http://schemas.microsoft.com/office/drawing/2014/main" val="3941900755"/>
                  </a:ext>
                </a:extLst>
              </a:tr>
              <a:tr h="1709449">
                <a:tc>
                  <a:txBody>
                    <a:bodyPr/>
                    <a:lstStyle/>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Soluções tecnológicas inovadoras que atendam às necessidades específicas do mercado.</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Experiência do usuário superior em comparação com as alternativas existentes.</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Produtos personalizáveis e escaláveis para diferentes segmentos de clientes.</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Foco especial em segurança e privacidade de dados. </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Engajamento personalizado do usuário por meio de redes sociais e fóruns.</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Canais de suporte ao cliente, como bate-papo ao vivo e central de ajuda.</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Comunidades de usuários para feedback, suporte e agir como embaixadores da marca.</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Programas de fidelidade para retenção em longo prazo.</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a:txBody>
                    <a:bodyPr/>
                    <a:lstStyle/>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Vendas online diretas por meio do site ou aplicativo da empresa.</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Redes distribuição parceiros para um alcance de mercado mais amplo.</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Redes sociais e marketing de conteúdo para conscientização e engajamento.</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Participação em feiras e conferências de tecnologia para interação direta.</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extLst>
                  <a:ext uri="{0D108BD9-81ED-4DB2-BD59-A6C34878D82A}">
                    <a16:rowId xmlns:a16="http://schemas.microsoft.com/office/drawing/2014/main" val="4243826652"/>
                  </a:ext>
                </a:extLst>
              </a:tr>
              <a:tr h="304852">
                <a:tc>
                  <a:txBody>
                    <a:bodyPr/>
                    <a:lstStyle/>
                    <a:p>
                      <a:pPr algn="l" rtl="0" fontAlgn="ctr"/>
                      <a:r>
                        <a:rPr lang="pt-BR" sz="1500" b="0" i="0" u="none" strike="noStrike">
                          <a:solidFill>
                            <a:srgbClr val="FFFFFF"/>
                          </a:solidFill>
                          <a:effectLst/>
                          <a:latin typeface="Century Gothic" panose="020B0502020202020204" pitchFamily="34" charset="0"/>
                        </a:rPr>
                        <a:t>SEGMENTOS DE CLIENTES</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rtl="0" fontAlgn="ctr"/>
                      <a:r>
                        <a:rPr lang="pt-BR" sz="1500" b="0" i="0" u="none" strike="noStrike">
                          <a:solidFill>
                            <a:srgbClr val="FFFFFF"/>
                          </a:solidFill>
                          <a:effectLst/>
                          <a:latin typeface="Century Gothic" panose="020B0502020202020204" pitchFamily="34" charset="0"/>
                        </a:rPr>
                        <a:t>ESTRUTURA DE CUSTOS</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rtl="0" fontAlgn="ctr"/>
                      <a:r>
                        <a:rPr lang="pt-BR" sz="1500" b="0" i="0" u="none" strike="noStrike">
                          <a:solidFill>
                            <a:srgbClr val="FFFFFF"/>
                          </a:solidFill>
                          <a:effectLst/>
                          <a:latin typeface="Century Gothic" panose="020B0502020202020204" pitchFamily="34" charset="0"/>
                        </a:rPr>
                        <a:t>FLUXOS DE RECEITA</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extLst>
                  <a:ext uri="{0D108BD9-81ED-4DB2-BD59-A6C34878D82A}">
                    <a16:rowId xmlns:a16="http://schemas.microsoft.com/office/drawing/2014/main" val="641650375"/>
                  </a:ext>
                </a:extLst>
              </a:tr>
              <a:tr h="1709449">
                <a:tc>
                  <a:txBody>
                    <a:bodyPr/>
                    <a:lstStyle/>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Entusiastas da tecnologia que procuram as inovações mais recentes.</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Empresas que buscam soluções tecnológicas para melhorar as operações.</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Primeiros usuários interessados em novas tendências tecnológicas.</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Mercados específicos do setor que exigem soluções tecnológicas personalizadas.</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Despesas com pesquisa e desenvolvimento para inovação contínua.</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Custos com marketing e vendas para adquirir e reter clientes.</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Custos operacionais, incluindo hospedagem, licenças e salários.</a:t>
                      </a:r>
                    </a:p>
                    <a:p>
                      <a:pPr marL="171450" indent="-171450" algn="l" rtl="0" fontAlgn="ctr">
                        <a:buFont typeface="Arial" panose="020B0604020202020204" pitchFamily="34" charset="0"/>
                        <a:buChar char="•"/>
                      </a:pPr>
                      <a:r>
                        <a:rPr lang="pt-BR" sz="1200" b="0" i="0" u="none" strike="noStrike">
                          <a:solidFill>
                            <a:srgbClr val="000000"/>
                          </a:solidFill>
                          <a:effectLst/>
                          <a:latin typeface="Century Gothic" panose="020B0502020202020204" pitchFamily="34" charset="0"/>
                        </a:rPr>
                        <a:t>Despesas de suporte ao cliente para garantir a satisfação.</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marL="171450" indent="-171450" algn="l" rtl="0" fontAlgn="ctr">
                        <a:buFont typeface="Arial" panose="020B0604020202020204" pitchFamily="34" charset="0"/>
                        <a:buChar char="•"/>
                      </a:pPr>
                      <a:r>
                        <a:rPr lang="pt-BR" sz="1200" b="0" i="0" u="none" strike="noStrike" dirty="0">
                          <a:solidFill>
                            <a:srgbClr val="000000"/>
                          </a:solidFill>
                          <a:effectLst/>
                          <a:latin typeface="Century Gothic" panose="020B0502020202020204" pitchFamily="34" charset="0"/>
                        </a:rPr>
                        <a:t>Vendas de produtos de software ou hardware.</a:t>
                      </a:r>
                    </a:p>
                    <a:p>
                      <a:pPr marL="171450" indent="-171450" algn="l" rtl="0" fontAlgn="ctr">
                        <a:buFont typeface="Arial" panose="020B0604020202020204" pitchFamily="34" charset="0"/>
                        <a:buChar char="•"/>
                      </a:pPr>
                      <a:r>
                        <a:rPr lang="pt-BR" sz="1200" b="0" i="0" u="none" strike="noStrike" dirty="0">
                          <a:solidFill>
                            <a:srgbClr val="000000"/>
                          </a:solidFill>
                          <a:effectLst/>
                          <a:latin typeface="Century Gothic" panose="020B0502020202020204" pitchFamily="34" charset="0"/>
                        </a:rPr>
                        <a:t>Modelos de assinatura para produtos ou serviços SaaS.</a:t>
                      </a:r>
                    </a:p>
                    <a:p>
                      <a:pPr marL="171450" indent="-171450" algn="l" rtl="0" fontAlgn="ctr">
                        <a:buFont typeface="Arial" panose="020B0604020202020204" pitchFamily="34" charset="0"/>
                        <a:buChar char="•"/>
                      </a:pPr>
                      <a:r>
                        <a:rPr lang="pt-BR" sz="1200" b="0" i="0" u="none" strike="noStrike" dirty="0">
                          <a:solidFill>
                            <a:srgbClr val="000000"/>
                          </a:solidFill>
                          <a:effectLst/>
                          <a:latin typeface="Century Gothic" panose="020B0502020202020204" pitchFamily="34" charset="0"/>
                        </a:rPr>
                        <a:t>Modelos freemium com recursos premium mediante pagamento.</a:t>
                      </a:r>
                    </a:p>
                    <a:p>
                      <a:pPr marL="171450" indent="-171450" algn="l" rtl="0" fontAlgn="ctr">
                        <a:buFont typeface="Arial" panose="020B0604020202020204" pitchFamily="34" charset="0"/>
                        <a:buChar char="•"/>
                      </a:pPr>
                      <a:r>
                        <a:rPr lang="pt-BR" sz="1200" b="0" i="0" u="none" strike="noStrike" dirty="0">
                          <a:solidFill>
                            <a:srgbClr val="000000"/>
                          </a:solidFill>
                          <a:effectLst/>
                          <a:latin typeface="Century Gothic" panose="020B0502020202020204" pitchFamily="34" charset="0"/>
                        </a:rPr>
                        <a:t>Parcerias e colaborações que geram receitas de joint venture.</a:t>
                      </a:r>
                    </a:p>
                  </a:txBody>
                  <a:tcPr marL="46160" marT="512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extLst>
                  <a:ext uri="{0D108BD9-81ED-4DB2-BD59-A6C34878D82A}">
                    <a16:rowId xmlns:a16="http://schemas.microsoft.com/office/drawing/2014/main" val="3848827220"/>
                  </a:ext>
                </a:extLst>
              </a:tr>
            </a:tbl>
          </a:graphicData>
        </a:graphic>
      </p:graphicFrame>
    </p:spTree>
    <p:extLst>
      <p:ext uri="{BB962C8B-B14F-4D97-AF65-F5344CB8AC3E}">
        <p14:creationId xmlns:p14="http://schemas.microsoft.com/office/powerpoint/2010/main" val="237153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747</TotalTime>
  <Words>583</Words>
  <Application>Microsoft Office PowerPoint</Application>
  <PresentationFormat>Widescreen</PresentationFormat>
  <Paragraphs>60</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Alisa lin</cp:lastModifiedBy>
  <cp:revision>42</cp:revision>
  <dcterms:created xsi:type="dcterms:W3CDTF">2022-05-22T18:55:25Z</dcterms:created>
  <dcterms:modified xsi:type="dcterms:W3CDTF">2024-09-18T04:11:36Z</dcterms:modified>
</cp:coreProperties>
</file>