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CCC22-21E6-4007-942F-E22890BF9EDD}" v="11" dt="2024-03-03T21:38:26.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219" d="100"/>
          <a:sy n="219" d="100"/>
        </p:scale>
        <p:origin x="588" y="18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50CCC22-21E6-4007-942F-E22890BF9EDD}"/>
    <pc:docChg chg="undo custSel addSld delSld modSld sldOrd">
      <pc:chgData name="Bess Dunlevy" userId="dd4b9a8537dbe9d0" providerId="LiveId" clId="{450CCC22-21E6-4007-942F-E22890BF9EDD}" dt="2024-03-03T21:38:52.336" v="198" actId="14100"/>
      <pc:docMkLst>
        <pc:docMk/>
      </pc:docMkLst>
      <pc:sldChg chg="addSp delSp modSp mod">
        <pc:chgData name="Bess Dunlevy" userId="dd4b9a8537dbe9d0" providerId="LiveId" clId="{450CCC22-21E6-4007-942F-E22890BF9EDD}" dt="2024-03-03T21:38:52.336" v="198" actId="14100"/>
        <pc:sldMkLst>
          <pc:docMk/>
          <pc:sldMk cId="1508588292" sldId="342"/>
        </pc:sldMkLst>
        <pc:spChg chg="add del mod">
          <ac:chgData name="Bess Dunlevy" userId="dd4b9a8537dbe9d0" providerId="LiveId" clId="{450CCC22-21E6-4007-942F-E22890BF9EDD}" dt="2024-03-03T21:32:37.881" v="54" actId="478"/>
          <ac:spMkLst>
            <pc:docMk/>
            <pc:sldMk cId="1508588292" sldId="342"/>
            <ac:spMk id="3" creationId="{5EC58E2C-4F0B-5989-427A-D78CE29AE142}"/>
          </ac:spMkLst>
        </pc:spChg>
        <pc:spChg chg="add mod">
          <ac:chgData name="Bess Dunlevy" userId="dd4b9a8537dbe9d0" providerId="LiveId" clId="{450CCC22-21E6-4007-942F-E22890BF9EDD}" dt="2024-03-03T21:37:14.259" v="185" actId="20577"/>
          <ac:spMkLst>
            <pc:docMk/>
            <pc:sldMk cId="1508588292" sldId="342"/>
            <ac:spMk id="5" creationId="{537CE91A-3773-7E64-FC5A-7EF0C5FADCEF}"/>
          </ac:spMkLst>
        </pc:spChg>
        <pc:spChg chg="add mod">
          <ac:chgData name="Bess Dunlevy" userId="dd4b9a8537dbe9d0" providerId="LiveId" clId="{450CCC22-21E6-4007-942F-E22890BF9EDD}" dt="2024-03-03T21:37:10.182" v="184" actId="20577"/>
          <ac:spMkLst>
            <pc:docMk/>
            <pc:sldMk cId="1508588292" sldId="342"/>
            <ac:spMk id="7" creationId="{5371E99F-C1F0-028F-6B45-F446D0B2F41C}"/>
          </ac:spMkLst>
        </pc:spChg>
        <pc:spChg chg="mod">
          <ac:chgData name="Bess Dunlevy" userId="dd4b9a8537dbe9d0" providerId="LiveId" clId="{450CCC22-21E6-4007-942F-E22890BF9EDD}" dt="2024-03-03T21:31:55.135" v="48" actId="20577"/>
          <ac:spMkLst>
            <pc:docMk/>
            <pc:sldMk cId="1508588292" sldId="342"/>
            <ac:spMk id="33" creationId="{143A449B-AAB7-994A-92CE-8F48E2CA7DF6}"/>
          </ac:spMkLst>
        </pc:spChg>
        <pc:picChg chg="del">
          <ac:chgData name="Bess Dunlevy" userId="dd4b9a8537dbe9d0" providerId="LiveId" clId="{450CCC22-21E6-4007-942F-E22890BF9EDD}" dt="2024-03-03T21:32:27.405" v="50" actId="478"/>
          <ac:picMkLst>
            <pc:docMk/>
            <pc:sldMk cId="1508588292" sldId="342"/>
            <ac:picMk id="6" creationId="{24DA46BC-CB2B-27AA-8C4A-B58AAAE21E49}"/>
          </ac:picMkLst>
        </pc:picChg>
        <pc:picChg chg="add del mod">
          <ac:chgData name="Bess Dunlevy" userId="dd4b9a8537dbe9d0" providerId="LiveId" clId="{450CCC22-21E6-4007-942F-E22890BF9EDD}" dt="2024-03-03T21:37:32.238" v="189" actId="478"/>
          <ac:picMkLst>
            <pc:docMk/>
            <pc:sldMk cId="1508588292" sldId="342"/>
            <ac:picMk id="9" creationId="{AD10EDC5-9F5D-E22B-D5B8-E3ED83732BA5}"/>
          </ac:picMkLst>
        </pc:picChg>
        <pc:picChg chg="add mod modCrop">
          <ac:chgData name="Bess Dunlevy" userId="dd4b9a8537dbe9d0" providerId="LiveId" clId="{450CCC22-21E6-4007-942F-E22890BF9EDD}" dt="2024-03-03T21:38:52.336" v="198" actId="14100"/>
          <ac:picMkLst>
            <pc:docMk/>
            <pc:sldMk cId="1508588292" sldId="342"/>
            <ac:picMk id="11" creationId="{5EF1D1EC-64DA-796A-5BFD-1803E2F0E430}"/>
          </ac:picMkLst>
        </pc:picChg>
      </pc:sldChg>
      <pc:sldChg chg="modSp del mod">
        <pc:chgData name="Bess Dunlevy" userId="dd4b9a8537dbe9d0" providerId="LiveId" clId="{450CCC22-21E6-4007-942F-E22890BF9EDD}" dt="2024-03-03T21:36:13.605" v="152" actId="47"/>
        <pc:sldMkLst>
          <pc:docMk/>
          <pc:sldMk cId="1955100154" sldId="365"/>
        </pc:sldMkLst>
        <pc:spChg chg="mod">
          <ac:chgData name="Bess Dunlevy" userId="dd4b9a8537dbe9d0" providerId="LiveId" clId="{450CCC22-21E6-4007-942F-E22890BF9EDD}" dt="2024-03-03T21:32:59.714" v="103" actId="20577"/>
          <ac:spMkLst>
            <pc:docMk/>
            <pc:sldMk cId="1955100154" sldId="365"/>
            <ac:spMk id="3" creationId="{CFED1AEF-41FF-4224-873E-6D4109FA5549}"/>
          </ac:spMkLst>
        </pc:spChg>
        <pc:spChg chg="mod">
          <ac:chgData name="Bess Dunlevy" userId="dd4b9a8537dbe9d0" providerId="LiveId" clId="{450CCC22-21E6-4007-942F-E22890BF9EDD}" dt="2024-03-03T21:32:44.173" v="56" actId="14100"/>
          <ac:spMkLst>
            <pc:docMk/>
            <pc:sldMk cId="1955100154" sldId="365"/>
            <ac:spMk id="5" creationId="{CA87F555-482B-A939-E233-56727B016064}"/>
          </ac:spMkLst>
        </pc:spChg>
      </pc:sldChg>
      <pc:sldChg chg="addSp modSp new mod ord">
        <pc:chgData name="Bess Dunlevy" userId="dd4b9a8537dbe9d0" providerId="LiveId" clId="{450CCC22-21E6-4007-942F-E22890BF9EDD}" dt="2024-03-03T21:37:03.005" v="164" actId="1076"/>
        <pc:sldMkLst>
          <pc:docMk/>
          <pc:sldMk cId="3861771654" sldId="366"/>
        </pc:sldMkLst>
        <pc:spChg chg="mod">
          <ac:chgData name="Bess Dunlevy" userId="dd4b9a8537dbe9d0" providerId="LiveId" clId="{450CCC22-21E6-4007-942F-E22890BF9EDD}" dt="2024-03-03T21:33:36.808" v="108"/>
          <ac:spMkLst>
            <pc:docMk/>
            <pc:sldMk cId="3861771654" sldId="366"/>
            <ac:spMk id="4" creationId="{49F621E3-7E30-A0C3-269F-0813DF4F0C32}"/>
          </ac:spMkLst>
        </pc:spChg>
        <pc:spChg chg="add mod">
          <ac:chgData name="Bess Dunlevy" userId="dd4b9a8537dbe9d0" providerId="LiveId" clId="{450CCC22-21E6-4007-942F-E22890BF9EDD}" dt="2024-03-03T21:35:00.941" v="136" actId="1076"/>
          <ac:spMkLst>
            <pc:docMk/>
            <pc:sldMk cId="3861771654" sldId="366"/>
            <ac:spMk id="9" creationId="{BBC952B2-D27E-CCCA-F583-55C302944C31}"/>
          </ac:spMkLst>
        </pc:spChg>
        <pc:spChg chg="add mod">
          <ac:chgData name="Bess Dunlevy" userId="dd4b9a8537dbe9d0" providerId="LiveId" clId="{450CCC22-21E6-4007-942F-E22890BF9EDD}" dt="2024-03-03T21:35:45.194" v="145" actId="255"/>
          <ac:spMkLst>
            <pc:docMk/>
            <pc:sldMk cId="3861771654" sldId="366"/>
            <ac:spMk id="11" creationId="{35B45F29-C4F2-8A8C-0808-4B5FAA85E97B}"/>
          </ac:spMkLst>
        </pc:spChg>
        <pc:spChg chg="add mod">
          <ac:chgData name="Bess Dunlevy" userId="dd4b9a8537dbe9d0" providerId="LiveId" clId="{450CCC22-21E6-4007-942F-E22890BF9EDD}" dt="2024-03-03T21:36:33.519" v="157" actId="1076"/>
          <ac:spMkLst>
            <pc:docMk/>
            <pc:sldMk cId="3861771654" sldId="366"/>
            <ac:spMk id="12" creationId="{8EAE298D-F48E-47C0-94C7-77D0A6F8BA7C}"/>
          </ac:spMkLst>
        </pc:spChg>
        <pc:spChg chg="add mod">
          <ac:chgData name="Bess Dunlevy" userId="dd4b9a8537dbe9d0" providerId="LiveId" clId="{450CCC22-21E6-4007-942F-E22890BF9EDD}" dt="2024-03-03T21:36:28.758" v="155" actId="1076"/>
          <ac:spMkLst>
            <pc:docMk/>
            <pc:sldMk cId="3861771654" sldId="366"/>
            <ac:spMk id="13" creationId="{645DF2D1-135E-4447-B37C-CA43B524A84C}"/>
          </ac:spMkLst>
        </pc:spChg>
        <pc:spChg chg="add mod">
          <ac:chgData name="Bess Dunlevy" userId="dd4b9a8537dbe9d0" providerId="LiveId" clId="{450CCC22-21E6-4007-942F-E22890BF9EDD}" dt="2024-03-03T21:34:50.692" v="134" actId="1076"/>
          <ac:spMkLst>
            <pc:docMk/>
            <pc:sldMk cId="3861771654" sldId="366"/>
            <ac:spMk id="14" creationId="{4001A4AB-A602-44DB-A8F1-2E594A639D14}"/>
          </ac:spMkLst>
        </pc:spChg>
        <pc:spChg chg="add mod">
          <ac:chgData name="Bess Dunlevy" userId="dd4b9a8537dbe9d0" providerId="LiveId" clId="{450CCC22-21E6-4007-942F-E22890BF9EDD}" dt="2024-03-03T21:36:52.764" v="162" actId="1076"/>
          <ac:spMkLst>
            <pc:docMk/>
            <pc:sldMk cId="3861771654" sldId="366"/>
            <ac:spMk id="15" creationId="{47C4DEFF-B537-40C4-B7CF-54B3AAD5C952}"/>
          </ac:spMkLst>
        </pc:spChg>
        <pc:spChg chg="add mod">
          <ac:chgData name="Bess Dunlevy" userId="dd4b9a8537dbe9d0" providerId="LiveId" clId="{450CCC22-21E6-4007-942F-E22890BF9EDD}" dt="2024-03-03T21:34:48.340" v="133" actId="1076"/>
          <ac:spMkLst>
            <pc:docMk/>
            <pc:sldMk cId="3861771654" sldId="366"/>
            <ac:spMk id="16" creationId="{A89B5AE1-9598-4A7C-ADB6-A163AF75EC38}"/>
          </ac:spMkLst>
        </pc:spChg>
        <pc:spChg chg="add mod">
          <ac:chgData name="Bess Dunlevy" userId="dd4b9a8537dbe9d0" providerId="LiveId" clId="{450CCC22-21E6-4007-942F-E22890BF9EDD}" dt="2024-03-03T21:34:30.613" v="127"/>
          <ac:spMkLst>
            <pc:docMk/>
            <pc:sldMk cId="3861771654" sldId="366"/>
            <ac:spMk id="18" creationId="{239CA805-05A9-6331-18FA-2AE0C0564B7D}"/>
          </ac:spMkLst>
        </pc:spChg>
        <pc:spChg chg="add mod">
          <ac:chgData name="Bess Dunlevy" userId="dd4b9a8537dbe9d0" providerId="LiveId" clId="{450CCC22-21E6-4007-942F-E22890BF9EDD}" dt="2024-03-03T21:35:10.113" v="139" actId="1076"/>
          <ac:spMkLst>
            <pc:docMk/>
            <pc:sldMk cId="3861771654" sldId="366"/>
            <ac:spMk id="21" creationId="{C314B403-4E27-6967-85DE-CDDD982FE133}"/>
          </ac:spMkLst>
        </pc:spChg>
        <pc:spChg chg="add mod">
          <ac:chgData name="Bess Dunlevy" userId="dd4b9a8537dbe9d0" providerId="LiveId" clId="{450CCC22-21E6-4007-942F-E22890BF9EDD}" dt="2024-03-03T21:35:19.416" v="141" actId="1076"/>
          <ac:spMkLst>
            <pc:docMk/>
            <pc:sldMk cId="3861771654" sldId="366"/>
            <ac:spMk id="22" creationId="{5BECAFD9-93D6-55DB-D0C6-907724283ABB}"/>
          </ac:spMkLst>
        </pc:spChg>
        <pc:spChg chg="add mod">
          <ac:chgData name="Bess Dunlevy" userId="dd4b9a8537dbe9d0" providerId="LiveId" clId="{450CCC22-21E6-4007-942F-E22890BF9EDD}" dt="2024-03-03T21:37:03.005" v="164" actId="1076"/>
          <ac:spMkLst>
            <pc:docMk/>
            <pc:sldMk cId="3861771654" sldId="366"/>
            <ac:spMk id="23" creationId="{81875568-4262-5BC3-B085-581D4F26FDDC}"/>
          </ac:spMkLst>
        </pc:spChg>
        <pc:grpChg chg="add mod">
          <ac:chgData name="Bess Dunlevy" userId="dd4b9a8537dbe9d0" providerId="LiveId" clId="{450CCC22-21E6-4007-942F-E22890BF9EDD}" dt="2024-03-03T21:33:46.965" v="110" actId="1076"/>
          <ac:grpSpMkLst>
            <pc:docMk/>
            <pc:sldMk cId="3861771654" sldId="366"/>
            <ac:grpSpMk id="3" creationId="{5019B1A3-6480-CB66-0758-231D4866A679}"/>
          </ac:grpSpMkLst>
        </pc:grpChg>
        <pc:grpChg chg="add mod">
          <ac:chgData name="Bess Dunlevy" userId="dd4b9a8537dbe9d0" providerId="LiveId" clId="{450CCC22-21E6-4007-942F-E22890BF9EDD}" dt="2024-03-03T21:34:34.019" v="128" actId="1076"/>
          <ac:grpSpMkLst>
            <pc:docMk/>
            <pc:sldMk cId="3861771654" sldId="366"/>
            <ac:grpSpMk id="17" creationId="{E4A41D3C-3098-76EF-EE02-11657F3628A1}"/>
          </ac:grpSpMkLst>
        </pc:grpChg>
        <pc:graphicFrameChg chg="add mod modGraphic">
          <ac:chgData name="Bess Dunlevy" userId="dd4b9a8537dbe9d0" providerId="LiveId" clId="{450CCC22-21E6-4007-942F-E22890BF9EDD}" dt="2024-03-03T21:35:41.390" v="144" actId="255"/>
          <ac:graphicFrameMkLst>
            <pc:docMk/>
            <pc:sldMk cId="3861771654" sldId="366"/>
            <ac:graphicFrameMk id="2" creationId="{956330ED-8968-CBC9-3CAE-E82E9C55EA4D}"/>
          </ac:graphicFrameMkLst>
        </pc:graphicFrameChg>
        <pc:graphicFrameChg chg="add mod">
          <ac:chgData name="Bess Dunlevy" userId="dd4b9a8537dbe9d0" providerId="LiveId" clId="{450CCC22-21E6-4007-942F-E22890BF9EDD}" dt="2024-03-03T21:33:52.322" v="111"/>
          <ac:graphicFrameMkLst>
            <pc:docMk/>
            <pc:sldMk cId="3861771654" sldId="366"/>
            <ac:graphicFrameMk id="6" creationId="{8C55EB13-1802-18E7-1A55-ABD310B808B3}"/>
          </ac:graphicFrameMkLst>
        </pc:graphicFrameChg>
        <pc:graphicFrameChg chg="add mod modGraphic">
          <ac:chgData name="Bess Dunlevy" userId="dd4b9a8537dbe9d0" providerId="LiveId" clId="{450CCC22-21E6-4007-942F-E22890BF9EDD}" dt="2024-03-03T21:36:46.860" v="160" actId="14100"/>
          <ac:graphicFrameMkLst>
            <pc:docMk/>
            <pc:sldMk cId="3861771654" sldId="366"/>
            <ac:graphicFrameMk id="7" creationId="{C2D5460C-BBC2-A2B6-0053-E7A1F30340E4}"/>
          </ac:graphicFrameMkLst>
        </pc:graphicFrameChg>
        <pc:picChg chg="mod">
          <ac:chgData name="Bess Dunlevy" userId="dd4b9a8537dbe9d0" providerId="LiveId" clId="{450CCC22-21E6-4007-942F-E22890BF9EDD}" dt="2024-03-03T21:33:36.808" v="108"/>
          <ac:picMkLst>
            <pc:docMk/>
            <pc:sldMk cId="3861771654" sldId="366"/>
            <ac:picMk id="5" creationId="{D4AA96C3-C48A-770D-2AD4-CAE0CFB9FF59}"/>
          </ac:picMkLst>
        </pc:picChg>
        <pc:picChg chg="add mod ord">
          <ac:chgData name="Bess Dunlevy" userId="dd4b9a8537dbe9d0" providerId="LiveId" clId="{450CCC22-21E6-4007-942F-E22890BF9EDD}" dt="2024-03-03T21:36:10.904" v="151" actId="167"/>
          <ac:picMkLst>
            <pc:docMk/>
            <pc:sldMk cId="3861771654" sldId="366"/>
            <ac:picMk id="10" creationId="{692EADD1-F8C7-C328-83D9-BEED4E85F761}"/>
          </ac:picMkLst>
        </pc:picChg>
        <pc:picChg chg="add mod">
          <ac:chgData name="Bess Dunlevy" userId="dd4b9a8537dbe9d0" providerId="LiveId" clId="{450CCC22-21E6-4007-942F-E22890BF9EDD}" dt="2024-03-03T21:34:30.613" v="127"/>
          <ac:picMkLst>
            <pc:docMk/>
            <pc:sldMk cId="3861771654" sldId="366"/>
            <ac:picMk id="19" creationId="{6958968D-6298-6849-A54B-0248F944EB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548588" cy="830997"/>
          </a:xfrm>
          <a:prstGeom prst="rect">
            <a:avLst/>
          </a:prstGeom>
          <a:noFill/>
        </p:spPr>
        <p:txBody>
          <a:bodyPr wrap="square" rtlCol="0">
            <a:spAutoFit/>
          </a:bodyPr>
          <a:lstStyle/>
          <a:p>
            <a:pPr rtl="0"/>
            <a:r>
              <a:rPr lang="pt-BR" sz="2400" b="1">
                <a:solidFill>
                  <a:schemeClr val="tx1">
                    <a:lumMod val="65000"/>
                    <a:lumOff val="35000"/>
                  </a:schemeClr>
                </a:solidFill>
                <a:latin typeface="Century Gothic" panose="020B0502020202020204" pitchFamily="34" charset="0"/>
              </a:rPr>
              <a:t>MODELO DE CANVAS DE MODELO DE NEGÓCIOS PARA PROPOSTA DE VALOR</a:t>
            </a:r>
          </a:p>
        </p:txBody>
      </p:sp>
      <p:sp>
        <p:nvSpPr>
          <p:cNvPr id="5" name="TextBox 4">
            <a:extLst>
              <a:ext uri="{FF2B5EF4-FFF2-40B4-BE49-F238E27FC236}">
                <a16:creationId xmlns:a16="http://schemas.microsoft.com/office/drawing/2014/main" id="{537CE91A-3773-7E64-FC5A-7EF0C5FADCEF}"/>
              </a:ext>
            </a:extLst>
          </p:cNvPr>
          <p:cNvSpPr txBox="1"/>
          <p:nvPr/>
        </p:nvSpPr>
        <p:spPr>
          <a:xfrm>
            <a:off x="175486" y="5036692"/>
            <a:ext cx="11838949" cy="523220"/>
          </a:xfrm>
          <a:prstGeom prst="rect">
            <a:avLst/>
          </a:prstGeom>
          <a:noFill/>
        </p:spPr>
        <p:txBody>
          <a:bodyPr wrap="square" rtlCol="0">
            <a:spAutoFit/>
          </a:bodyPr>
          <a:lstStyle/>
          <a:p>
            <a:pPr rtl="0"/>
            <a:r>
              <a:rPr lang="pt-BR" sz="2800">
                <a:solidFill>
                  <a:schemeClr val="tx1">
                    <a:lumMod val="65000"/>
                    <a:lumOff val="35000"/>
                  </a:schemeClr>
                </a:solidFill>
                <a:latin typeface="Century Gothic" panose="020B0502020202020204" pitchFamily="34" charset="0"/>
              </a:rPr>
              <a:t>CANVAS DE MODELO DE NEGÓCIOS PARA PROPOSTA DE VALOR</a:t>
            </a:r>
          </a:p>
        </p:txBody>
      </p:sp>
      <p:sp>
        <p:nvSpPr>
          <p:cNvPr id="7" name="TextBox 6">
            <a:extLst>
              <a:ext uri="{FF2B5EF4-FFF2-40B4-BE49-F238E27FC236}">
                <a16:creationId xmlns:a16="http://schemas.microsoft.com/office/drawing/2014/main" id="{5371E99F-C1F0-028F-6B45-F446D0B2F41C}"/>
              </a:ext>
            </a:extLst>
          </p:cNvPr>
          <p:cNvSpPr txBox="1"/>
          <p:nvPr/>
        </p:nvSpPr>
        <p:spPr>
          <a:xfrm>
            <a:off x="205343" y="5559912"/>
            <a:ext cx="11781314" cy="830997"/>
          </a:xfrm>
          <a:prstGeom prst="rect">
            <a:avLst/>
          </a:prstGeom>
          <a:noFill/>
        </p:spPr>
        <p:txBody>
          <a:bodyPr wrap="square">
            <a:spAutoFit/>
          </a:bodyPr>
          <a:lstStyle/>
          <a:p>
            <a:pPr rtl="0"/>
            <a:r>
              <a:rPr lang="pt-BR" sz="1200" i="1">
                <a:latin typeface="Century Gothic" panose="020B0502020202020204" pitchFamily="34" charset="0"/>
              </a:rPr>
              <a:t>No próximo slide, comece preenchendo a seção “Produto” com seu conhecimento aprofundado sobre o produto. Em seguida, mude o foco para seus clientes-alvo, usando pesquisa de mercado ou feedback para identificar desejos, necessidades e medos desses clientes. Por fim, reconheça o cenário competitivo identificando alternativas, o que ajuda a posicionar sua proposta de valor com mais clareza em relação às alternativas. Seguir esse processo permite que você forneça uma visão abrangente de como seu produto atende às demandas dos clientes de maneira única, distinguindo-o dos concorrentes.</a:t>
            </a:r>
          </a:p>
        </p:txBody>
      </p:sp>
      <p:pic>
        <p:nvPicPr>
          <p:cNvPr id="11" name="Picture 10">
            <a:extLst>
              <a:ext uri="{FF2B5EF4-FFF2-40B4-BE49-F238E27FC236}">
                <a16:creationId xmlns:a16="http://schemas.microsoft.com/office/drawing/2014/main" id="{5EF1D1EC-64DA-796A-5BFD-1803E2F0E430}"/>
              </a:ext>
            </a:extLst>
          </p:cNvPr>
          <p:cNvPicPr>
            <a:picLocks noChangeAspect="1"/>
          </p:cNvPicPr>
          <p:nvPr/>
        </p:nvPicPr>
        <p:blipFill rotWithShape="1">
          <a:blip r:embed="rId3"/>
          <a:srcRect l="335" r="335"/>
          <a:stretch/>
        </p:blipFill>
        <p:spPr>
          <a:xfrm>
            <a:off x="5676181" y="1284147"/>
            <a:ext cx="6112966" cy="3391800"/>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E54A3AA6-84FC-1863-A96F-4F48329D5D32}"/>
              </a:ext>
            </a:extLst>
          </p:cNvPr>
          <p:cNvPicPr>
            <a:picLocks noChangeAspect="1"/>
          </p:cNvPicPr>
          <p:nvPr/>
        </p:nvPicPr>
        <p:blipFill>
          <a:blip r:embed="rId5"/>
          <a:srcRect/>
          <a:stretch/>
        </p:blipFill>
        <p:spPr>
          <a:xfrm>
            <a:off x="9213327" y="317165"/>
            <a:ext cx="2575820" cy="51231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2EADD1-F8C7-C328-83D9-BEED4E85F7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679" b="14393"/>
          <a:stretch/>
        </p:blipFill>
        <p:spPr>
          <a:xfrm rot="1926547">
            <a:off x="6240813" y="1096150"/>
            <a:ext cx="5193896" cy="4744340"/>
          </a:xfrm>
          <a:prstGeom prst="rect">
            <a:avLst/>
          </a:prstGeom>
        </p:spPr>
      </p:pic>
      <p:graphicFrame>
        <p:nvGraphicFramePr>
          <p:cNvPr id="2" name="Table 1">
            <a:extLst>
              <a:ext uri="{FF2B5EF4-FFF2-40B4-BE49-F238E27FC236}">
                <a16:creationId xmlns:a16="http://schemas.microsoft.com/office/drawing/2014/main" id="{956330ED-8968-CBC9-3CAE-E82E9C55EA4D}"/>
              </a:ext>
            </a:extLst>
          </p:cNvPr>
          <p:cNvGraphicFramePr>
            <a:graphicFrameLocks noGrp="1"/>
          </p:cNvGraphicFramePr>
          <p:nvPr>
            <p:extLst>
              <p:ext uri="{D42A27DB-BD31-4B8C-83A1-F6EECF244321}">
                <p14:modId xmlns:p14="http://schemas.microsoft.com/office/powerpoint/2010/main" val="210941498"/>
              </p:ext>
            </p:extLst>
          </p:nvPr>
        </p:nvGraphicFramePr>
        <p:xfrm>
          <a:off x="454266" y="971610"/>
          <a:ext cx="4606622" cy="4351337"/>
        </p:xfrm>
        <a:graphic>
          <a:graphicData uri="http://schemas.openxmlformats.org/drawingml/2006/table">
            <a:tbl>
              <a:tblPr/>
              <a:tblGrid>
                <a:gridCol w="2303311">
                  <a:extLst>
                    <a:ext uri="{9D8B030D-6E8A-4147-A177-3AD203B41FA5}">
                      <a16:colId xmlns:a16="http://schemas.microsoft.com/office/drawing/2014/main" val="455570281"/>
                    </a:ext>
                  </a:extLst>
                </a:gridCol>
                <a:gridCol w="2303311">
                  <a:extLst>
                    <a:ext uri="{9D8B030D-6E8A-4147-A177-3AD203B41FA5}">
                      <a16:colId xmlns:a16="http://schemas.microsoft.com/office/drawing/2014/main" val="1200130437"/>
                    </a:ext>
                  </a:extLst>
                </a:gridCol>
              </a:tblGrid>
              <a:tr h="417475">
                <a:tc gridSpan="2">
                  <a:txBody>
                    <a:bodyPr/>
                    <a:lstStyle/>
                    <a:p>
                      <a:pPr algn="ctr" fontAlgn="b"/>
                      <a:endParaRPr lang="en-US" sz="1700" b="0" i="0" u="none" strike="noStrike" dirty="0">
                        <a:solidFill>
                          <a:srgbClr val="595959"/>
                        </a:solidFill>
                        <a:effectLst/>
                        <a:latin typeface="Century Gothic" panose="020B0502020202020204" pitchFamily="34" charset="0"/>
                      </a:endParaRPr>
                    </a:p>
                  </a:txBody>
                  <a:tcPr marL="0" marR="0" marT="0" marB="0" anchor="b">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3912151414"/>
                  </a:ext>
                </a:extLst>
              </a:tr>
              <a:tr h="287914">
                <a:tc>
                  <a:txBody>
                    <a:bodyPr/>
                    <a:lstStyle/>
                    <a:p>
                      <a:pPr algn="ctr" rtl="0" fontAlgn="ctr"/>
                      <a:r>
                        <a:rPr lang="pt-BR" sz="1200" b="1" i="0" u="none" strike="noStrike">
                          <a:solidFill>
                            <a:srgbClr val="595959"/>
                          </a:solidFill>
                          <a:effectLst/>
                          <a:latin typeface="Century Gothic" panose="020B0502020202020204" pitchFamily="34" charset="0"/>
                        </a:rPr>
                        <a:t>BENEFÍCIOS</a:t>
                      </a:r>
                    </a:p>
                  </a:txBody>
                  <a:tcPr marL="0" marR="0" marT="0" marB="0" anchor="ctr">
                    <a:lnL>
                      <a:noFill/>
                    </a:lnL>
                    <a:lnR>
                      <a:noFill/>
                    </a:lnR>
                    <a:lnT>
                      <a:noFill/>
                    </a:lnT>
                    <a:lnB>
                      <a:noFill/>
                    </a:lnB>
                    <a:solidFill>
                      <a:srgbClr val="FFF2CC"/>
                    </a:solidFill>
                  </a:tcPr>
                </a:tc>
                <a:tc>
                  <a:txBody>
                    <a:bodyPr/>
                    <a:lstStyle/>
                    <a:p>
                      <a:pPr algn="ctr" rtl="0" fontAlgn="ctr"/>
                      <a:r>
                        <a:rPr lang="pt-BR" sz="1200" b="1" i="0" u="none" strike="noStrike">
                          <a:solidFill>
                            <a:srgbClr val="595959"/>
                          </a:solidFill>
                          <a:effectLst/>
                          <a:latin typeface="Century Gothic" panose="020B0502020202020204" pitchFamily="34" charset="0"/>
                        </a:rPr>
                        <a:t>EXPERIÊNCIA</a:t>
                      </a:r>
                    </a:p>
                  </a:txBody>
                  <a:tcPr marL="0" marR="0" marT="0" marB="0" anchor="ctr">
                    <a:lnL>
                      <a:noFill/>
                    </a:lnL>
                    <a:lnR>
                      <a:noFill/>
                    </a:lnR>
                    <a:lnT>
                      <a:noFill/>
                    </a:lnT>
                    <a:lnB>
                      <a:noFill/>
                    </a:lnB>
                    <a:solidFill>
                      <a:srgbClr val="F4D8CC"/>
                    </a:solidFill>
                  </a:tcPr>
                </a:tc>
                <a:extLst>
                  <a:ext uri="{0D108BD9-81ED-4DB2-BD59-A6C34878D82A}">
                    <a16:rowId xmlns:a16="http://schemas.microsoft.com/office/drawing/2014/main" val="583939481"/>
                  </a:ext>
                </a:extLst>
              </a:tr>
              <a:tr h="1679017">
                <a:tc>
                  <a:txBody>
                    <a:bodyPr/>
                    <a:lstStyle/>
                    <a:p>
                      <a:pPr algn="l" rtl="0" fontAlgn="b"/>
                      <a:r>
                        <a:rPr lang="pt-BR" sz="1200" b="0" i="0" u="none" strike="noStrike">
                          <a:solidFill>
                            <a:srgbClr val="595959"/>
                          </a:solidFill>
                          <a:effectLst/>
                          <a:latin typeface="Century Gothic" panose="020B0502020202020204" pitchFamily="34" charset="0"/>
                        </a:rPr>
                        <a:t>Identifique e liste as principais vantagens que seu produto oferece aos clientes.</a:t>
                      </a:r>
                    </a:p>
                  </a:txBody>
                  <a:tcPr marL="64781" marR="0" marT="0" marB="0" anchor="ctr">
                    <a:lnL>
                      <a:noFill/>
                    </a:lnL>
                    <a:lnR>
                      <a:noFill/>
                    </a:lnR>
                    <a:lnT>
                      <a:noFill/>
                    </a:lnT>
                    <a:lnB>
                      <a:noFill/>
                    </a:lnB>
                    <a:solidFill>
                      <a:srgbClr val="FFF2CC"/>
                    </a:solidFill>
                  </a:tcPr>
                </a:tc>
                <a:tc rowSpan="3">
                  <a:txBody>
                    <a:bodyPr/>
                    <a:lstStyle/>
                    <a:p>
                      <a:pPr algn="l" rtl="0" fontAlgn="ctr"/>
                      <a:r>
                        <a:rPr lang="pt-BR" sz="1200" b="0" i="0" u="none" strike="noStrike">
                          <a:solidFill>
                            <a:srgbClr val="595959"/>
                          </a:solidFill>
                          <a:effectLst/>
                          <a:latin typeface="Century Gothic" panose="020B0502020202020204" pitchFamily="34" charset="0"/>
                        </a:rPr>
                        <a:t>Descreva a experiência geral do cliente ao usar seu produto, concentrando-se no valor emocional ou prático que ele agrega.</a:t>
                      </a:r>
                    </a:p>
                  </a:txBody>
                  <a:tcPr marL="388684" marR="0" marT="0" marB="0" anchor="ctr">
                    <a:lnL>
                      <a:noFill/>
                    </a:lnL>
                    <a:lnR>
                      <a:noFill/>
                    </a:lnR>
                    <a:lnT>
                      <a:noFill/>
                    </a:lnT>
                    <a:lnB>
                      <a:noFill/>
                    </a:lnB>
                    <a:solidFill>
                      <a:srgbClr val="F4D8CC"/>
                    </a:solidFill>
                  </a:tcPr>
                </a:tc>
                <a:extLst>
                  <a:ext uri="{0D108BD9-81ED-4DB2-BD59-A6C34878D82A}">
                    <a16:rowId xmlns:a16="http://schemas.microsoft.com/office/drawing/2014/main" val="359383382"/>
                  </a:ext>
                </a:extLst>
              </a:tr>
              <a:tr h="287914">
                <a:tc>
                  <a:txBody>
                    <a:bodyPr/>
                    <a:lstStyle/>
                    <a:p>
                      <a:pPr algn="ctr" rtl="0" fontAlgn="ctr"/>
                      <a:r>
                        <a:rPr lang="pt-BR" sz="1200" b="1" i="0" u="none" strike="noStrike">
                          <a:solidFill>
                            <a:srgbClr val="595959"/>
                          </a:solidFill>
                          <a:effectLst/>
                          <a:latin typeface="Century Gothic" panose="020B0502020202020204" pitchFamily="34" charset="0"/>
                        </a:rPr>
                        <a:t>RECURSOS</a:t>
                      </a:r>
                    </a:p>
                  </a:txBody>
                  <a:tcPr marL="0"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2832400066"/>
                  </a:ext>
                </a:extLst>
              </a:tr>
              <a:tr h="1679017">
                <a:tc>
                  <a:txBody>
                    <a:bodyPr/>
                    <a:lstStyle/>
                    <a:p>
                      <a:pPr algn="l" rtl="0" fontAlgn="ctr"/>
                      <a:r>
                        <a:rPr lang="pt-BR" sz="1200" b="0" i="0" u="none" strike="noStrike">
                          <a:solidFill>
                            <a:srgbClr val="595959"/>
                          </a:solidFill>
                          <a:effectLst/>
                          <a:latin typeface="Century Gothic" panose="020B0502020202020204" pitchFamily="34" charset="0"/>
                        </a:rPr>
                        <a:t>Detalhe as funcionalidades e os atributos específicos do seu produto que possibilitam os benefícios.</a:t>
                      </a:r>
                    </a:p>
                  </a:txBody>
                  <a:tcPr marL="64781"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3328471934"/>
                  </a:ext>
                </a:extLst>
              </a:tr>
            </a:tbl>
          </a:graphicData>
        </a:graphic>
      </p:graphicFrame>
      <p:grpSp>
        <p:nvGrpSpPr>
          <p:cNvPr id="3" name="Group 2">
            <a:extLst>
              <a:ext uri="{FF2B5EF4-FFF2-40B4-BE49-F238E27FC236}">
                <a16:creationId xmlns:a16="http://schemas.microsoft.com/office/drawing/2014/main" id="{5019B1A3-6480-CB66-0758-231D4866A679}"/>
              </a:ext>
            </a:extLst>
          </p:cNvPr>
          <p:cNvGrpSpPr/>
          <p:nvPr/>
        </p:nvGrpSpPr>
        <p:grpSpPr>
          <a:xfrm>
            <a:off x="2215062" y="2897895"/>
            <a:ext cx="914400" cy="914400"/>
            <a:chOff x="0" y="0"/>
            <a:chExt cx="914400" cy="914400"/>
          </a:xfrm>
        </p:grpSpPr>
        <p:sp>
          <p:nvSpPr>
            <p:cNvPr id="4" name="Oval 3">
              <a:extLst>
                <a:ext uri="{FF2B5EF4-FFF2-40B4-BE49-F238E27FC236}">
                  <a16:creationId xmlns:a16="http://schemas.microsoft.com/office/drawing/2014/main" id="{49F621E3-7E30-A0C3-269F-0813DF4F0C32}"/>
                </a:ext>
              </a:extLst>
            </p:cNvPr>
            <p:cNvSpPr/>
            <p:nvPr/>
          </p:nvSpPr>
          <p:spPr>
            <a:xfrm>
              <a:off x="47625" y="57150"/>
              <a:ext cx="819150" cy="8191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5" name="Graphic 19" descr="Esboço de melhoria contínua">
              <a:extLst>
                <a:ext uri="{FF2B5EF4-FFF2-40B4-BE49-F238E27FC236}">
                  <a16:creationId xmlns:a16="http://schemas.microsoft.com/office/drawing/2014/main" id="{D4AA96C3-C48A-770D-2AD4-CAE0CFB9FF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grpSp>
      <p:graphicFrame>
        <p:nvGraphicFramePr>
          <p:cNvPr id="7" name="Table 6">
            <a:extLst>
              <a:ext uri="{FF2B5EF4-FFF2-40B4-BE49-F238E27FC236}">
                <a16:creationId xmlns:a16="http://schemas.microsoft.com/office/drawing/2014/main" id="{C2D5460C-BBC2-A2B6-0053-E7A1F30340E4}"/>
              </a:ext>
            </a:extLst>
          </p:cNvPr>
          <p:cNvGraphicFramePr>
            <a:graphicFrameLocks noGrp="1"/>
          </p:cNvGraphicFramePr>
          <p:nvPr>
            <p:extLst>
              <p:ext uri="{D42A27DB-BD31-4B8C-83A1-F6EECF244321}">
                <p14:modId xmlns:p14="http://schemas.microsoft.com/office/powerpoint/2010/main" val="2092039893"/>
              </p:ext>
            </p:extLst>
          </p:nvPr>
        </p:nvGraphicFramePr>
        <p:xfrm>
          <a:off x="459808" y="5630597"/>
          <a:ext cx="10750938" cy="1129691"/>
        </p:xfrm>
        <a:graphic>
          <a:graphicData uri="http://schemas.openxmlformats.org/drawingml/2006/table">
            <a:tbl>
              <a:tblPr/>
              <a:tblGrid>
                <a:gridCol w="2619518">
                  <a:extLst>
                    <a:ext uri="{9D8B030D-6E8A-4147-A177-3AD203B41FA5}">
                      <a16:colId xmlns:a16="http://schemas.microsoft.com/office/drawing/2014/main" val="359442562"/>
                    </a:ext>
                  </a:extLst>
                </a:gridCol>
                <a:gridCol w="2619518">
                  <a:extLst>
                    <a:ext uri="{9D8B030D-6E8A-4147-A177-3AD203B41FA5}">
                      <a16:colId xmlns:a16="http://schemas.microsoft.com/office/drawing/2014/main" val="807775511"/>
                    </a:ext>
                  </a:extLst>
                </a:gridCol>
                <a:gridCol w="272866">
                  <a:extLst>
                    <a:ext uri="{9D8B030D-6E8A-4147-A177-3AD203B41FA5}">
                      <a16:colId xmlns:a16="http://schemas.microsoft.com/office/drawing/2014/main" val="1403076783"/>
                    </a:ext>
                  </a:extLst>
                </a:gridCol>
                <a:gridCol w="2619518">
                  <a:extLst>
                    <a:ext uri="{9D8B030D-6E8A-4147-A177-3AD203B41FA5}">
                      <a16:colId xmlns:a16="http://schemas.microsoft.com/office/drawing/2014/main" val="1681915153"/>
                    </a:ext>
                  </a:extLst>
                </a:gridCol>
                <a:gridCol w="2619518">
                  <a:extLst>
                    <a:ext uri="{9D8B030D-6E8A-4147-A177-3AD203B41FA5}">
                      <a16:colId xmlns:a16="http://schemas.microsoft.com/office/drawing/2014/main" val="28008275"/>
                    </a:ext>
                  </a:extLst>
                </a:gridCol>
              </a:tblGrid>
              <a:tr h="272880">
                <a:tc>
                  <a:txBody>
                    <a:bodyPr/>
                    <a:lstStyle/>
                    <a:p>
                      <a:pPr algn="l" rtl="0" fontAlgn="b"/>
                      <a:r>
                        <a:rPr lang="pt-BR" sz="1800" b="0" i="0" u="none" strike="noStrike">
                          <a:solidFill>
                            <a:srgbClr val="595959"/>
                          </a:solidFill>
                          <a:effectLst/>
                          <a:latin typeface="Century Gothic" panose="020B0502020202020204" pitchFamily="34" charset="0"/>
                        </a:rPr>
                        <a:t>SUBSTITUTOS</a:t>
                      </a: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extLst>
                  <a:ext uri="{0D108BD9-81ED-4DB2-BD59-A6C34878D82A}">
                    <a16:rowId xmlns:a16="http://schemas.microsoft.com/office/drawing/2014/main" val="2495307171"/>
                  </a:ext>
                </a:extLst>
              </a:tr>
              <a:tr h="847364">
                <a:tc gridSpan="5">
                  <a:txBody>
                    <a:bodyPr/>
                    <a:lstStyle/>
                    <a:p>
                      <a:pPr algn="l" rtl="0" fontAlgn="ctr"/>
                      <a:r>
                        <a:rPr lang="pt-BR" sz="1200" b="0" i="0" u="none" strike="noStrike">
                          <a:solidFill>
                            <a:srgbClr val="595959"/>
                          </a:solidFill>
                          <a:effectLst/>
                          <a:latin typeface="Century Gothic" panose="020B0502020202020204" pitchFamily="34" charset="0"/>
                        </a:rPr>
                        <a:t>Liste as alternativas: detalhe as alternativas ou os substitutos existentes que os clientes podem considerar em vez do seu produto, incluindo concorrentes diretos e soluções diferentes.</a:t>
                      </a:r>
                    </a:p>
                  </a:txBody>
                  <a:tcPr marL="72061" marR="8007" marT="8007" marB="0" anchor="ctr">
                    <a:lnL>
                      <a:noFill/>
                    </a:lnL>
                    <a:lnR>
                      <a:noFill/>
                    </a:lnR>
                    <a:lnT>
                      <a:noFill/>
                    </a:lnT>
                    <a:lnB>
                      <a:noFill/>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600430"/>
                  </a:ext>
                </a:extLst>
              </a:tr>
            </a:tbl>
          </a:graphicData>
        </a:graphic>
      </p:graphicFrame>
      <p:sp>
        <p:nvSpPr>
          <p:cNvPr id="9" name="TextBox 8">
            <a:extLst>
              <a:ext uri="{FF2B5EF4-FFF2-40B4-BE49-F238E27FC236}">
                <a16:creationId xmlns:a16="http://schemas.microsoft.com/office/drawing/2014/main" id="{BBC952B2-D27E-CCCA-F583-55C302944C31}"/>
              </a:ext>
            </a:extLst>
          </p:cNvPr>
          <p:cNvSpPr txBox="1"/>
          <p:nvPr/>
        </p:nvSpPr>
        <p:spPr>
          <a:xfrm>
            <a:off x="5736201" y="811851"/>
            <a:ext cx="6094562" cy="369332"/>
          </a:xfrm>
          <a:prstGeom prst="rect">
            <a:avLst/>
          </a:prstGeom>
          <a:noFill/>
        </p:spPr>
        <p:txBody>
          <a:bodyPr wrap="square">
            <a:spAutoFit/>
          </a:bodyPr>
          <a:lstStyle/>
          <a:p>
            <a:pPr algn="ctr" rtl="0" fontAlgn="b"/>
            <a:r>
              <a:rPr lang="pt-BR" sz="1800" b="0" i="0" u="none" strike="noStrike">
                <a:solidFill>
                  <a:srgbClr val="595959"/>
                </a:solidFill>
                <a:effectLst/>
                <a:latin typeface="Century Gothic" panose="020B0502020202020204" pitchFamily="34" charset="0"/>
              </a:rPr>
              <a:t>SEÇÃO DO CLIENTE</a:t>
            </a:r>
          </a:p>
        </p:txBody>
      </p:sp>
      <p:sp>
        <p:nvSpPr>
          <p:cNvPr id="11" name="TextBox 6">
            <a:extLst>
              <a:ext uri="{FF2B5EF4-FFF2-40B4-BE49-F238E27FC236}">
                <a16:creationId xmlns:a16="http://schemas.microsoft.com/office/drawing/2014/main" id="{35B45F29-C4F2-8A8C-0808-4B5FAA85E97B}"/>
              </a:ext>
            </a:extLst>
          </p:cNvPr>
          <p:cNvSpPr txBox="1"/>
          <p:nvPr/>
        </p:nvSpPr>
        <p:spPr>
          <a:xfrm>
            <a:off x="7165433" y="1951682"/>
            <a:ext cx="1381126" cy="3714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DESEJOS</a:t>
            </a:r>
          </a:p>
        </p:txBody>
      </p:sp>
      <p:sp>
        <p:nvSpPr>
          <p:cNvPr id="12" name="TextBox 7">
            <a:extLst>
              <a:ext uri="{FF2B5EF4-FFF2-40B4-BE49-F238E27FC236}">
                <a16:creationId xmlns:a16="http://schemas.microsoft.com/office/drawing/2014/main" id="{8EAE298D-F48E-47C0-94C7-77D0A6F8BA7C}"/>
              </a:ext>
            </a:extLst>
          </p:cNvPr>
          <p:cNvSpPr txBox="1"/>
          <p:nvPr/>
        </p:nvSpPr>
        <p:spPr>
          <a:xfrm>
            <a:off x="9374663" y="2714625"/>
            <a:ext cx="1381126" cy="3143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MEDOS</a:t>
            </a:r>
          </a:p>
        </p:txBody>
      </p:sp>
      <p:sp>
        <p:nvSpPr>
          <p:cNvPr id="13" name="TextBox 8">
            <a:extLst>
              <a:ext uri="{FF2B5EF4-FFF2-40B4-BE49-F238E27FC236}">
                <a16:creationId xmlns:a16="http://schemas.microsoft.com/office/drawing/2014/main" id="{645DF2D1-135E-4447-B37C-CA43B524A84C}"/>
              </a:ext>
            </a:extLst>
          </p:cNvPr>
          <p:cNvSpPr txBox="1"/>
          <p:nvPr/>
        </p:nvSpPr>
        <p:spPr>
          <a:xfrm>
            <a:off x="7165433" y="3709987"/>
            <a:ext cx="1285875" cy="3524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NECESSIDADES</a:t>
            </a:r>
          </a:p>
        </p:txBody>
      </p:sp>
      <p:sp>
        <p:nvSpPr>
          <p:cNvPr id="14" name="TextBox 12">
            <a:extLst>
              <a:ext uri="{FF2B5EF4-FFF2-40B4-BE49-F238E27FC236}">
                <a16:creationId xmlns:a16="http://schemas.microsoft.com/office/drawing/2014/main" id="{4001A4AB-A602-44DB-A8F1-2E594A639D14}"/>
              </a:ext>
            </a:extLst>
          </p:cNvPr>
          <p:cNvSpPr txBox="1"/>
          <p:nvPr/>
        </p:nvSpPr>
        <p:spPr>
          <a:xfrm>
            <a:off x="7165433" y="2234534"/>
            <a:ext cx="2003179" cy="131444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Especifique o que os clientes-alvo desejam ou pretendem alcançar com produtos como </a:t>
            </a:r>
            <a:br>
              <a:rPr kumimoji="0" lang="pt-BR" sz="1200" b="0"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br>
            <a:r>
              <a:rPr kumimoji="0" lang="pt-BR" sz="1200" b="0"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o seu.</a:t>
            </a:r>
          </a:p>
        </p:txBody>
      </p:sp>
      <p:sp>
        <p:nvSpPr>
          <p:cNvPr id="15" name="TextBox 14">
            <a:extLst>
              <a:ext uri="{FF2B5EF4-FFF2-40B4-BE49-F238E27FC236}">
                <a16:creationId xmlns:a16="http://schemas.microsoft.com/office/drawing/2014/main" id="{47C4DEFF-B537-40C4-B7CF-54B3AAD5C952}"/>
              </a:ext>
            </a:extLst>
          </p:cNvPr>
          <p:cNvSpPr txBox="1"/>
          <p:nvPr/>
        </p:nvSpPr>
        <p:spPr>
          <a:xfrm>
            <a:off x="9367047" y="3003057"/>
            <a:ext cx="1664446" cy="133350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Identifique possíveis preocupações ou hesitações que os clientes possam ter em relação ao uso do seu produto ou de ofertas similares.</a:t>
            </a:r>
          </a:p>
        </p:txBody>
      </p:sp>
      <p:sp>
        <p:nvSpPr>
          <p:cNvPr id="16" name="TextBox 16">
            <a:extLst>
              <a:ext uri="{FF2B5EF4-FFF2-40B4-BE49-F238E27FC236}">
                <a16:creationId xmlns:a16="http://schemas.microsoft.com/office/drawing/2014/main" id="{A89B5AE1-9598-4A7C-ADB6-A163AF75EC38}"/>
              </a:ext>
            </a:extLst>
          </p:cNvPr>
          <p:cNvSpPr txBox="1"/>
          <p:nvPr/>
        </p:nvSpPr>
        <p:spPr>
          <a:xfrm>
            <a:off x="7165433" y="4008769"/>
            <a:ext cx="2201614" cy="10001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Descreva os requisitos/problemas essenciais de seus clientes que seu produto aborda.</a:t>
            </a:r>
          </a:p>
        </p:txBody>
      </p:sp>
      <p:grpSp>
        <p:nvGrpSpPr>
          <p:cNvPr id="17" name="Group 16">
            <a:extLst>
              <a:ext uri="{FF2B5EF4-FFF2-40B4-BE49-F238E27FC236}">
                <a16:creationId xmlns:a16="http://schemas.microsoft.com/office/drawing/2014/main" id="{E4A41D3C-3098-76EF-EE02-11657F3628A1}"/>
              </a:ext>
            </a:extLst>
          </p:cNvPr>
          <p:cNvGrpSpPr/>
          <p:nvPr/>
        </p:nvGrpSpPr>
        <p:grpSpPr>
          <a:xfrm>
            <a:off x="8519932" y="3085461"/>
            <a:ext cx="819150" cy="819150"/>
            <a:chOff x="1647825" y="1409700"/>
            <a:chExt cx="819150" cy="819150"/>
          </a:xfrm>
        </p:grpSpPr>
        <p:sp>
          <p:nvSpPr>
            <p:cNvPr id="18" name="Oval 17">
              <a:extLst>
                <a:ext uri="{FF2B5EF4-FFF2-40B4-BE49-F238E27FC236}">
                  <a16:creationId xmlns:a16="http://schemas.microsoft.com/office/drawing/2014/main" id="{239CA805-05A9-6331-18FA-2AE0C0564B7D}"/>
                </a:ext>
              </a:extLst>
            </p:cNvPr>
            <p:cNvSpPr/>
            <p:nvPr/>
          </p:nvSpPr>
          <p:spPr>
            <a:xfrm>
              <a:off x="1647825" y="1409700"/>
              <a:ext cx="819150" cy="819150"/>
            </a:xfrm>
            <a:prstGeom prst="ellipse">
              <a:avLst/>
            </a:prstGeom>
            <a:solidFill>
              <a:sysClr val="windowText" lastClr="000000">
                <a:lumMod val="65000"/>
                <a:lumOff val="35000"/>
              </a:sysClr>
            </a:solidFill>
            <a:ln w="1905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Aptos Narrow" panose="02110004020202020204"/>
                <a:ea typeface="+mn-ea"/>
                <a:cs typeface="+mn-cs"/>
              </a:endParaRPr>
            </a:p>
          </p:txBody>
        </p:sp>
        <p:pic>
          <p:nvPicPr>
            <p:cNvPr id="19" name="Graphic 28" descr="Esboço de público-alvo">
              <a:extLst>
                <a:ext uri="{FF2B5EF4-FFF2-40B4-BE49-F238E27FC236}">
                  <a16:creationId xmlns:a16="http://schemas.microsoft.com/office/drawing/2014/main" id="{6958968D-6298-6849-A54B-0248F944EB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1650" y="1543050"/>
              <a:ext cx="571500" cy="571500"/>
            </a:xfrm>
            <a:prstGeom prst="rect">
              <a:avLst/>
            </a:prstGeom>
          </p:spPr>
        </p:pic>
      </p:grpSp>
      <p:sp>
        <p:nvSpPr>
          <p:cNvPr id="21" name="TextBox 20">
            <a:extLst>
              <a:ext uri="{FF2B5EF4-FFF2-40B4-BE49-F238E27FC236}">
                <a16:creationId xmlns:a16="http://schemas.microsoft.com/office/drawing/2014/main" id="{C314B403-4E27-6967-85DE-CDDD982FE133}"/>
              </a:ext>
            </a:extLst>
          </p:cNvPr>
          <p:cNvSpPr txBox="1"/>
          <p:nvPr/>
        </p:nvSpPr>
        <p:spPr>
          <a:xfrm>
            <a:off x="-317740" y="804322"/>
            <a:ext cx="6150634" cy="369332"/>
          </a:xfrm>
          <a:prstGeom prst="rect">
            <a:avLst/>
          </a:prstGeom>
          <a:noFill/>
        </p:spPr>
        <p:txBody>
          <a:bodyPr wrap="square">
            <a:spAutoFit/>
          </a:bodyPr>
          <a:lstStyle/>
          <a:p>
            <a:pPr algn="ctr" rtl="0" fontAlgn="b"/>
            <a:r>
              <a:rPr lang="pt-BR" sz="1800" b="0" i="0" u="none" strike="noStrike">
                <a:solidFill>
                  <a:srgbClr val="595959"/>
                </a:solidFill>
                <a:effectLst/>
                <a:latin typeface="Century Gothic" panose="020B0502020202020204" pitchFamily="34" charset="0"/>
              </a:rPr>
              <a:t>SEÇÃO DE PRODUTOS</a:t>
            </a:r>
          </a:p>
        </p:txBody>
      </p:sp>
      <p:sp>
        <p:nvSpPr>
          <p:cNvPr id="22" name="Isosceles Triangle 21">
            <a:extLst>
              <a:ext uri="{FF2B5EF4-FFF2-40B4-BE49-F238E27FC236}">
                <a16:creationId xmlns:a16="http://schemas.microsoft.com/office/drawing/2014/main" id="{5BECAFD9-93D6-55DB-D0C6-907724283ABB}"/>
              </a:ext>
            </a:extLst>
          </p:cNvPr>
          <p:cNvSpPr/>
          <p:nvPr/>
        </p:nvSpPr>
        <p:spPr>
          <a:xfrm rot="16200000">
            <a:off x="5607181" y="3250152"/>
            <a:ext cx="561975" cy="295275"/>
          </a:xfrm>
          <a:prstGeom prst="triangl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TextBox 22">
            <a:extLst>
              <a:ext uri="{FF2B5EF4-FFF2-40B4-BE49-F238E27FC236}">
                <a16:creationId xmlns:a16="http://schemas.microsoft.com/office/drawing/2014/main" id="{81875568-4262-5BC3-B085-581D4F26FDDC}"/>
              </a:ext>
            </a:extLst>
          </p:cNvPr>
          <p:cNvSpPr txBox="1"/>
          <p:nvPr/>
        </p:nvSpPr>
        <p:spPr>
          <a:xfrm>
            <a:off x="176525" y="85988"/>
            <a:ext cx="11838949" cy="461665"/>
          </a:xfrm>
          <a:prstGeom prst="rect">
            <a:avLst/>
          </a:prstGeom>
          <a:noFill/>
        </p:spPr>
        <p:txBody>
          <a:bodyPr wrap="square" rtlCol="0">
            <a:spAutoFit/>
          </a:bodyPr>
          <a:lstStyle/>
          <a:p>
            <a:pPr rtl="0"/>
            <a:r>
              <a:rPr lang="pt-BR" sz="2400">
                <a:solidFill>
                  <a:schemeClr val="tx1">
                    <a:lumMod val="65000"/>
                    <a:lumOff val="35000"/>
                  </a:schemeClr>
                </a:solidFill>
                <a:latin typeface="Century Gothic" panose="020B0502020202020204" pitchFamily="34" charset="0"/>
              </a:rPr>
              <a:t>MODELO DE CANVAS DE MODELO DE NEGÓCIOS PARA PROPOSTA DE VALOR</a:t>
            </a:r>
          </a:p>
        </p:txBody>
      </p:sp>
    </p:spTree>
    <p:extLst>
      <p:ext uri="{BB962C8B-B14F-4D97-AF65-F5344CB8AC3E}">
        <p14:creationId xmlns:p14="http://schemas.microsoft.com/office/powerpoint/2010/main" val="38617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550</TotalTime>
  <Words>364</Words>
  <Application>Microsoft Office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39</cp:revision>
  <dcterms:created xsi:type="dcterms:W3CDTF">2022-05-22T18:55:25Z</dcterms:created>
  <dcterms:modified xsi:type="dcterms:W3CDTF">2024-09-18T04:16:40Z</dcterms:modified>
</cp:coreProperties>
</file>