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60" autoAdjust="0"/>
    <p:restoredTop sz="86447"/>
  </p:normalViewPr>
  <p:slideViewPr>
    <p:cSldViewPr snapToGrid="0" snapToObjects="1">
      <p:cViewPr varScale="1">
        <p:scale>
          <a:sx n="108" d="100"/>
          <a:sy n="108" d="100"/>
        </p:scale>
        <p:origin x="396" y="7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95AEF7D-1FDD-4B02-AE7A-58C5A082A343}"/>
    <pc:docChg chg="modSld">
      <pc:chgData name="Bess Dunlevy" userId="dd4b9a8537dbe9d0" providerId="LiveId" clId="{595AEF7D-1FDD-4B02-AE7A-58C5A082A343}" dt="2023-04-16T20:23:29.764" v="4" actId="6549"/>
      <pc:docMkLst>
        <pc:docMk/>
      </pc:docMkLst>
      <pc:sldChg chg="modSp mod">
        <pc:chgData name="Bess Dunlevy" userId="dd4b9a8537dbe9d0" providerId="LiveId" clId="{595AEF7D-1FDD-4B02-AE7A-58C5A082A343}" dt="2023-04-16T20:23:23.902" v="1" actId="20577"/>
        <pc:sldMkLst>
          <pc:docMk/>
          <pc:sldMk cId="1508588292" sldId="342"/>
        </pc:sldMkLst>
        <pc:spChg chg="mod">
          <ac:chgData name="Bess Dunlevy" userId="dd4b9a8537dbe9d0" providerId="LiveId" clId="{595AEF7D-1FDD-4B02-AE7A-58C5A082A343}" dt="2023-04-16T20:23:22.672" v="0" actId="20577"/>
          <ac:spMkLst>
            <pc:docMk/>
            <pc:sldMk cId="1508588292" sldId="342"/>
            <ac:spMk id="33" creationId="{143A449B-AAB7-994A-92CE-8F48E2CA7DF6}"/>
          </ac:spMkLst>
        </pc:spChg>
        <pc:spChg chg="mod">
          <ac:chgData name="Bess Dunlevy" userId="dd4b9a8537dbe9d0" providerId="LiveId" clId="{595AEF7D-1FDD-4B02-AE7A-58C5A082A343}" dt="2023-04-16T20:23:23.902" v="1" actId="20577"/>
          <ac:spMkLst>
            <pc:docMk/>
            <pc:sldMk cId="1508588292" sldId="342"/>
            <ac:spMk id="36" creationId="{C7DC0BFC-32CE-0544-BDE7-E4E8CD4C8E4D}"/>
          </ac:spMkLst>
        </pc:spChg>
      </pc:sldChg>
      <pc:sldChg chg="modSp mod">
        <pc:chgData name="Bess Dunlevy" userId="dd4b9a8537dbe9d0" providerId="LiveId" clId="{595AEF7D-1FDD-4B02-AE7A-58C5A082A343}" dt="2023-04-16T20:23:29.764" v="4" actId="6549"/>
        <pc:sldMkLst>
          <pc:docMk/>
          <pc:sldMk cId="3634812223" sldId="354"/>
        </pc:sldMkLst>
        <pc:spChg chg="mod">
          <ac:chgData name="Bess Dunlevy" userId="dd4b9a8537dbe9d0" providerId="LiveId" clId="{595AEF7D-1FDD-4B02-AE7A-58C5A082A343}" dt="2023-04-16T20:23:26.822" v="2" actId="20577"/>
          <ac:spMkLst>
            <pc:docMk/>
            <pc:sldMk cId="3634812223" sldId="354"/>
            <ac:spMk id="9" creationId="{CB9D49A6-86F7-B744-828A-D7C1D9D15D8C}"/>
          </ac:spMkLst>
        </pc:spChg>
        <pc:graphicFrameChg chg="modGraphic">
          <ac:chgData name="Bess Dunlevy" userId="dd4b9a8537dbe9d0" providerId="LiveId" clId="{595AEF7D-1FDD-4B02-AE7A-58C5A082A343}" dt="2023-04-16T20:23:29.764" v="4" actId="6549"/>
          <ac:graphicFrameMkLst>
            <pc:docMk/>
            <pc:sldMk cId="3634812223" sldId="354"/>
            <ac:graphicFrameMk id="2" creationId="{C1A9E809-F563-AD65-BBE9-E0FA5FD1D88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6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escrição da forma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769441"/>
          </a:xfrm>
          <a:prstGeom prst="rect">
            <a:avLst/>
          </a:prstGeom>
          <a:noFill/>
        </p:spPr>
        <p:txBody>
          <a:bodyPr wrap="square" rtlCol="0">
            <a:spAutoFit/>
          </a:bodyPr>
          <a:lstStyle/>
          <a:p>
            <a:pPr rtl="0"/>
            <a:r>
              <a:rPr lang="pt-BR" sz="2200" b="1">
                <a:solidFill>
                  <a:schemeClr val="tx1">
                    <a:lumMod val="75000"/>
                    <a:lumOff val="25000"/>
                  </a:schemeClr>
                </a:solidFill>
                <a:latin typeface="Century Gothic" panose="020B0502020202020204" pitchFamily="34" charset="0"/>
              </a:rPr>
              <a:t>MODELO DE PLANO DE AÇÃO PARA GERENCIAMENTO DE CONTAS PRINCIPAIS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216310" y="6477000"/>
            <a:ext cx="11530930"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DE PLANO DE AÇÃO PARA GERENCIAMENTO DE CONTAS PRINCIPAIS - APRESENTAÇÃO</a:t>
            </a:r>
          </a:p>
        </p:txBody>
      </p:sp>
      <p:sp>
        <p:nvSpPr>
          <p:cNvPr id="11" name="TextBox 10">
            <a:extLst>
              <a:ext uri="{FF2B5EF4-FFF2-40B4-BE49-F238E27FC236}">
                <a16:creationId xmlns:a16="http://schemas.microsoft.com/office/drawing/2014/main" id="{0C01BE91-D333-FE4E-8137-15C695E430C9}"/>
              </a:ext>
            </a:extLst>
          </p:cNvPr>
          <p:cNvSpPr txBox="1"/>
          <p:nvPr/>
        </p:nvSpPr>
        <p:spPr>
          <a:xfrm>
            <a:off x="216310" y="2384347"/>
            <a:ext cx="11221474" cy="707886"/>
          </a:xfrm>
          <a:prstGeom prst="rect">
            <a:avLst/>
          </a:prstGeom>
          <a:noFill/>
        </p:spPr>
        <p:txBody>
          <a:bodyPr wrap="square" rtlCol="0">
            <a:spAutoFit/>
          </a:bodyPr>
          <a:lstStyle/>
          <a:p>
            <a:pPr rtl="0"/>
            <a:r>
              <a:rPr lang="pt-BR" sz="4000" dirty="0">
                <a:solidFill>
                  <a:schemeClr val="accent5">
                    <a:lumMod val="75000"/>
                  </a:schemeClr>
                </a:solidFill>
                <a:latin typeface="Century Gothic" panose="020B0502020202020204" pitchFamily="34" charset="0"/>
              </a:rPr>
              <a:t>PLANO DE AÇÃO PARA GERENCIAMENTO DE CONTAS PRINCIPAIS</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16310" y="3714029"/>
            <a:ext cx="11179665" cy="0"/>
          </a:xfrm>
          <a:prstGeom prst="line">
            <a:avLst/>
          </a:prstGeom>
        </p:spPr>
        <p:style>
          <a:lnRef idx="1">
            <a:schemeClr val="dk1"/>
          </a:lnRef>
          <a:fillRef idx="0">
            <a:schemeClr val="dk1"/>
          </a:fillRef>
          <a:effectRef idx="0">
            <a:schemeClr val="dk1"/>
          </a:effectRef>
          <a:fontRef idx="minor">
            <a:schemeClr val="tx1"/>
          </a:fontRef>
        </p:style>
      </p:cxnSp>
      <p:pic>
        <p:nvPicPr>
          <p:cNvPr id="2" name="Picture 1">
            <a:hlinkClick r:id="rId3"/>
            <a:extLst>
              <a:ext uri="{FF2B5EF4-FFF2-40B4-BE49-F238E27FC236}">
                <a16:creationId xmlns:a16="http://schemas.microsoft.com/office/drawing/2014/main" id="{88DBDC46-701C-E6BF-3B5D-65EBDC440DD1}"/>
              </a:ext>
            </a:extLst>
          </p:cNvPr>
          <p:cNvPicPr>
            <a:picLocks noChangeAspect="1"/>
          </p:cNvPicPr>
          <p:nvPr/>
        </p:nvPicPr>
        <p:blipFill>
          <a:blip r:embed="rId4"/>
          <a:srcRect/>
          <a:stretch/>
        </p:blipFill>
        <p:spPr>
          <a:xfrm>
            <a:off x="9106121" y="227416"/>
            <a:ext cx="2832588" cy="56338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26959" y="6477000"/>
            <a:ext cx="11620281"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DE PLANO DE AÇÃO PARA GERENCIAMENTO DE CONTAS PRINCIPAIS</a:t>
            </a:r>
          </a:p>
        </p:txBody>
      </p:sp>
      <p:graphicFrame>
        <p:nvGraphicFramePr>
          <p:cNvPr id="2" name="Table 1">
            <a:extLst>
              <a:ext uri="{FF2B5EF4-FFF2-40B4-BE49-F238E27FC236}">
                <a16:creationId xmlns:a16="http://schemas.microsoft.com/office/drawing/2014/main" id="{C1A9E809-F563-AD65-BBE9-E0FA5FD1D888}"/>
              </a:ext>
            </a:extLst>
          </p:cNvPr>
          <p:cNvGraphicFramePr>
            <a:graphicFrameLocks noGrp="1"/>
          </p:cNvGraphicFramePr>
          <p:nvPr>
            <p:extLst>
              <p:ext uri="{D42A27DB-BD31-4B8C-83A1-F6EECF244321}">
                <p14:modId xmlns:p14="http://schemas.microsoft.com/office/powerpoint/2010/main" val="2885290095"/>
              </p:ext>
            </p:extLst>
          </p:nvPr>
        </p:nvGraphicFramePr>
        <p:xfrm>
          <a:off x="170778" y="162337"/>
          <a:ext cx="11804913" cy="6169636"/>
        </p:xfrm>
        <a:graphic>
          <a:graphicData uri="http://schemas.openxmlformats.org/drawingml/2006/table">
            <a:tbl>
              <a:tblPr firstRow="1" firstCol="1" bandRow="1"/>
              <a:tblGrid>
                <a:gridCol w="1227582">
                  <a:extLst>
                    <a:ext uri="{9D8B030D-6E8A-4147-A177-3AD203B41FA5}">
                      <a16:colId xmlns:a16="http://schemas.microsoft.com/office/drawing/2014/main" val="3766550310"/>
                    </a:ext>
                  </a:extLst>
                </a:gridCol>
                <a:gridCol w="1014265">
                  <a:extLst>
                    <a:ext uri="{9D8B030D-6E8A-4147-A177-3AD203B41FA5}">
                      <a16:colId xmlns:a16="http://schemas.microsoft.com/office/drawing/2014/main" val="779828085"/>
                    </a:ext>
                  </a:extLst>
                </a:gridCol>
                <a:gridCol w="1086711">
                  <a:extLst>
                    <a:ext uri="{9D8B030D-6E8A-4147-A177-3AD203B41FA5}">
                      <a16:colId xmlns:a16="http://schemas.microsoft.com/office/drawing/2014/main" val="1464120727"/>
                    </a:ext>
                  </a:extLst>
                </a:gridCol>
                <a:gridCol w="1392601">
                  <a:extLst>
                    <a:ext uri="{9D8B030D-6E8A-4147-A177-3AD203B41FA5}">
                      <a16:colId xmlns:a16="http://schemas.microsoft.com/office/drawing/2014/main" val="3621230578"/>
                    </a:ext>
                  </a:extLst>
                </a:gridCol>
                <a:gridCol w="1577745">
                  <a:extLst>
                    <a:ext uri="{9D8B030D-6E8A-4147-A177-3AD203B41FA5}">
                      <a16:colId xmlns:a16="http://schemas.microsoft.com/office/drawing/2014/main" val="3026529236"/>
                    </a:ext>
                  </a:extLst>
                </a:gridCol>
                <a:gridCol w="1497247">
                  <a:extLst>
                    <a:ext uri="{9D8B030D-6E8A-4147-A177-3AD203B41FA5}">
                      <a16:colId xmlns:a16="http://schemas.microsoft.com/office/drawing/2014/main" val="1805205960"/>
                    </a:ext>
                  </a:extLst>
                </a:gridCol>
                <a:gridCol w="1400652">
                  <a:extLst>
                    <a:ext uri="{9D8B030D-6E8A-4147-A177-3AD203B41FA5}">
                      <a16:colId xmlns:a16="http://schemas.microsoft.com/office/drawing/2014/main" val="2884158062"/>
                    </a:ext>
                  </a:extLst>
                </a:gridCol>
                <a:gridCol w="1304055">
                  <a:extLst>
                    <a:ext uri="{9D8B030D-6E8A-4147-A177-3AD203B41FA5}">
                      <a16:colId xmlns:a16="http://schemas.microsoft.com/office/drawing/2014/main" val="1764864015"/>
                    </a:ext>
                  </a:extLst>
                </a:gridCol>
                <a:gridCol w="1304055">
                  <a:extLst>
                    <a:ext uri="{9D8B030D-6E8A-4147-A177-3AD203B41FA5}">
                      <a16:colId xmlns:a16="http://schemas.microsoft.com/office/drawing/2014/main" val="3653377855"/>
                    </a:ext>
                  </a:extLst>
                </a:gridCol>
              </a:tblGrid>
              <a:tr h="627921">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CLIENTES PRINCIPAIS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NÍVEL DE PRIORIDADE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FUNÇÃO NO PROJETO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OBJETIVOS DE GERENCIAMENTO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ÁREAS NOTÁVEIS DE INTERESSE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PREFERÊNCIAS DE COMUNICAÇÃO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RELACIONAMENTOS E ESTRATÉGIAS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PLANOS DE AÇÃO PARA RETENÇÃO DE CLIENTES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NOTAS ADICIONAIS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362120623"/>
                  </a:ext>
                </a:extLst>
              </a:tr>
              <a:tr h="586060">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24184364"/>
                  </a:ext>
                </a:extLst>
              </a:tr>
              <a:tr h="638767">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Média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CBAD"/>
                    </a:solidFill>
                  </a:tcPr>
                </a:tc>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098556876"/>
                  </a:ext>
                </a:extLst>
              </a:tr>
              <a:tr h="800528">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25498227"/>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Alta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4B084"/>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9363257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227599"/>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683003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23749430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84424657"/>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6319228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701551560"/>
              </p:ext>
            </p:extLst>
          </p:nvPr>
        </p:nvGraphicFramePr>
        <p:xfrm>
          <a:off x="787788" y="1050352"/>
          <a:ext cx="10540119" cy="2468352"/>
        </p:xfrm>
        <a:graphic>
          <a:graphicData uri="http://schemas.openxmlformats.org/drawingml/2006/table">
            <a:tbl>
              <a:tblPr firstRow="1" firstCol="1" bandRow="1">
                <a:tableStyleId>{5C22544A-7EE6-4342-B048-85BDC9FD1C3A}</a:tableStyleId>
              </a:tblPr>
              <a:tblGrid>
                <a:gridCol w="10540119">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202</TotalTime>
  <Words>174</Words>
  <Application>Microsoft Office PowerPoint</Application>
  <PresentationFormat>Widescreen</PresentationFormat>
  <Paragraphs>28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Ricky Nan</cp:lastModifiedBy>
  <cp:revision>9</cp:revision>
  <dcterms:created xsi:type="dcterms:W3CDTF">2023-04-16T20:19:51Z</dcterms:created>
  <dcterms:modified xsi:type="dcterms:W3CDTF">2024-09-20T06:46:09Z</dcterms:modified>
</cp:coreProperties>
</file>