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108" d="100"/>
          <a:sy n="108" d="100"/>
        </p:scale>
        <p:origin x="756" y="7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6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PLANO DE CONTAS PARA VENDAS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101483" y="6477000"/>
            <a:ext cx="7645757"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PLANO DE CONTAS PARA VENDAS - APRESENTAÇÃO</a:t>
            </a:r>
          </a:p>
        </p:txBody>
      </p:sp>
      <p:sp>
        <p:nvSpPr>
          <p:cNvPr id="11" name="TextBox 10">
            <a:extLst>
              <a:ext uri="{FF2B5EF4-FFF2-40B4-BE49-F238E27FC236}">
                <a16:creationId xmlns:a16="http://schemas.microsoft.com/office/drawing/2014/main" id="{0C01BE91-D333-FE4E-8137-15C695E430C9}"/>
              </a:ext>
            </a:extLst>
          </p:cNvPr>
          <p:cNvSpPr txBox="1"/>
          <p:nvPr/>
        </p:nvSpPr>
        <p:spPr>
          <a:xfrm>
            <a:off x="323209" y="3509916"/>
            <a:ext cx="11221474" cy="707886"/>
          </a:xfrm>
          <a:prstGeom prst="rect">
            <a:avLst/>
          </a:prstGeom>
          <a:noFill/>
        </p:spPr>
        <p:txBody>
          <a:bodyPr wrap="square" rtlCol="0">
            <a:spAutoFit/>
          </a:bodyPr>
          <a:lstStyle/>
          <a:p>
            <a:pPr rtl="0"/>
            <a:r>
              <a:rPr lang="pt-BR" sz="4000">
                <a:solidFill>
                  <a:schemeClr val="accent5">
                    <a:lumMod val="75000"/>
                  </a:schemeClr>
                </a:solidFill>
                <a:latin typeface="Century Gothic" panose="020B0502020202020204" pitchFamily="34" charset="0"/>
              </a:rPr>
              <a:t>NOME DA CONTA</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23209" y="4271427"/>
            <a:ext cx="1094362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F0070CAB-D428-56A7-79BD-15E0FD798F98}"/>
              </a:ext>
            </a:extLst>
          </p:cNvPr>
          <p:cNvGraphicFramePr>
            <a:graphicFrameLocks noGrp="1"/>
          </p:cNvGraphicFramePr>
          <p:nvPr>
            <p:extLst>
              <p:ext uri="{D42A27DB-BD31-4B8C-83A1-F6EECF244321}">
                <p14:modId xmlns:p14="http://schemas.microsoft.com/office/powerpoint/2010/main" val="229134049"/>
              </p:ext>
            </p:extLst>
          </p:nvPr>
        </p:nvGraphicFramePr>
        <p:xfrm>
          <a:off x="365018" y="4587544"/>
          <a:ext cx="10901816" cy="1558709"/>
        </p:xfrm>
        <a:graphic>
          <a:graphicData uri="http://schemas.openxmlformats.org/drawingml/2006/table">
            <a:tbl>
              <a:tblPr/>
              <a:tblGrid>
                <a:gridCol w="7101078">
                  <a:extLst>
                    <a:ext uri="{9D8B030D-6E8A-4147-A177-3AD203B41FA5}">
                      <a16:colId xmlns:a16="http://schemas.microsoft.com/office/drawing/2014/main" val="2790763988"/>
                    </a:ext>
                  </a:extLst>
                </a:gridCol>
                <a:gridCol w="3800738">
                  <a:extLst>
                    <a:ext uri="{9D8B030D-6E8A-4147-A177-3AD203B41FA5}">
                      <a16:colId xmlns:a16="http://schemas.microsoft.com/office/drawing/2014/main" val="444755069"/>
                    </a:ext>
                  </a:extLst>
                </a:gridCol>
              </a:tblGrid>
              <a:tr h="302078">
                <a:tc>
                  <a:txBody>
                    <a:bodyPr/>
                    <a:lstStyle/>
                    <a:p>
                      <a:pPr algn="ctr" rtl="0" fontAlgn="b"/>
                      <a:r>
                        <a:rPr lang="pt-BR" sz="1400" b="0" i="0" u="none" strike="noStrike">
                          <a:solidFill>
                            <a:srgbClr val="000000"/>
                          </a:solidFill>
                          <a:effectLst/>
                          <a:latin typeface="Century Gothic" panose="020B0502020202020204" pitchFamily="34" charset="0"/>
                        </a:rPr>
                        <a:t>GERENTE DE CONTAS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rtl="0" fontAlgn="b"/>
                      <a:r>
                        <a:rPr lang="pt-BR" sz="1400" b="0" i="0" u="none" strike="noStrike">
                          <a:solidFill>
                            <a:srgbClr val="000000"/>
                          </a:solidFill>
                          <a:effectLst/>
                          <a:latin typeface="Century Gothic" panose="020B0502020202020204" pitchFamily="34" charset="0"/>
                        </a:rPr>
                        <a:t>FASE DA CONTA</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2518979"/>
                  </a:ext>
                </a:extLst>
              </a:tr>
              <a:tr h="1256631">
                <a:tc>
                  <a:txBody>
                    <a:bodyPr/>
                    <a:lstStyle/>
                    <a:p>
                      <a:pPr algn="ctr" rtl="0" fontAlgn="ctr"/>
                      <a:r>
                        <a:rPr lang="pt-BR" sz="14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14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82418657"/>
                  </a:ext>
                </a:extLst>
              </a:tr>
            </a:tbl>
          </a:graphicData>
        </a:graphic>
      </p:graphicFrame>
      <p:pic>
        <p:nvPicPr>
          <p:cNvPr id="5" name="Picture 4">
            <a:hlinkClick r:id="rId3"/>
            <a:extLst>
              <a:ext uri="{FF2B5EF4-FFF2-40B4-BE49-F238E27FC236}">
                <a16:creationId xmlns:a16="http://schemas.microsoft.com/office/drawing/2014/main" id="{7302FB67-4C76-3F74-43E8-5E0AA2C268EE}"/>
              </a:ext>
            </a:extLst>
          </p:cNvPr>
          <p:cNvPicPr>
            <a:picLocks noChangeAspect="1"/>
          </p:cNvPicPr>
          <p:nvPr/>
        </p:nvPicPr>
        <p:blipFill>
          <a:blip r:embed="rId4"/>
          <a:srcRect/>
          <a:stretch/>
        </p:blipFill>
        <p:spPr>
          <a:xfrm>
            <a:off x="9106121" y="307317"/>
            <a:ext cx="2832588" cy="56338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Descrição da forma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PLANO DE CONTAS PARA VENDAS | SUMÁRIO</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7" y="1390757"/>
            <a:ext cx="2502851"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VISÃO GERAL</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OBJETIVOS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SOLUÇÕES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4" y="2769442"/>
            <a:ext cx="3801807" cy="369332"/>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ATIVOS DO MAPA DE CONTAS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888661"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PLANO DE AÇÃO</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MAPA DE CONTAS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106667"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1. VISÃO GERAL</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VISÃO GERAL</a:t>
            </a:r>
          </a:p>
        </p:txBody>
      </p:sp>
      <p:graphicFrame>
        <p:nvGraphicFramePr>
          <p:cNvPr id="8" name="Table 7">
            <a:extLst>
              <a:ext uri="{FF2B5EF4-FFF2-40B4-BE49-F238E27FC236}">
                <a16:creationId xmlns:a16="http://schemas.microsoft.com/office/drawing/2014/main" id="{96896523-8676-8F67-48A6-265AE0AF5D7A}"/>
              </a:ext>
            </a:extLst>
          </p:cNvPr>
          <p:cNvGraphicFramePr>
            <a:graphicFrameLocks noGrp="1"/>
          </p:cNvGraphicFramePr>
          <p:nvPr>
            <p:extLst>
              <p:ext uri="{D42A27DB-BD31-4B8C-83A1-F6EECF244321}">
                <p14:modId xmlns:p14="http://schemas.microsoft.com/office/powerpoint/2010/main" val="61292862"/>
              </p:ext>
            </p:extLst>
          </p:nvPr>
        </p:nvGraphicFramePr>
        <p:xfrm>
          <a:off x="459972" y="671423"/>
          <a:ext cx="11486222" cy="5548571"/>
        </p:xfrm>
        <a:graphic>
          <a:graphicData uri="http://schemas.openxmlformats.org/drawingml/2006/table">
            <a:tbl>
              <a:tblPr/>
              <a:tblGrid>
                <a:gridCol w="3473979">
                  <a:extLst>
                    <a:ext uri="{9D8B030D-6E8A-4147-A177-3AD203B41FA5}">
                      <a16:colId xmlns:a16="http://schemas.microsoft.com/office/drawing/2014/main" val="2297373222"/>
                    </a:ext>
                  </a:extLst>
                </a:gridCol>
                <a:gridCol w="8012243">
                  <a:extLst>
                    <a:ext uri="{9D8B030D-6E8A-4147-A177-3AD203B41FA5}">
                      <a16:colId xmlns:a16="http://schemas.microsoft.com/office/drawing/2014/main" val="1747055411"/>
                    </a:ext>
                  </a:extLst>
                </a:gridCol>
              </a:tblGrid>
              <a:tr h="617881">
                <a:tc>
                  <a:txBody>
                    <a:bodyPr/>
                    <a:lstStyle/>
                    <a:p>
                      <a:pPr algn="l" rtl="0" fontAlgn="ctr"/>
                      <a:r>
                        <a:rPr lang="pt-BR" sz="900" b="0" i="0" u="none" strike="noStrike">
                          <a:solidFill>
                            <a:srgbClr val="2F75B5"/>
                          </a:solidFill>
                          <a:effectLst/>
                          <a:latin typeface="Century Gothic" panose="020B0502020202020204" pitchFamily="34" charset="0"/>
                        </a:rPr>
                        <a:t>RECEITA DA CONTA</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R$ 0,00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1031384"/>
                  </a:ext>
                </a:extLst>
              </a:tr>
              <a:tr h="617881">
                <a:tc>
                  <a:txBody>
                    <a:bodyPr/>
                    <a:lstStyle/>
                    <a:p>
                      <a:pPr algn="l" rtl="0" fontAlgn="ctr"/>
                      <a:r>
                        <a:rPr lang="pt-BR" sz="900" b="0" i="0" u="none" strike="noStrike">
                          <a:solidFill>
                            <a:srgbClr val="2F75B5"/>
                          </a:solidFill>
                          <a:effectLst/>
                          <a:latin typeface="Century Gothic" panose="020B0502020202020204" pitchFamily="34" charset="0"/>
                        </a:rPr>
                        <a:t>SETOR</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507751"/>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NÚMERO DE FUNCIONÁRIOS</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90886507"/>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PESSOA DE CONTATO</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70751536"/>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CONCORRENTES DA CONTA</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7263742"/>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FORÇA DO RELACIONAMENTO</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00214161"/>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VIGÊNCIA DO PLANO</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23776860"/>
                  </a:ext>
                </a:extLst>
              </a:tr>
              <a:tr h="576689">
                <a:tc>
                  <a:txBody>
                    <a:bodyPr/>
                    <a:lstStyle/>
                    <a:p>
                      <a:pPr algn="l" rtl="0" fontAlgn="ctr"/>
                      <a:r>
                        <a:rPr lang="pt-BR" sz="900" b="0" i="0" u="none" strike="noStrike">
                          <a:solidFill>
                            <a:srgbClr val="2F75B5"/>
                          </a:solidFill>
                          <a:effectLst/>
                          <a:latin typeface="Century Gothic" panose="020B0502020202020204" pitchFamily="34" charset="0"/>
                        </a:rPr>
                        <a:t>ÚLTIMA REVISÃO</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DD/MM/AA</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598933"/>
                  </a:ext>
                </a:extLst>
              </a:tr>
              <a:tr h="852675">
                <a:tc>
                  <a:txBody>
                    <a:bodyPr/>
                    <a:lstStyle/>
                    <a:p>
                      <a:pPr algn="l" rtl="0" fontAlgn="ctr"/>
                      <a:r>
                        <a:rPr lang="pt-BR" sz="900" b="0" i="0" u="none" strike="noStrike">
                          <a:solidFill>
                            <a:srgbClr val="2F75B5"/>
                          </a:solidFill>
                          <a:effectLst/>
                          <a:latin typeface="Century Gothic" panose="020B0502020202020204" pitchFamily="34" charset="0"/>
                        </a:rPr>
                        <a:t>VISÃO GERAL</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pt-BR"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42215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121093" cy="461665"/>
          </a:xfrm>
          <a:prstGeom prst="rect">
            <a:avLst/>
          </a:prstGeom>
          <a:noFill/>
        </p:spPr>
        <p:txBody>
          <a:bodyPr wrap="none" rtlCol="0">
            <a:spAutoFit/>
          </a:bodyPr>
          <a:lstStyle/>
          <a:p>
            <a:pPr rtl="0"/>
            <a:r>
              <a:rPr lang="pt-BR" sz="2400" dirty="0">
                <a:solidFill>
                  <a:schemeClr val="tx1">
                    <a:lumMod val="65000"/>
                    <a:lumOff val="35000"/>
                  </a:schemeClr>
                </a:solidFill>
                <a:latin typeface="Century Gothic" panose="020B0502020202020204" pitchFamily="34" charset="0"/>
              </a:rPr>
              <a:t>2. OBJETIVOS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OBJETIVOS</a:t>
            </a:r>
          </a:p>
        </p:txBody>
      </p:sp>
      <p:graphicFrame>
        <p:nvGraphicFramePr>
          <p:cNvPr id="2" name="Table 1">
            <a:extLst>
              <a:ext uri="{FF2B5EF4-FFF2-40B4-BE49-F238E27FC236}">
                <a16:creationId xmlns:a16="http://schemas.microsoft.com/office/drawing/2014/main" id="{9F99F796-DC46-CBBF-DE6D-01636E5BE4AA}"/>
              </a:ext>
            </a:extLst>
          </p:cNvPr>
          <p:cNvGraphicFramePr>
            <a:graphicFrameLocks noGrp="1"/>
          </p:cNvGraphicFramePr>
          <p:nvPr>
            <p:extLst>
              <p:ext uri="{D42A27DB-BD31-4B8C-83A1-F6EECF244321}">
                <p14:modId xmlns:p14="http://schemas.microsoft.com/office/powerpoint/2010/main" val="4268374070"/>
              </p:ext>
            </p:extLst>
          </p:nvPr>
        </p:nvGraphicFramePr>
        <p:xfrm>
          <a:off x="438354" y="730404"/>
          <a:ext cx="11478343" cy="5588231"/>
        </p:xfrm>
        <a:graphic>
          <a:graphicData uri="http://schemas.openxmlformats.org/drawingml/2006/table">
            <a:tbl>
              <a:tblPr/>
              <a:tblGrid>
                <a:gridCol w="3272356">
                  <a:extLst>
                    <a:ext uri="{9D8B030D-6E8A-4147-A177-3AD203B41FA5}">
                      <a16:colId xmlns:a16="http://schemas.microsoft.com/office/drawing/2014/main" val="1758017841"/>
                    </a:ext>
                  </a:extLst>
                </a:gridCol>
                <a:gridCol w="8205987">
                  <a:extLst>
                    <a:ext uri="{9D8B030D-6E8A-4147-A177-3AD203B41FA5}">
                      <a16:colId xmlns:a16="http://schemas.microsoft.com/office/drawing/2014/main" val="368876854"/>
                    </a:ext>
                  </a:extLst>
                </a:gridCol>
              </a:tblGrid>
              <a:tr h="1470587">
                <a:tc>
                  <a:txBody>
                    <a:bodyPr/>
                    <a:lstStyle/>
                    <a:p>
                      <a:pPr algn="l" rtl="0" fontAlgn="ctr"/>
                      <a:r>
                        <a:rPr lang="pt-BR" sz="1100" b="0" i="0" u="none" strike="noStrike">
                          <a:solidFill>
                            <a:srgbClr val="BF8F00"/>
                          </a:solidFill>
                          <a:effectLst/>
                          <a:latin typeface="Century Gothic" panose="020B0502020202020204" pitchFamily="34" charset="0"/>
                        </a:rPr>
                        <a:t>METAS DA CONTA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63228990"/>
                  </a:ext>
                </a:extLst>
              </a:tr>
              <a:tr h="1372548">
                <a:tc>
                  <a:txBody>
                    <a:bodyPr/>
                    <a:lstStyle/>
                    <a:p>
                      <a:pPr algn="l" rtl="0" fontAlgn="ctr"/>
                      <a:r>
                        <a:rPr lang="pt-BR" sz="1100" b="0" i="0" u="none" strike="noStrike">
                          <a:solidFill>
                            <a:srgbClr val="BF8F00"/>
                          </a:solidFill>
                          <a:effectLst/>
                          <a:latin typeface="Century Gothic" panose="020B0502020202020204" pitchFamily="34" charset="0"/>
                        </a:rPr>
                        <a:t>DESAFIOS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44843609"/>
                  </a:ext>
                </a:extLst>
              </a:tr>
              <a:tr h="1372548">
                <a:tc>
                  <a:txBody>
                    <a:bodyPr/>
                    <a:lstStyle/>
                    <a:p>
                      <a:pPr algn="l" rtl="0" fontAlgn="ctr"/>
                      <a:r>
                        <a:rPr lang="pt-BR" sz="1100" b="0" i="0" u="none" strike="noStrike">
                          <a:solidFill>
                            <a:srgbClr val="BF8F00"/>
                          </a:solidFill>
                          <a:effectLst/>
                          <a:latin typeface="Century Gothic" panose="020B0502020202020204" pitchFamily="34" charset="0"/>
                        </a:rPr>
                        <a:t>LIÇÕES APRENDIDAS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37510877"/>
                  </a:ext>
                </a:extLst>
              </a:tr>
              <a:tr h="1372548">
                <a:tc>
                  <a:txBody>
                    <a:bodyPr/>
                    <a:lstStyle/>
                    <a:p>
                      <a:pPr algn="l" rtl="0" fontAlgn="ctr"/>
                      <a:r>
                        <a:rPr lang="pt-BR" sz="1100" b="0" i="0" u="none" strike="noStrike">
                          <a:solidFill>
                            <a:srgbClr val="BF8F00"/>
                          </a:solidFill>
                          <a:effectLst/>
                          <a:latin typeface="Century Gothic" panose="020B0502020202020204" pitchFamily="34" charset="0"/>
                        </a:rPr>
                        <a:t>MÉTRICAS DE SUCESSO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387228676"/>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SOLUÇÕES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140330"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3. SOLUÇÕES</a:t>
            </a:r>
          </a:p>
        </p:txBody>
      </p:sp>
      <p:graphicFrame>
        <p:nvGraphicFramePr>
          <p:cNvPr id="3" name="Table 2">
            <a:extLst>
              <a:ext uri="{FF2B5EF4-FFF2-40B4-BE49-F238E27FC236}">
                <a16:creationId xmlns:a16="http://schemas.microsoft.com/office/drawing/2014/main" id="{52AD4A6F-C986-7349-8F6C-E0F84F7CD2E6}"/>
              </a:ext>
            </a:extLst>
          </p:cNvPr>
          <p:cNvGraphicFramePr>
            <a:graphicFrameLocks noGrp="1"/>
          </p:cNvGraphicFramePr>
          <p:nvPr>
            <p:extLst>
              <p:ext uri="{D42A27DB-BD31-4B8C-83A1-F6EECF244321}">
                <p14:modId xmlns:p14="http://schemas.microsoft.com/office/powerpoint/2010/main" val="2572625300"/>
              </p:ext>
            </p:extLst>
          </p:nvPr>
        </p:nvGraphicFramePr>
        <p:xfrm>
          <a:off x="458019" y="723899"/>
          <a:ext cx="11537336" cy="5657234"/>
        </p:xfrm>
        <a:graphic>
          <a:graphicData uri="http://schemas.openxmlformats.org/drawingml/2006/table">
            <a:tbl>
              <a:tblPr/>
              <a:tblGrid>
                <a:gridCol w="3489439">
                  <a:extLst>
                    <a:ext uri="{9D8B030D-6E8A-4147-A177-3AD203B41FA5}">
                      <a16:colId xmlns:a16="http://schemas.microsoft.com/office/drawing/2014/main" val="2754562434"/>
                    </a:ext>
                  </a:extLst>
                </a:gridCol>
                <a:gridCol w="8047897">
                  <a:extLst>
                    <a:ext uri="{9D8B030D-6E8A-4147-A177-3AD203B41FA5}">
                      <a16:colId xmlns:a16="http://schemas.microsoft.com/office/drawing/2014/main" val="1788445547"/>
                    </a:ext>
                  </a:extLst>
                </a:gridCol>
              </a:tblGrid>
              <a:tr h="1195190">
                <a:tc>
                  <a:txBody>
                    <a:bodyPr/>
                    <a:lstStyle/>
                    <a:p>
                      <a:pPr algn="l" rtl="0" fontAlgn="ctr"/>
                      <a:r>
                        <a:rPr lang="pt-BR" sz="1100" b="0" i="0" u="none" strike="noStrike">
                          <a:solidFill>
                            <a:srgbClr val="70AD47"/>
                          </a:solidFill>
                          <a:effectLst/>
                          <a:latin typeface="Century Gothic" panose="020B0502020202020204" pitchFamily="34" charset="0"/>
                        </a:rPr>
                        <a:t>SOLUÇÕES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16028197"/>
                  </a:ext>
                </a:extLst>
              </a:tr>
              <a:tr h="1115511">
                <a:tc>
                  <a:txBody>
                    <a:bodyPr/>
                    <a:lstStyle/>
                    <a:p>
                      <a:pPr algn="l" rtl="0" fontAlgn="ctr"/>
                      <a:r>
                        <a:rPr lang="pt-BR" sz="1100" b="0" i="0" u="none" strike="noStrike">
                          <a:solidFill>
                            <a:srgbClr val="70AD47"/>
                          </a:solidFill>
                          <a:effectLst/>
                          <a:latin typeface="Century Gothic" panose="020B0502020202020204" pitchFamily="34" charset="0"/>
                        </a:rPr>
                        <a:t>ROI</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6360074"/>
                  </a:ext>
                </a:extLst>
              </a:tr>
              <a:tr h="1115511">
                <a:tc>
                  <a:txBody>
                    <a:bodyPr/>
                    <a:lstStyle/>
                    <a:p>
                      <a:pPr algn="l" rtl="0" fontAlgn="ctr"/>
                      <a:r>
                        <a:rPr lang="pt-BR" sz="1100" b="0" i="0" u="none" strike="noStrike">
                          <a:solidFill>
                            <a:srgbClr val="70AD47"/>
                          </a:solidFill>
                          <a:effectLst/>
                          <a:latin typeface="Century Gothic" panose="020B0502020202020204" pitchFamily="34" charset="0"/>
                        </a:rPr>
                        <a:t>POSSÍVEIS CONTESTAÇÕES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88627421"/>
                  </a:ext>
                </a:extLst>
              </a:tr>
              <a:tr h="1115511">
                <a:tc>
                  <a:txBody>
                    <a:bodyPr/>
                    <a:lstStyle/>
                    <a:p>
                      <a:pPr algn="l" rtl="0" fontAlgn="ctr"/>
                      <a:r>
                        <a:rPr lang="pt-BR" sz="1100" b="0" i="0" u="none" strike="noStrike">
                          <a:solidFill>
                            <a:srgbClr val="70AD47"/>
                          </a:solidFill>
                          <a:effectLst/>
                          <a:latin typeface="Century Gothic" panose="020B0502020202020204" pitchFamily="34" charset="0"/>
                        </a:rPr>
                        <a:t>GERENCIAMENTO DE CONTESTAÇÕES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52017708"/>
                  </a:ext>
                </a:extLst>
              </a:tr>
              <a:tr h="1115511">
                <a:tc>
                  <a:txBody>
                    <a:bodyPr/>
                    <a:lstStyle/>
                    <a:p>
                      <a:pPr algn="l" rtl="0" fontAlgn="ctr"/>
                      <a:r>
                        <a:rPr lang="pt-BR" sz="1100" b="0" i="0" u="none" strike="noStrike">
                          <a:solidFill>
                            <a:srgbClr val="70AD47"/>
                          </a:solidFill>
                          <a:effectLst/>
                          <a:latin typeface="Century Gothic" panose="020B0502020202020204" pitchFamily="34" charset="0"/>
                        </a:rPr>
                        <a:t>STATUS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24475207"/>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MAPA DE CONTAS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858475"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4. MAPA DE CONTAS</a:t>
            </a:r>
          </a:p>
        </p:txBody>
      </p:sp>
      <p:graphicFrame>
        <p:nvGraphicFramePr>
          <p:cNvPr id="2" name="Table 3">
            <a:extLst>
              <a:ext uri="{FF2B5EF4-FFF2-40B4-BE49-F238E27FC236}">
                <a16:creationId xmlns:a16="http://schemas.microsoft.com/office/drawing/2014/main" id="{937076E5-AC09-EF77-C765-6F1DB539F297}"/>
              </a:ext>
            </a:extLst>
          </p:cNvPr>
          <p:cNvGraphicFramePr>
            <a:graphicFrameLocks noGrp="1"/>
          </p:cNvGraphicFramePr>
          <p:nvPr>
            <p:extLst>
              <p:ext uri="{D42A27DB-BD31-4B8C-83A1-F6EECF244321}">
                <p14:modId xmlns:p14="http://schemas.microsoft.com/office/powerpoint/2010/main" val="3393320757"/>
              </p:ext>
            </p:extLst>
          </p:nvPr>
        </p:nvGraphicFramePr>
        <p:xfrm>
          <a:off x="501445" y="719665"/>
          <a:ext cx="11434916" cy="5661469"/>
        </p:xfrm>
        <a:graphic>
          <a:graphicData uri="http://schemas.openxmlformats.org/drawingml/2006/table">
            <a:tbl>
              <a:tblPr firstRow="1" bandRow="1">
                <a:tableStyleId>{5C22544A-7EE6-4342-B048-85BDC9FD1C3A}</a:tableStyleId>
              </a:tblPr>
              <a:tblGrid>
                <a:gridCol w="11434916">
                  <a:extLst>
                    <a:ext uri="{9D8B030D-6E8A-4147-A177-3AD203B41FA5}">
                      <a16:colId xmlns:a16="http://schemas.microsoft.com/office/drawing/2014/main" val="511504948"/>
                    </a:ext>
                  </a:extLst>
                </a:gridCol>
              </a:tblGrid>
              <a:tr h="5661469">
                <a:tc>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32189714"/>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ATIVOS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29281"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5. RECURSOS DE MAPAS DE CONTAS</a:t>
            </a:r>
          </a:p>
        </p:txBody>
      </p:sp>
      <p:sp>
        <p:nvSpPr>
          <p:cNvPr id="2" name="AutoShape 167">
            <a:extLst>
              <a:ext uri="{FF2B5EF4-FFF2-40B4-BE49-F238E27FC236}">
                <a16:creationId xmlns:a16="http://schemas.microsoft.com/office/drawing/2014/main" id="{D24B0DD8-3CEB-4AB1-BD86-3B156A3D0EB0}"/>
              </a:ext>
            </a:extLst>
          </p:cNvPr>
          <p:cNvSpPr>
            <a:spLocks noChangeArrowheads="1"/>
          </p:cNvSpPr>
          <p:nvPr/>
        </p:nvSpPr>
        <p:spPr bwMode="auto">
          <a:xfrm>
            <a:off x="367748" y="2688251"/>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3" name="AutoShape 167">
            <a:extLst>
              <a:ext uri="{FF2B5EF4-FFF2-40B4-BE49-F238E27FC236}">
                <a16:creationId xmlns:a16="http://schemas.microsoft.com/office/drawing/2014/main" id="{2E3ACC37-B959-489A-9369-D50EA44805F4}"/>
              </a:ext>
            </a:extLst>
          </p:cNvPr>
          <p:cNvSpPr>
            <a:spLocks noChangeArrowheads="1"/>
          </p:cNvSpPr>
          <p:nvPr/>
        </p:nvSpPr>
        <p:spPr bwMode="auto">
          <a:xfrm>
            <a:off x="367748" y="1819625"/>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8" name="AutoShape 167">
            <a:extLst>
              <a:ext uri="{FF2B5EF4-FFF2-40B4-BE49-F238E27FC236}">
                <a16:creationId xmlns:a16="http://schemas.microsoft.com/office/drawing/2014/main" id="{E04CF28C-AE8E-4FCD-BAE5-849226E89D89}"/>
              </a:ext>
            </a:extLst>
          </p:cNvPr>
          <p:cNvSpPr>
            <a:spLocks noChangeArrowheads="1"/>
          </p:cNvSpPr>
          <p:nvPr/>
        </p:nvSpPr>
        <p:spPr bwMode="auto">
          <a:xfrm>
            <a:off x="367748" y="951439"/>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0" name="AutoShape 167">
            <a:extLst>
              <a:ext uri="{FF2B5EF4-FFF2-40B4-BE49-F238E27FC236}">
                <a16:creationId xmlns:a16="http://schemas.microsoft.com/office/drawing/2014/main" id="{31B44DB0-FBCB-60BA-4D8E-84D85DDE01CD}"/>
              </a:ext>
            </a:extLst>
          </p:cNvPr>
          <p:cNvSpPr>
            <a:spLocks noChangeArrowheads="1"/>
          </p:cNvSpPr>
          <p:nvPr/>
        </p:nvSpPr>
        <p:spPr bwMode="auto">
          <a:xfrm>
            <a:off x="1906497" y="2999548"/>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1" name="AutoShape 167">
            <a:extLst>
              <a:ext uri="{FF2B5EF4-FFF2-40B4-BE49-F238E27FC236}">
                <a16:creationId xmlns:a16="http://schemas.microsoft.com/office/drawing/2014/main" id="{D619B84A-CF4F-71AE-46C2-AF3258B826F2}"/>
              </a:ext>
            </a:extLst>
          </p:cNvPr>
          <p:cNvSpPr>
            <a:spLocks noChangeArrowheads="1"/>
          </p:cNvSpPr>
          <p:nvPr/>
        </p:nvSpPr>
        <p:spPr bwMode="auto">
          <a:xfrm>
            <a:off x="1906497" y="2130922"/>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2" name="AutoShape 167">
            <a:extLst>
              <a:ext uri="{FF2B5EF4-FFF2-40B4-BE49-F238E27FC236}">
                <a16:creationId xmlns:a16="http://schemas.microsoft.com/office/drawing/2014/main" id="{CD382283-9526-0481-ECD0-F20E1A445AA5}"/>
              </a:ext>
            </a:extLst>
          </p:cNvPr>
          <p:cNvSpPr>
            <a:spLocks noChangeArrowheads="1"/>
          </p:cNvSpPr>
          <p:nvPr/>
        </p:nvSpPr>
        <p:spPr bwMode="auto">
          <a:xfrm>
            <a:off x="1906497" y="1262736"/>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 name="AutoShape 167">
            <a:extLst>
              <a:ext uri="{FF2B5EF4-FFF2-40B4-BE49-F238E27FC236}">
                <a16:creationId xmlns:a16="http://schemas.microsoft.com/office/drawing/2014/main" id="{E4650438-9E7F-121F-1187-0A20114974F5}"/>
              </a:ext>
            </a:extLst>
          </p:cNvPr>
          <p:cNvSpPr>
            <a:spLocks noChangeArrowheads="1"/>
          </p:cNvSpPr>
          <p:nvPr/>
        </p:nvSpPr>
        <p:spPr bwMode="auto">
          <a:xfrm>
            <a:off x="3542158" y="3556437"/>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4" name="AutoShape 167">
            <a:extLst>
              <a:ext uri="{FF2B5EF4-FFF2-40B4-BE49-F238E27FC236}">
                <a16:creationId xmlns:a16="http://schemas.microsoft.com/office/drawing/2014/main" id="{6DE94F5C-9760-C912-3150-90EED2DB3629}"/>
              </a:ext>
            </a:extLst>
          </p:cNvPr>
          <p:cNvSpPr>
            <a:spLocks noChangeArrowheads="1"/>
          </p:cNvSpPr>
          <p:nvPr/>
        </p:nvSpPr>
        <p:spPr bwMode="auto">
          <a:xfrm>
            <a:off x="3542158" y="2687811"/>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5" name="AutoShape 167">
            <a:extLst>
              <a:ext uri="{FF2B5EF4-FFF2-40B4-BE49-F238E27FC236}">
                <a16:creationId xmlns:a16="http://schemas.microsoft.com/office/drawing/2014/main" id="{D54927E7-23BF-08EA-3924-347F62C72055}"/>
              </a:ext>
            </a:extLst>
          </p:cNvPr>
          <p:cNvSpPr>
            <a:spLocks noChangeArrowheads="1"/>
          </p:cNvSpPr>
          <p:nvPr/>
        </p:nvSpPr>
        <p:spPr bwMode="auto">
          <a:xfrm>
            <a:off x="3542158" y="1819625"/>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6" name="AutoShape 167">
            <a:extLst>
              <a:ext uri="{FF2B5EF4-FFF2-40B4-BE49-F238E27FC236}">
                <a16:creationId xmlns:a16="http://schemas.microsoft.com/office/drawing/2014/main" id="{D7B78390-E6E8-F25A-DC9C-DB2B104BF2C0}"/>
              </a:ext>
            </a:extLst>
          </p:cNvPr>
          <p:cNvSpPr>
            <a:spLocks noChangeArrowheads="1"/>
          </p:cNvSpPr>
          <p:nvPr/>
        </p:nvSpPr>
        <p:spPr bwMode="auto">
          <a:xfrm>
            <a:off x="5095463" y="4581443"/>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7" name="AutoShape 167">
            <a:extLst>
              <a:ext uri="{FF2B5EF4-FFF2-40B4-BE49-F238E27FC236}">
                <a16:creationId xmlns:a16="http://schemas.microsoft.com/office/drawing/2014/main" id="{BC632039-C321-5978-58B9-7FAC0DB9AD2B}"/>
              </a:ext>
            </a:extLst>
          </p:cNvPr>
          <p:cNvSpPr>
            <a:spLocks noChangeArrowheads="1"/>
          </p:cNvSpPr>
          <p:nvPr/>
        </p:nvSpPr>
        <p:spPr bwMode="auto">
          <a:xfrm>
            <a:off x="5095463" y="3712817"/>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8" name="AutoShape 167">
            <a:extLst>
              <a:ext uri="{FF2B5EF4-FFF2-40B4-BE49-F238E27FC236}">
                <a16:creationId xmlns:a16="http://schemas.microsoft.com/office/drawing/2014/main" id="{23EC9730-0248-08DE-DAF6-03BC6B7FF2F3}"/>
              </a:ext>
            </a:extLst>
          </p:cNvPr>
          <p:cNvSpPr>
            <a:spLocks noChangeArrowheads="1"/>
          </p:cNvSpPr>
          <p:nvPr/>
        </p:nvSpPr>
        <p:spPr bwMode="auto">
          <a:xfrm>
            <a:off x="5095463" y="2844631"/>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cxnSp>
        <p:nvCxnSpPr>
          <p:cNvPr id="19"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6660856" y="756357"/>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17620CB3-78EB-4184-A074-B5DF96D51384}"/>
              </a:ext>
            </a:extLst>
          </p:cNvPr>
          <p:cNvCxnSpPr/>
          <p:nvPr/>
        </p:nvCxnSpPr>
        <p:spPr>
          <a:xfrm>
            <a:off x="6635456" y="1168709"/>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D8FD368-BF11-4DE4-86DE-92BE88F64130}"/>
              </a:ext>
            </a:extLst>
          </p:cNvPr>
          <p:cNvCxnSpPr/>
          <p:nvPr/>
        </p:nvCxnSpPr>
        <p:spPr>
          <a:xfrm>
            <a:off x="7816556" y="752784"/>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3"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6678318" y="1792597"/>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4"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7978481" y="1791009"/>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5"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7845131" y="2495859"/>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26" name="Picture 25">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3912" y="762930"/>
            <a:ext cx="628944" cy="612888"/>
          </a:xfrm>
          <a:prstGeom prst="rect">
            <a:avLst/>
          </a:prstGeom>
        </p:spPr>
      </p:pic>
      <p:cxnSp>
        <p:nvCxnSpPr>
          <p:cNvPr id="27"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9320355" y="3105414"/>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8" name="Straight Arrow Connector 27">
            <a:extLst>
              <a:ext uri="{FF2B5EF4-FFF2-40B4-BE49-F238E27FC236}">
                <a16:creationId xmlns:a16="http://schemas.microsoft.com/office/drawing/2014/main" id="{17620CB3-78EB-4184-A074-B5DF96D51384}"/>
              </a:ext>
            </a:extLst>
          </p:cNvPr>
          <p:cNvCxnSpPr/>
          <p:nvPr/>
        </p:nvCxnSpPr>
        <p:spPr>
          <a:xfrm>
            <a:off x="9294955" y="3517766"/>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D8FD368-BF11-4DE4-86DE-92BE88F64130}"/>
              </a:ext>
            </a:extLst>
          </p:cNvPr>
          <p:cNvCxnSpPr/>
          <p:nvPr/>
        </p:nvCxnSpPr>
        <p:spPr>
          <a:xfrm>
            <a:off x="10476055" y="3101841"/>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0"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9337817" y="4141654"/>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1"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10637980" y="4140066"/>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2"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10504630" y="4844916"/>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33" name="Picture 32">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3411" y="3111987"/>
            <a:ext cx="628944" cy="612888"/>
          </a:xfrm>
          <a:prstGeom prst="rect">
            <a:avLst/>
          </a:prstGeom>
        </p:spPr>
      </p:pic>
      <p:sp>
        <p:nvSpPr>
          <p:cNvPr id="34" name="TextBox 33">
            <a:extLst>
              <a:ext uri="{FF2B5EF4-FFF2-40B4-BE49-F238E27FC236}">
                <a16:creationId xmlns:a16="http://schemas.microsoft.com/office/drawing/2014/main" id="{06B8F4A6-E2CA-40CB-A011-E9F550132D74}"/>
              </a:ext>
            </a:extLst>
          </p:cNvPr>
          <p:cNvSpPr txBox="1"/>
          <p:nvPr/>
        </p:nvSpPr>
        <p:spPr>
          <a:xfrm>
            <a:off x="0" y="6026490"/>
            <a:ext cx="12191188" cy="323165"/>
          </a:xfrm>
          <a:prstGeom prst="rect">
            <a:avLst/>
          </a:prstGeom>
          <a:noFill/>
        </p:spPr>
        <p:txBody>
          <a:bodyPr wrap="square" rtlCol="0">
            <a:spAutoFit/>
          </a:bodyPr>
          <a:lstStyle/>
          <a:p>
            <a:pPr algn="ctr" rtl="0"/>
            <a:r>
              <a:rPr lang="pt-BR" sz="1500" dirty="0">
                <a:solidFill>
                  <a:schemeClr val="accent5">
                    <a:lumMod val="75000"/>
                  </a:schemeClr>
                </a:solidFill>
                <a:latin typeface="Century Gothic" panose="020B0502020202020204" pitchFamily="34" charset="0"/>
              </a:rPr>
              <a:t>COPIE E COLE OS ÍCONES EM BRANCO PARA USÁ-LOS NO MAPA DE CONTAS NO SLIDE ANTERIOR</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AÇÃO</a:t>
            </a: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563522"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6. PLANO DE AÇÃO</a:t>
            </a:r>
          </a:p>
        </p:txBody>
      </p:sp>
      <p:graphicFrame>
        <p:nvGraphicFramePr>
          <p:cNvPr id="2" name="Table 1">
            <a:extLst>
              <a:ext uri="{FF2B5EF4-FFF2-40B4-BE49-F238E27FC236}">
                <a16:creationId xmlns:a16="http://schemas.microsoft.com/office/drawing/2014/main" id="{4DCC25F2-0408-D398-4FA8-D5534C94D68D}"/>
              </a:ext>
            </a:extLst>
          </p:cNvPr>
          <p:cNvGraphicFramePr>
            <a:graphicFrameLocks noGrp="1"/>
          </p:cNvGraphicFramePr>
          <p:nvPr>
            <p:extLst>
              <p:ext uri="{D42A27DB-BD31-4B8C-83A1-F6EECF244321}">
                <p14:modId xmlns:p14="http://schemas.microsoft.com/office/powerpoint/2010/main" val="1310544067"/>
              </p:ext>
            </p:extLst>
          </p:nvPr>
        </p:nvGraphicFramePr>
        <p:xfrm>
          <a:off x="457071" y="793239"/>
          <a:ext cx="11538284" cy="5489580"/>
        </p:xfrm>
        <a:graphic>
          <a:graphicData uri="http://schemas.openxmlformats.org/drawingml/2006/table">
            <a:tbl>
              <a:tblPr/>
              <a:tblGrid>
                <a:gridCol w="3489726">
                  <a:extLst>
                    <a:ext uri="{9D8B030D-6E8A-4147-A177-3AD203B41FA5}">
                      <a16:colId xmlns:a16="http://schemas.microsoft.com/office/drawing/2014/main" val="2016557694"/>
                    </a:ext>
                  </a:extLst>
                </a:gridCol>
                <a:gridCol w="8048558">
                  <a:extLst>
                    <a:ext uri="{9D8B030D-6E8A-4147-A177-3AD203B41FA5}">
                      <a16:colId xmlns:a16="http://schemas.microsoft.com/office/drawing/2014/main" val="3236378058"/>
                    </a:ext>
                  </a:extLst>
                </a:gridCol>
              </a:tblGrid>
              <a:tr h="365972">
                <a:tc>
                  <a:txBody>
                    <a:bodyPr/>
                    <a:lstStyle/>
                    <a:p>
                      <a:pPr algn="l" rtl="0" fontAlgn="ctr"/>
                      <a:r>
                        <a:rPr lang="pt-BR" sz="1200" b="0" i="0" u="none" strike="noStrike">
                          <a:solidFill>
                            <a:srgbClr val="ED7D31"/>
                          </a:solidFill>
                          <a:effectLst/>
                          <a:latin typeface="Century Gothic" panose="020B0502020202020204" pitchFamily="34" charset="0"/>
                        </a:rPr>
                        <a:t>OBJETIVO 1</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92706754"/>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AÇÃO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915893416"/>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PROPRIETÁRIO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92211291"/>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DATA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DD/MM/AA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63755743"/>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81257435"/>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OBJETIVO 2</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51519759"/>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AÇÃO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56152662"/>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PROPRIETÁRIO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61152287"/>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DATA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pt-BR" sz="1200" b="0" i="0" u="none" strike="noStrike">
                          <a:solidFill>
                            <a:srgbClr val="000000"/>
                          </a:solidFill>
                          <a:effectLst/>
                          <a:latin typeface="Century Gothic" panose="020B0502020202020204" pitchFamily="34" charset="0"/>
                        </a:rPr>
                        <a:t>DD/MM/AA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893453605"/>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90432880"/>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OBJETIVO 3</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4676182"/>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AÇÃO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29634875"/>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PROPRIETÁRIO</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12280063"/>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DATA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DD/MM/AA</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51378620"/>
                  </a:ext>
                </a:extLst>
              </a:tr>
              <a:tr h="365972">
                <a:tc>
                  <a:txBody>
                    <a:bodyPr/>
                    <a:lstStyle/>
                    <a:p>
                      <a:pPr algn="l" rtl="0" fontAlgn="ctr"/>
                      <a:r>
                        <a:rPr lang="pt-BR"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58706087"/>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151405904"/>
              </p:ext>
            </p:extLst>
          </p:nvPr>
        </p:nvGraphicFramePr>
        <p:xfrm>
          <a:off x="787790" y="1050352"/>
          <a:ext cx="10495728" cy="2468352"/>
        </p:xfrm>
        <a:graphic>
          <a:graphicData uri="http://schemas.openxmlformats.org/drawingml/2006/table">
            <a:tbl>
              <a:tblPr firstRow="1" firstCol="1" bandRow="1">
                <a:tableStyleId>{5C22544A-7EE6-4342-B048-85BDC9FD1C3A}</a:tableStyleId>
              </a:tblPr>
              <a:tblGrid>
                <a:gridCol w="1049572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211</TotalTime>
  <Words>373</Words>
  <Application>Microsoft Office PowerPoint</Application>
  <PresentationFormat>Widescreen</PresentationFormat>
  <Paragraphs>153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7</cp:revision>
  <dcterms:created xsi:type="dcterms:W3CDTF">2023-04-16T19:49:27Z</dcterms:created>
  <dcterms:modified xsi:type="dcterms:W3CDTF">2024-09-27T05:03:56Z</dcterms:modified>
</cp:coreProperties>
</file>