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5" r:id="rId2"/>
    <p:sldId id="34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F0E6"/>
    <a:srgbClr val="FF7F5D"/>
    <a:srgbClr val="BEE96D"/>
    <a:srgbClr val="75E3DD"/>
    <a:srgbClr val="0EB4B5"/>
    <a:srgbClr val="FF672A"/>
    <a:srgbClr val="F99509"/>
    <a:srgbClr val="53C5BA"/>
    <a:srgbClr val="896E09"/>
    <a:srgbClr val="506E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9" autoAdjust="0"/>
    <p:restoredTop sz="86447"/>
  </p:normalViewPr>
  <p:slideViewPr>
    <p:cSldViewPr snapToGrid="0" snapToObjects="1">
      <p:cViewPr varScale="1">
        <p:scale>
          <a:sx n="108" d="100"/>
          <a:sy n="108" d="100"/>
        </p:scale>
        <p:origin x="73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53"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8634499" cy="492443"/>
          </a:xfrm>
          <a:prstGeom prst="rect">
            <a:avLst/>
          </a:prstGeom>
          <a:noFill/>
        </p:spPr>
        <p:txBody>
          <a:bodyPr wrap="square" rtlCol="0">
            <a:spAutoFit/>
          </a:bodyPr>
          <a:lstStyle/>
          <a:p>
            <a:pPr rtl="0"/>
            <a:r>
              <a:rPr lang="pt-BR" sz="2600" b="1" dirty="0">
                <a:solidFill>
                  <a:schemeClr val="tx1">
                    <a:lumMod val="75000"/>
                    <a:lumOff val="25000"/>
                  </a:schemeClr>
                </a:solidFill>
                <a:latin typeface="Century Gothic" panose="020B0502020202020204" pitchFamily="34" charset="0"/>
              </a:rPr>
              <a:t>MODELO BÁSICO DE AMOSTRA DE REGISTRO DE RAID</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486687427"/>
              </p:ext>
            </p:extLst>
          </p:nvPr>
        </p:nvGraphicFramePr>
        <p:xfrm>
          <a:off x="300446" y="1388659"/>
          <a:ext cx="11541029"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563917">
                  <a:extLst>
                    <a:ext uri="{9D8B030D-6E8A-4147-A177-3AD203B41FA5}">
                      <a16:colId xmlns:a16="http://schemas.microsoft.com/office/drawing/2014/main" val="542048111"/>
                    </a:ext>
                  </a:extLst>
                </a:gridCol>
                <a:gridCol w="2920754">
                  <a:extLst>
                    <a:ext uri="{9D8B030D-6E8A-4147-A177-3AD203B41FA5}">
                      <a16:colId xmlns:a16="http://schemas.microsoft.com/office/drawing/2014/main" val="960615560"/>
                    </a:ext>
                  </a:extLst>
                </a:gridCol>
                <a:gridCol w="2797146">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55692">
                  <a:extLst>
                    <a:ext uri="{9D8B030D-6E8A-4147-A177-3AD203B41FA5}">
                      <a16:colId xmlns:a16="http://schemas.microsoft.com/office/drawing/2014/main" val="3214253016"/>
                    </a:ext>
                  </a:extLst>
                </a:gridCol>
              </a:tblGrid>
              <a:tr h="400384">
                <a:tc>
                  <a:txBody>
                    <a:bodyPr/>
                    <a:lstStyle/>
                    <a:p>
                      <a:pPr algn="l" rtl="0" fontAlgn="ctr"/>
                      <a:r>
                        <a:rPr lang="pt-BR" sz="1200" u="none" strike="noStrike">
                          <a:effectLst/>
                          <a:latin typeface="Century Gothic" panose="020B0502020202020204" pitchFamily="34" charset="0"/>
                        </a:rPr>
                        <a:t>Nº</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Categoria de RAID</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Descrição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Impacto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Proprietário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Prioridade</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pt-BR" sz="1200" u="none" strike="noStrike">
                          <a:effectLst/>
                          <a:latin typeface="Century Gothic" panose="020B0502020202020204" pitchFamily="34" charset="0"/>
                        </a:rPr>
                        <a:t>101</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A entrega do material está atrasada</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Paradas da produção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Alexandra Mattson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rtl="0" fontAlgn="ctr"/>
                      <a:r>
                        <a:rPr lang="pt-BR" sz="1200" u="none" strike="noStrike">
                          <a:effectLst/>
                          <a:latin typeface="Century Gothic" panose="020B0502020202020204" pitchFamily="34" charset="0"/>
                        </a:rPr>
                        <a:t>102</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Defeitos nas máquinas</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Atraso na produção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Bruce Ferguson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pt-BR" sz="1200" u="none" strike="noStrike">
                          <a:effectLst/>
                          <a:latin typeface="Century Gothic" panose="020B0502020202020204" pitchFamily="34" charset="0"/>
                        </a:rPr>
                        <a:t>103</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rtl="0" fontAlgn="ctr"/>
                      <a:r>
                        <a:rPr lang="pt-BR" sz="1200" u="none" strike="noStrike">
                          <a:effectLst/>
                          <a:latin typeface="Century Gothic" panose="020B0502020202020204" pitchFamily="34" charset="0"/>
                        </a:rPr>
                        <a:t>104</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pt-BR" sz="1200" u="none" strike="noStrike">
                          <a:effectLst/>
                          <a:latin typeface="Century Gothic" panose="020B0502020202020204" pitchFamily="34" charset="0"/>
                        </a:rPr>
                        <a:t>105</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rtl="0" fontAlgn="ctr"/>
                      <a:r>
                        <a:rPr lang="pt-BR" sz="1200" u="none" strike="noStrike">
                          <a:effectLst/>
                          <a:latin typeface="Century Gothic" panose="020B0502020202020204" pitchFamily="34" charset="0"/>
                        </a:rPr>
                        <a:t>106</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pt-BR" sz="1200" u="none" strike="noStrike">
                          <a:effectLst/>
                          <a:latin typeface="Century Gothic" panose="020B0502020202020204" pitchFamily="34" charset="0"/>
                        </a:rPr>
                        <a:t>107</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rtl="0" fontAlgn="ctr"/>
                      <a:r>
                        <a:rPr lang="pt-BR" sz="1200" u="none" strike="noStrike">
                          <a:effectLst/>
                          <a:latin typeface="Century Gothic" panose="020B0502020202020204" pitchFamily="34" charset="0"/>
                        </a:rPr>
                        <a:t>108</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pt-BR" sz="1200" u="none" strike="noStrike">
                          <a:effectLst/>
                          <a:latin typeface="Century Gothic" panose="020B0502020202020204" pitchFamily="34" charset="0"/>
                        </a:rPr>
                        <a:t>109</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rtl="0" fontAlgn="ctr"/>
                      <a:r>
                        <a:rPr lang="pt-BR" sz="1200" u="none" strike="noStrike">
                          <a:effectLst/>
                          <a:latin typeface="Century Gothic" panose="020B0502020202020204" pitchFamily="34" charset="0"/>
                        </a:rPr>
                        <a:t>110</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srcRect/>
          <a:stretch/>
        </p:blipFill>
        <p:spPr>
          <a:xfrm>
            <a:off x="300446" y="836093"/>
            <a:ext cx="6286500" cy="395151"/>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1053548" y="1852099"/>
            <a:ext cx="1405567"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Risco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250025"/>
            <a:ext cx="1405567"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Suposição</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2647951"/>
            <a:ext cx="1405567"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Problema</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045877"/>
            <a:ext cx="1405567"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Dependência</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577729" y="185209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Insignificante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577729" y="225002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Baixa</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577729" y="264795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Moderada</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577729" y="304587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Alta</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577729" y="344716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Crítica</a:t>
            </a:r>
          </a:p>
        </p:txBody>
      </p:sp>
      <p:pic>
        <p:nvPicPr>
          <p:cNvPr id="3" name="Picture 2">
            <a:hlinkClick r:id="rId3"/>
            <a:extLst>
              <a:ext uri="{FF2B5EF4-FFF2-40B4-BE49-F238E27FC236}">
                <a16:creationId xmlns:a16="http://schemas.microsoft.com/office/drawing/2014/main" id="{BF1EBA5E-4E1F-0C6F-A6D6-088E62D8E0FD}"/>
              </a:ext>
            </a:extLst>
          </p:cNvPr>
          <p:cNvPicPr>
            <a:picLocks noChangeAspect="1"/>
          </p:cNvPicPr>
          <p:nvPr/>
        </p:nvPicPr>
        <p:blipFill>
          <a:blip r:embed="rId4"/>
          <a:srcRect/>
          <a:stretch/>
        </p:blipFill>
        <p:spPr>
          <a:xfrm>
            <a:off x="9340039" y="198358"/>
            <a:ext cx="2520122" cy="501240"/>
          </a:xfrm>
          <a:prstGeom prst="rect">
            <a:avLst/>
          </a:prstGeom>
        </p:spPr>
      </p:pic>
    </p:spTree>
    <p:extLst>
      <p:ext uri="{BB962C8B-B14F-4D97-AF65-F5344CB8AC3E}">
        <p14:creationId xmlns:p14="http://schemas.microsoft.com/office/powerpoint/2010/main" val="1033320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297572"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Crítica</a:t>
            </a:r>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pPr rtl="0"/>
            <a:r>
              <a:rPr lang="pt-BR" sz="2800" b="1" dirty="0">
                <a:solidFill>
                  <a:schemeClr val="tx1">
                    <a:lumMod val="75000"/>
                    <a:lumOff val="25000"/>
                  </a:schemeClr>
                </a:solidFill>
                <a:latin typeface="Century Gothic" panose="020B0502020202020204" pitchFamily="34" charset="0"/>
              </a:rPr>
              <a:t>MODELO BÁSICO DE REGISTRO DE RAID</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356753055"/>
              </p:ext>
            </p:extLst>
          </p:nvPr>
        </p:nvGraphicFramePr>
        <p:xfrm>
          <a:off x="300446" y="1389888"/>
          <a:ext cx="11537456"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563624">
                  <a:extLst>
                    <a:ext uri="{9D8B030D-6E8A-4147-A177-3AD203B41FA5}">
                      <a16:colId xmlns:a16="http://schemas.microsoft.com/office/drawing/2014/main" val="542048111"/>
                    </a:ext>
                  </a:extLst>
                </a:gridCol>
                <a:gridCol w="2916936">
                  <a:extLst>
                    <a:ext uri="{9D8B030D-6E8A-4147-A177-3AD203B41FA5}">
                      <a16:colId xmlns:a16="http://schemas.microsoft.com/office/drawing/2014/main" val="960615560"/>
                    </a:ext>
                  </a:extLst>
                </a:gridCol>
                <a:gridCol w="2798064">
                  <a:extLst>
                    <a:ext uri="{9D8B030D-6E8A-4147-A177-3AD203B41FA5}">
                      <a16:colId xmlns:a16="http://schemas.microsoft.com/office/drawing/2014/main" val="3202824608"/>
                    </a:ext>
                  </a:extLst>
                </a:gridCol>
                <a:gridCol w="2221992">
                  <a:extLst>
                    <a:ext uri="{9D8B030D-6E8A-4147-A177-3AD203B41FA5}">
                      <a16:colId xmlns:a16="http://schemas.microsoft.com/office/drawing/2014/main" val="320016082"/>
                    </a:ext>
                  </a:extLst>
                </a:gridCol>
                <a:gridCol w="1353312">
                  <a:extLst>
                    <a:ext uri="{9D8B030D-6E8A-4147-A177-3AD203B41FA5}">
                      <a16:colId xmlns:a16="http://schemas.microsoft.com/office/drawing/2014/main" val="3214253016"/>
                    </a:ext>
                  </a:extLst>
                </a:gridCol>
              </a:tblGrid>
              <a:tr h="340750">
                <a:tc>
                  <a:txBody>
                    <a:bodyPr/>
                    <a:lstStyle/>
                    <a:p>
                      <a:pPr algn="l" rtl="0" fontAlgn="ctr"/>
                      <a:r>
                        <a:rPr lang="pt-BR" sz="1200" u="none" strike="noStrike">
                          <a:effectLst/>
                          <a:latin typeface="Century Gothic" panose="020B0502020202020204" pitchFamily="34" charset="0"/>
                        </a:rPr>
                        <a:t>Nº</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Categoria de RAID</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Descrição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Impacto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Proprietário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Prioridade</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pt-BR" sz="1200" u="none" strike="noStrike">
                          <a:effectLst/>
                          <a:latin typeface="Century Gothic" panose="020B0502020202020204" pitchFamily="34" charset="0"/>
                        </a:rPr>
                        <a:t>101</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Risco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Suposição</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Problema</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Dependência</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7943784"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Insignificante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297571"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Baixa</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48779"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Moderada</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7943784"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Alta</a:t>
            </a:r>
          </a:p>
        </p:txBody>
      </p:sp>
      <p:pic>
        <p:nvPicPr>
          <p:cNvPr id="3" name="Graphic 3">
            <a:extLst>
              <a:ext uri="{FF2B5EF4-FFF2-40B4-BE49-F238E27FC236}">
                <a16:creationId xmlns:a16="http://schemas.microsoft.com/office/drawing/2014/main" id="{A522B493-7DAD-63A0-CC63-63BF40D76341}"/>
              </a:ext>
            </a:extLst>
          </p:cNvPr>
          <p:cNvPicPr>
            <a:picLocks noChangeAspect="1"/>
          </p:cNvPicPr>
          <p:nvPr/>
        </p:nvPicPr>
        <p:blipFill>
          <a:blip r:embed="rId2"/>
          <a:srcRect/>
          <a:stretch/>
        </p:blipFill>
        <p:spPr>
          <a:xfrm>
            <a:off x="300446" y="836093"/>
            <a:ext cx="6286500" cy="395151"/>
          </a:xfrm>
          <a:prstGeom prst="rect">
            <a:avLst/>
          </a:prstGeom>
        </p:spPr>
      </p:pic>
    </p:spTree>
    <p:extLst>
      <p:ext uri="{BB962C8B-B14F-4D97-AF65-F5344CB8AC3E}">
        <p14:creationId xmlns:p14="http://schemas.microsoft.com/office/powerpoint/2010/main" val="2665177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1651</TotalTime>
  <Words>227</Words>
  <Application>Microsoft Office PowerPoint</Application>
  <PresentationFormat>Widescreen</PresentationFormat>
  <Paragraphs>111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33</cp:revision>
  <cp:lastPrinted>2020-08-31T22:23:58Z</cp:lastPrinted>
  <dcterms:created xsi:type="dcterms:W3CDTF">2021-07-07T23:54:57Z</dcterms:created>
  <dcterms:modified xsi:type="dcterms:W3CDTF">2024-10-16T06:05:58Z</dcterms:modified>
</cp:coreProperties>
</file>