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sldIdLst>
    <p:sldId id="343" r:id="rId2"/>
    <p:sldId id="353"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rica Waite" initials="EW" lastIdx="2" clrIdx="0">
    <p:extLst>
      <p:ext uri="{19B8F6BF-5375-455C-9EA6-DF929625EA0E}">
        <p15:presenceInfo xmlns:p15="http://schemas.microsoft.com/office/powerpoint/2012/main" userId="c568693182780e75"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9F6F4"/>
    <a:srgbClr val="FFD966"/>
    <a:srgbClr val="C8F088"/>
    <a:srgbClr val="ADEBDC"/>
    <a:srgbClr val="28DACF"/>
    <a:srgbClr val="BEE3E0"/>
    <a:srgbClr val="F9F9F9"/>
    <a:srgbClr val="0D72D4"/>
    <a:srgbClr val="D6EEFD"/>
    <a:srgbClr val="EAF8F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915" autoAdjust="0"/>
    <p:restoredTop sz="96058"/>
  </p:normalViewPr>
  <p:slideViewPr>
    <p:cSldViewPr snapToGrid="0" snapToObjects="1">
      <p:cViewPr varScale="1">
        <p:scale>
          <a:sx n="105" d="100"/>
          <a:sy n="105" d="100"/>
        </p:scale>
        <p:origin x="126" y="174"/>
      </p:cViewPr>
      <p:guideLst/>
    </p:cSldViewPr>
  </p:slideViewPr>
  <p:outlineViewPr>
    <p:cViewPr>
      <p:scale>
        <a:sx n="33" d="100"/>
        <a:sy n="33" d="100"/>
      </p:scale>
      <p:origin x="0" y="0"/>
    </p:cViewPr>
    <p:sldLst>
      <p:sld r:id="rId1" collapse="1"/>
    </p:sldLst>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commentAuthors" Target="commentAuthors.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_rels/viewProps.xml.rels><?xml version="1.0" encoding="UTF-8" standalone="yes"?>
<Relationships xmlns="http://schemas.openxmlformats.org/package/2006/relationships"><Relationship Id="rId1"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B6AFEDE-F1BF-6A4A-80D9-CCB6DC4EFE3D}" type="datetimeFigureOut">
              <a:rPr lang="en-US" smtClean="0"/>
              <a:t>10/18/2024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711C10-233D-DA48-A5CB-9365BBABB6B4}" type="slidenum">
              <a:rPr lang="en-US" smtClean="0"/>
              <a:t>‹#›</a:t>
            </a:fld>
            <a:endParaRPr lang="en-US" dirty="0"/>
          </a:p>
        </p:txBody>
      </p:sp>
    </p:spTree>
    <p:extLst>
      <p:ext uri="{BB962C8B-B14F-4D97-AF65-F5344CB8AC3E}">
        <p14:creationId xmlns:p14="http://schemas.microsoft.com/office/powerpoint/2010/main" val="4330768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1</a:t>
            </a:fld>
            <a:endParaRPr/>
          </a:p>
        </p:txBody>
      </p:sp>
    </p:spTree>
    <p:extLst>
      <p:ext uri="{BB962C8B-B14F-4D97-AF65-F5344CB8AC3E}">
        <p14:creationId xmlns:p14="http://schemas.microsoft.com/office/powerpoint/2010/main" val="2064144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rtl="0"/>
            <a:fld id="{C0711C10-233D-DA48-A5CB-9365BBABB6B4}" type="slidenum">
              <a:rPr/>
              <a:t>2</a:t>
            </a:fld>
            <a:endParaRPr/>
          </a:p>
        </p:txBody>
      </p:sp>
    </p:spTree>
    <p:extLst>
      <p:ext uri="{BB962C8B-B14F-4D97-AF65-F5344CB8AC3E}">
        <p14:creationId xmlns:p14="http://schemas.microsoft.com/office/powerpoint/2010/main" val="42226117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rtl="0"/>
            <a:fld id="{C0711C10-233D-DA48-A5CB-9365BBABB6B4}" type="slidenum">
              <a:rPr/>
              <a:t>3</a:t>
            </a:fld>
            <a:endParaRPr/>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073458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839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356738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2079415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797732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1153701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6417093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5459013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9130763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559721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381E756-E947-FD4A-8A23-D2C983A1A8BD}" type="datetimeFigureOut">
              <a:rPr lang="en-US" smtClean="0"/>
              <a:t>10/18/2024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330669D-EC37-AA42-8CD3-B0788BD38FC6}" type="slidenum">
              <a:rPr lang="en-US" smtClean="0"/>
              <a:t>‹#›</a:t>
            </a:fld>
            <a:endParaRPr lang="en-US" dirty="0"/>
          </a:p>
        </p:txBody>
      </p:sp>
    </p:spTree>
    <p:extLst>
      <p:ext uri="{BB962C8B-B14F-4D97-AF65-F5344CB8AC3E}">
        <p14:creationId xmlns:p14="http://schemas.microsoft.com/office/powerpoint/2010/main" val="14938084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81E756-E947-FD4A-8A23-D2C983A1A8BD}" type="datetimeFigureOut">
              <a:rPr lang="en-US" smtClean="0"/>
              <a:t>10/18/2024</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330669D-EC37-AA42-8CD3-B0788BD38FC6}" type="slidenum">
              <a:rPr lang="en-US" smtClean="0"/>
              <a:t>‹#›</a:t>
            </a:fld>
            <a:endParaRPr lang="en-US" dirty="0"/>
          </a:p>
        </p:txBody>
      </p:sp>
    </p:spTree>
    <p:extLst>
      <p:ext uri="{BB962C8B-B14F-4D97-AF65-F5344CB8AC3E}">
        <p14:creationId xmlns:p14="http://schemas.microsoft.com/office/powerpoint/2010/main" val="1729608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pt.smartsheet.com/try-it?trp=58059"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3"/>
            <a:ext cx="8352276" cy="415498"/>
          </a:xfrm>
          <a:prstGeom prst="rect">
            <a:avLst/>
          </a:prstGeom>
          <a:noFill/>
          <a:effectLst/>
        </p:spPr>
        <p:txBody>
          <a:bodyPr wrap="square" rtlCol="0">
            <a:spAutoFit/>
          </a:bodyPr>
          <a:lstStyle/>
          <a:p>
            <a:pPr rtl="0"/>
            <a:r>
              <a:rPr lang="pt-BR" sz="2100" b="1">
                <a:solidFill>
                  <a:schemeClr val="tx1">
                    <a:lumMod val="65000"/>
                    <a:lumOff val="35000"/>
                  </a:schemeClr>
                </a:solidFill>
                <a:latin typeface="Century Gothic" panose="020B0502020202020204" pitchFamily="34" charset="0"/>
              </a:rPr>
              <a:t>MODELO BÁSICO DE PLANO DE ENGAJAMENTO COM PARTES INTERESSADAS – EXEMPLO</a:t>
            </a:r>
          </a:p>
        </p:txBody>
      </p:sp>
      <p:pic>
        <p:nvPicPr>
          <p:cNvPr id="4" name="Picture 3">
            <a:hlinkClick r:id="rId3"/>
            <a:extLst>
              <a:ext uri="{FF2B5EF4-FFF2-40B4-BE49-F238E27FC236}">
                <a16:creationId xmlns:a16="http://schemas.microsoft.com/office/drawing/2014/main" id="{4AEB8225-3AA8-AF48-AD51-3F5F53316D6B}"/>
              </a:ext>
            </a:extLst>
          </p:cNvPr>
          <p:cNvPicPr>
            <a:picLocks noChangeAspect="1"/>
          </p:cNvPicPr>
          <p:nvPr/>
        </p:nvPicPr>
        <p:blipFill>
          <a:blip r:embed="rId4"/>
          <a:srcRect/>
          <a:stretch/>
        </p:blipFill>
        <p:spPr>
          <a:xfrm>
            <a:off x="9324150" y="236233"/>
            <a:ext cx="2551238" cy="507429"/>
          </a:xfrm>
          <a:prstGeom prst="rect">
            <a:avLst/>
          </a:prstGeom>
        </p:spPr>
      </p:pic>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2007793269"/>
              </p:ext>
            </p:extLst>
          </p:nvPr>
        </p:nvGraphicFramePr>
        <p:xfrm>
          <a:off x="165559" y="1057861"/>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pt-BR" sz="1000" b="0">
                          <a:solidFill>
                            <a:schemeClr val="tx1">
                              <a:lumMod val="65000"/>
                              <a:lumOff val="35000"/>
                            </a:schemeClr>
                          </a:solidFill>
                          <a:effectLst/>
                          <a:latin typeface="Century Gothic" panose="020B0502020202020204" pitchFamily="34" charset="0"/>
                        </a:rPr>
                        <a:t>NOME DO </a:t>
                      </a:r>
                      <a:br>
                        <a:rPr lang="en-US" sz="1000" b="0" dirty="0">
                          <a:solidFill>
                            <a:schemeClr val="tx1">
                              <a:lumMod val="65000"/>
                              <a:lumOff val="35000"/>
                            </a:schemeClr>
                          </a:solidFill>
                          <a:effectLst/>
                          <a:latin typeface="Century Gothic" panose="020B0502020202020204" pitchFamily="34" charset="0"/>
                        </a:rPr>
                      </a:br>
                      <a:r>
                        <a:rPr lang="pt-BR" sz="1000" b="0">
                          <a:solidFill>
                            <a:schemeClr val="tx1">
                              <a:lumMod val="65000"/>
                              <a:lumOff val="35000"/>
                            </a:schemeClr>
                          </a:solidFill>
                          <a:effectLst/>
                          <a:latin typeface="Century Gothic" panose="020B0502020202020204" pitchFamily="34" charset="0"/>
                        </a:rPr>
                        <a:t>PROJETO</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rtl="0">
                        <a:lnSpc>
                          <a:spcPct val="115000"/>
                        </a:lnSpc>
                        <a:spcBef>
                          <a:spcPts val="0"/>
                        </a:spcBef>
                        <a:spcAft>
                          <a:spcPts val="0"/>
                        </a:spcAft>
                      </a:pPr>
                      <a:r>
                        <a:rPr lang="pt-BR" sz="1600" b="0" dirty="0">
                          <a:solidFill>
                            <a:schemeClr val="tx1"/>
                          </a:solidFill>
                          <a:effectLst/>
                          <a:latin typeface="Century Gothic" panose="020B0502020202020204" pitchFamily="34" charset="0"/>
                        </a:rPr>
                        <a:t>Renovação de parques urbanos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2959404836"/>
              </p:ext>
            </p:extLst>
          </p:nvPr>
        </p:nvGraphicFramePr>
        <p:xfrm>
          <a:off x="4383741" y="1064943"/>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pt-BR" sz="1000" b="0">
                          <a:solidFill>
                            <a:schemeClr val="tx1">
                              <a:lumMod val="65000"/>
                              <a:lumOff val="35000"/>
                            </a:schemeClr>
                          </a:solidFill>
                          <a:effectLst/>
                          <a:latin typeface="Century Gothic" panose="020B0502020202020204" pitchFamily="34" charset="0"/>
                        </a:rPr>
                        <a:t>DESCRIÇÃO DO </a:t>
                      </a:r>
                      <a:br>
                        <a:rPr lang="en-US" sz="1000" b="0" dirty="0">
                          <a:solidFill>
                            <a:schemeClr val="tx1">
                              <a:lumMod val="65000"/>
                              <a:lumOff val="35000"/>
                            </a:schemeClr>
                          </a:solidFill>
                          <a:effectLst/>
                          <a:latin typeface="Century Gothic" panose="020B0502020202020204" pitchFamily="34" charset="0"/>
                        </a:rPr>
                      </a:br>
                      <a:r>
                        <a:rPr lang="pt-BR" sz="1000" b="0">
                          <a:solidFill>
                            <a:schemeClr val="tx1">
                              <a:lumMod val="65000"/>
                              <a:lumOff val="35000"/>
                            </a:schemeClr>
                          </a:solidFill>
                          <a:effectLst/>
                          <a:latin typeface="Century Gothic" panose="020B0502020202020204" pitchFamily="34" charset="0"/>
                        </a:rPr>
                        <a:t>PROJETO</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rtl="0">
                        <a:lnSpc>
                          <a:spcPct val="115000"/>
                        </a:lnSpc>
                        <a:spcBef>
                          <a:spcPts val="0"/>
                        </a:spcBef>
                        <a:spcAft>
                          <a:spcPts val="0"/>
                        </a:spcAft>
                      </a:pPr>
                      <a:r>
                        <a:rPr lang="pt-BR" sz="1200" b="0">
                          <a:solidFill>
                            <a:srgbClr val="000000"/>
                          </a:solidFill>
                          <a:effectLst/>
                          <a:latin typeface="Century Gothic" panose="020B0502020202020204" pitchFamily="34" charset="0"/>
                          <a:ea typeface="Times New Roman" panose="02020603050405020304" pitchFamily="18" charset="0"/>
                          <a:cs typeface="Calibri" panose="020F0502020204030204" pitchFamily="34" charset="0"/>
                        </a:rPr>
                        <a:t>Este projeto tem como objetivo revitalizar um parque urbano existente ao consertar as infraestruturas recreativas, melhorar as áreas verdes, atualizar os espaços infantis e reformular os trajetos e a iluminação.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3622367621"/>
              </p:ext>
            </p:extLst>
          </p:nvPr>
        </p:nvGraphicFramePr>
        <p:xfrm>
          <a:off x="249647" y="2135751"/>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Parte interessada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Área(s) de interesse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Fase(s) do projeto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Estratégia de engajamento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Método de engajamento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Frequência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Cidadãos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28DACF"/>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Segurança e acessibilidade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Planejamento, execução e encerramento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Serviços inclusivos: solicite as opiniões e o feedback das pessoas.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Publicações em redes sociais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Semanalmente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Grupos dedicados ao meio ambiente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ADEBDC"/>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Preservação de áreas verdes e design sustentável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Iniciação e planejamento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Consultoria: peça orientação das pessoas.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E-mails</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Mensalmente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Departamento de parques e recreação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C8F088"/>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Manutenção, operação e conformidade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Iniciação, planejamento e execução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Concentração em parcerias: trabalhe para garantir a viabilidade em longo prazo dos parques.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Ligações telefônicas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Quinzenalmente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Empreiteiras da construção civil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FFD966"/>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Orçamento e garantia de qualidade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Planejamento, execução e encerramento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Colaboração: trabalhe em parceria para garantir uma execução bem-sucedida.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Reuniões feitas pessoalmente</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Semanalmente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15085882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 name="TextBox 32">
            <a:extLst>
              <a:ext uri="{FF2B5EF4-FFF2-40B4-BE49-F238E27FC236}">
                <a16:creationId xmlns:a16="http://schemas.microsoft.com/office/drawing/2014/main" id="{143A449B-AAB7-994A-92CE-8F48E2CA7DF6}"/>
              </a:ext>
            </a:extLst>
          </p:cNvPr>
          <p:cNvSpPr txBox="1"/>
          <p:nvPr/>
        </p:nvSpPr>
        <p:spPr>
          <a:xfrm>
            <a:off x="165559" y="236233"/>
            <a:ext cx="10842752" cy="415498"/>
          </a:xfrm>
          <a:prstGeom prst="rect">
            <a:avLst/>
          </a:prstGeom>
          <a:noFill/>
          <a:effectLst/>
        </p:spPr>
        <p:txBody>
          <a:bodyPr wrap="square" rtlCol="0">
            <a:spAutoFit/>
          </a:bodyPr>
          <a:lstStyle/>
          <a:p>
            <a:pPr rtl="0"/>
            <a:r>
              <a:rPr lang="pt-BR" sz="2100" b="1" dirty="0">
                <a:solidFill>
                  <a:schemeClr val="tx1">
                    <a:lumMod val="65000"/>
                    <a:lumOff val="35000"/>
                  </a:schemeClr>
                </a:solidFill>
                <a:latin typeface="Century Gothic" panose="020B0502020202020204" pitchFamily="34" charset="0"/>
              </a:rPr>
              <a:t>MODELO BÁSICO DO PLANO DE ENGAJAMENTO DAS PARTES INTERESSADAS </a:t>
            </a:r>
          </a:p>
        </p:txBody>
      </p:sp>
      <p:graphicFrame>
        <p:nvGraphicFramePr>
          <p:cNvPr id="3" name="Table 2">
            <a:extLst>
              <a:ext uri="{FF2B5EF4-FFF2-40B4-BE49-F238E27FC236}">
                <a16:creationId xmlns:a16="http://schemas.microsoft.com/office/drawing/2014/main" id="{1BD221B0-7786-070A-A88B-04382A3AB97F}"/>
              </a:ext>
            </a:extLst>
          </p:cNvPr>
          <p:cNvGraphicFramePr>
            <a:graphicFrameLocks noGrp="1"/>
          </p:cNvGraphicFramePr>
          <p:nvPr>
            <p:extLst>
              <p:ext uri="{D42A27DB-BD31-4B8C-83A1-F6EECF244321}">
                <p14:modId xmlns:p14="http://schemas.microsoft.com/office/powerpoint/2010/main" val="370922362"/>
              </p:ext>
            </p:extLst>
          </p:nvPr>
        </p:nvGraphicFramePr>
        <p:xfrm>
          <a:off x="165559" y="1048983"/>
          <a:ext cx="4218182" cy="861962"/>
        </p:xfrm>
        <a:graphic>
          <a:graphicData uri="http://schemas.openxmlformats.org/drawingml/2006/table">
            <a:tbl>
              <a:tblPr firstRow="1" firstCol="1" bandRow="1">
                <a:tableStyleId>{5C22544A-7EE6-4342-B048-85BDC9FD1C3A}</a:tableStyleId>
              </a:tblPr>
              <a:tblGrid>
                <a:gridCol w="803650">
                  <a:extLst>
                    <a:ext uri="{9D8B030D-6E8A-4147-A177-3AD203B41FA5}">
                      <a16:colId xmlns:a16="http://schemas.microsoft.com/office/drawing/2014/main" val="4132419924"/>
                    </a:ext>
                  </a:extLst>
                </a:gridCol>
                <a:gridCol w="341453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pt-BR" sz="1000" b="0" dirty="0">
                          <a:solidFill>
                            <a:schemeClr val="tx1">
                              <a:lumMod val="65000"/>
                              <a:lumOff val="35000"/>
                            </a:schemeClr>
                          </a:solidFill>
                          <a:effectLst/>
                          <a:latin typeface="Century Gothic" panose="020B0502020202020204" pitchFamily="34" charset="0"/>
                        </a:rPr>
                        <a:t>NOME DO </a:t>
                      </a:r>
                      <a:br>
                        <a:rPr lang="en-US" sz="1000" b="0" dirty="0">
                          <a:solidFill>
                            <a:schemeClr val="tx1">
                              <a:lumMod val="65000"/>
                              <a:lumOff val="35000"/>
                            </a:schemeClr>
                          </a:solidFill>
                          <a:effectLst/>
                          <a:latin typeface="Century Gothic" panose="020B0502020202020204" pitchFamily="34" charset="0"/>
                        </a:rPr>
                      </a:br>
                      <a:r>
                        <a:rPr lang="pt-BR" sz="1000" b="0" dirty="0">
                          <a:solidFill>
                            <a:schemeClr val="tx1">
                              <a:lumMod val="65000"/>
                              <a:lumOff val="35000"/>
                            </a:schemeClr>
                          </a:solidFill>
                          <a:effectLst/>
                          <a:latin typeface="Century Gothic" panose="020B0502020202020204" pitchFamily="34" charset="0"/>
                        </a:rPr>
                        <a:t>PROJETO</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4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rgbClr val="F9F9F9"/>
                    </a:solidFill>
                  </a:tcPr>
                </a:tc>
                <a:extLst>
                  <a:ext uri="{0D108BD9-81ED-4DB2-BD59-A6C34878D82A}">
                    <a16:rowId xmlns:a16="http://schemas.microsoft.com/office/drawing/2014/main" val="2208306387"/>
                  </a:ext>
                </a:extLst>
              </a:tr>
            </a:tbl>
          </a:graphicData>
        </a:graphic>
      </p:graphicFrame>
      <p:graphicFrame>
        <p:nvGraphicFramePr>
          <p:cNvPr id="5" name="Table 4">
            <a:extLst>
              <a:ext uri="{FF2B5EF4-FFF2-40B4-BE49-F238E27FC236}">
                <a16:creationId xmlns:a16="http://schemas.microsoft.com/office/drawing/2014/main" id="{CFA64307-81AD-924E-B338-45DB0C0453FF}"/>
              </a:ext>
            </a:extLst>
          </p:cNvPr>
          <p:cNvGraphicFramePr>
            <a:graphicFrameLocks noGrp="1"/>
          </p:cNvGraphicFramePr>
          <p:nvPr>
            <p:extLst>
              <p:ext uri="{D42A27DB-BD31-4B8C-83A1-F6EECF244321}">
                <p14:modId xmlns:p14="http://schemas.microsoft.com/office/powerpoint/2010/main" val="923930152"/>
              </p:ext>
            </p:extLst>
          </p:nvPr>
        </p:nvGraphicFramePr>
        <p:xfrm>
          <a:off x="4383741" y="1056065"/>
          <a:ext cx="7491648" cy="861962"/>
        </p:xfrm>
        <a:graphic>
          <a:graphicData uri="http://schemas.openxmlformats.org/drawingml/2006/table">
            <a:tbl>
              <a:tblPr firstRow="1" firstCol="1" bandRow="1">
                <a:tableStyleId>{5C22544A-7EE6-4342-B048-85BDC9FD1C3A}</a:tableStyleId>
              </a:tblPr>
              <a:tblGrid>
                <a:gridCol w="1021636">
                  <a:extLst>
                    <a:ext uri="{9D8B030D-6E8A-4147-A177-3AD203B41FA5}">
                      <a16:colId xmlns:a16="http://schemas.microsoft.com/office/drawing/2014/main" val="4132419924"/>
                    </a:ext>
                  </a:extLst>
                </a:gridCol>
                <a:gridCol w="6470012">
                  <a:extLst>
                    <a:ext uri="{9D8B030D-6E8A-4147-A177-3AD203B41FA5}">
                      <a16:colId xmlns:a16="http://schemas.microsoft.com/office/drawing/2014/main" val="3064632449"/>
                    </a:ext>
                  </a:extLst>
                </a:gridCol>
              </a:tblGrid>
              <a:tr h="861962">
                <a:tc>
                  <a:txBody>
                    <a:bodyPr/>
                    <a:lstStyle/>
                    <a:p>
                      <a:pPr marL="0" marR="46355" algn="r" rtl="0">
                        <a:lnSpc>
                          <a:spcPct val="115000"/>
                        </a:lnSpc>
                        <a:spcBef>
                          <a:spcPts val="0"/>
                        </a:spcBef>
                        <a:spcAft>
                          <a:spcPts val="0"/>
                        </a:spcAft>
                      </a:pPr>
                      <a:r>
                        <a:rPr lang="pt-BR" sz="1000" b="0">
                          <a:solidFill>
                            <a:schemeClr val="tx1">
                              <a:lumMod val="65000"/>
                              <a:lumOff val="35000"/>
                            </a:schemeClr>
                          </a:solidFill>
                          <a:effectLst/>
                          <a:latin typeface="Century Gothic" panose="020B0502020202020204" pitchFamily="34" charset="0"/>
                        </a:rPr>
                        <a:t>DESCRIÇÃO DO </a:t>
                      </a:r>
                      <a:br>
                        <a:rPr lang="en-US" sz="1000" b="0" dirty="0">
                          <a:solidFill>
                            <a:schemeClr val="tx1">
                              <a:lumMod val="65000"/>
                              <a:lumOff val="35000"/>
                            </a:schemeClr>
                          </a:solidFill>
                          <a:effectLst/>
                          <a:latin typeface="Century Gothic" panose="020B0502020202020204" pitchFamily="34" charset="0"/>
                        </a:rPr>
                      </a:br>
                      <a:r>
                        <a:rPr lang="pt-BR" sz="1000" b="0">
                          <a:solidFill>
                            <a:schemeClr val="tx1">
                              <a:lumMod val="65000"/>
                              <a:lumOff val="35000"/>
                            </a:schemeClr>
                          </a:solidFill>
                          <a:effectLst/>
                          <a:latin typeface="Century Gothic" panose="020B0502020202020204" pitchFamily="34" charset="0"/>
                        </a:rPr>
                        <a:t>PROJETO</a:t>
                      </a:r>
                    </a:p>
                  </a:txBody>
                  <a:tcPr marL="68580" marR="68580" marT="0" marB="0">
                    <a:lnL w="12700" cmpd="sng">
                      <a:noFill/>
                    </a:lnL>
                    <a:lnR w="12700" cap="flat" cmpd="sng" algn="ctr">
                      <a:solidFill>
                        <a:schemeClr val="bg1">
                          <a:lumMod val="75000"/>
                        </a:schemeClr>
                      </a:solidFill>
                      <a:prstDash val="solid"/>
                      <a:round/>
                      <a:headEnd type="none" w="med" len="med"/>
                      <a:tailEnd type="none" w="med" len="med"/>
                    </a:lnR>
                    <a:lnT w="12700" cmpd="sng">
                      <a:noFill/>
                    </a:lnT>
                    <a:lnB w="38100" cmpd="sng">
                      <a:noFill/>
                    </a:lnB>
                    <a:lnTlToBr w="12700" cmpd="sng">
                      <a:noFill/>
                      <a:prstDash val="solid"/>
                    </a:lnTlToBr>
                    <a:lnBlToTr w="12700" cmpd="sng">
                      <a:noFill/>
                      <a:prstDash val="solid"/>
                    </a:lnBlToTr>
                    <a:noFill/>
                  </a:tcPr>
                </a:tc>
                <a:tc>
                  <a:txBody>
                    <a:bodyPr/>
                    <a:lstStyle/>
                    <a:p>
                      <a:pPr marL="66675" marR="0">
                        <a:lnSpc>
                          <a:spcPct val="115000"/>
                        </a:lnSpc>
                        <a:spcBef>
                          <a:spcPts val="0"/>
                        </a:spcBef>
                        <a:spcAft>
                          <a:spcPts val="0"/>
                        </a:spcAft>
                      </a:pPr>
                      <a:endParaRPr lang="en-US" sz="1200" b="0" dirty="0">
                        <a:effectLst/>
                        <a:latin typeface="Times New Roman" panose="02020603050405020304" pitchFamily="18"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28575" cap="flat" cmpd="sng" algn="ctr">
                      <a:solidFill>
                        <a:schemeClr val="bg1">
                          <a:lumMod val="75000"/>
                        </a:schemeClr>
                      </a:solidFill>
                      <a:prstDash val="solid"/>
                      <a:round/>
                      <a:headEnd type="none" w="med" len="med"/>
                      <a:tailEnd type="none" w="med" len="med"/>
                    </a:lnB>
                    <a:lnTlToBr w="12700" cmpd="sng">
                      <a:noFill/>
                      <a:prstDash val="solid"/>
                    </a:lnTlToBr>
                    <a:lnBlToTr w="12700" cmpd="sng">
                      <a:noFill/>
                      <a:prstDash val="solid"/>
                    </a:lnBlToTr>
                    <a:solidFill>
                      <a:schemeClr val="accent3">
                        <a:lumMod val="20000"/>
                        <a:lumOff val="80000"/>
                      </a:schemeClr>
                    </a:solidFill>
                  </a:tcPr>
                </a:tc>
                <a:extLst>
                  <a:ext uri="{0D108BD9-81ED-4DB2-BD59-A6C34878D82A}">
                    <a16:rowId xmlns:a16="http://schemas.microsoft.com/office/drawing/2014/main" val="2208306387"/>
                  </a:ext>
                </a:extLst>
              </a:tr>
            </a:tbl>
          </a:graphicData>
        </a:graphic>
      </p:graphicFrame>
      <p:graphicFrame>
        <p:nvGraphicFramePr>
          <p:cNvPr id="7" name="Table 6">
            <a:extLst>
              <a:ext uri="{FF2B5EF4-FFF2-40B4-BE49-F238E27FC236}">
                <a16:creationId xmlns:a16="http://schemas.microsoft.com/office/drawing/2014/main" id="{63B1C0F4-D130-3FF2-7D9D-92714F900E85}"/>
              </a:ext>
            </a:extLst>
          </p:cNvPr>
          <p:cNvGraphicFramePr>
            <a:graphicFrameLocks noGrp="1"/>
          </p:cNvGraphicFramePr>
          <p:nvPr>
            <p:extLst>
              <p:ext uri="{D42A27DB-BD31-4B8C-83A1-F6EECF244321}">
                <p14:modId xmlns:p14="http://schemas.microsoft.com/office/powerpoint/2010/main" val="3279667231"/>
              </p:ext>
            </p:extLst>
          </p:nvPr>
        </p:nvGraphicFramePr>
        <p:xfrm>
          <a:off x="249647" y="2126873"/>
          <a:ext cx="11625741" cy="4383989"/>
        </p:xfrm>
        <a:graphic>
          <a:graphicData uri="http://schemas.openxmlformats.org/drawingml/2006/table">
            <a:tbl>
              <a:tblPr firstRow="1" firstCol="1" bandRow="1">
                <a:tableStyleId>{5C22544A-7EE6-4342-B048-85BDC9FD1C3A}</a:tableStyleId>
              </a:tblPr>
              <a:tblGrid>
                <a:gridCol w="1754207">
                  <a:extLst>
                    <a:ext uri="{9D8B030D-6E8A-4147-A177-3AD203B41FA5}">
                      <a16:colId xmlns:a16="http://schemas.microsoft.com/office/drawing/2014/main" val="1870766234"/>
                    </a:ext>
                  </a:extLst>
                </a:gridCol>
                <a:gridCol w="2691699">
                  <a:extLst>
                    <a:ext uri="{9D8B030D-6E8A-4147-A177-3AD203B41FA5}">
                      <a16:colId xmlns:a16="http://schemas.microsoft.com/office/drawing/2014/main" val="3005387046"/>
                    </a:ext>
                  </a:extLst>
                </a:gridCol>
                <a:gridCol w="1478872">
                  <a:extLst>
                    <a:ext uri="{9D8B030D-6E8A-4147-A177-3AD203B41FA5}">
                      <a16:colId xmlns:a16="http://schemas.microsoft.com/office/drawing/2014/main" val="1980129178"/>
                    </a:ext>
                  </a:extLst>
                </a:gridCol>
                <a:gridCol w="2508424">
                  <a:extLst>
                    <a:ext uri="{9D8B030D-6E8A-4147-A177-3AD203B41FA5}">
                      <a16:colId xmlns:a16="http://schemas.microsoft.com/office/drawing/2014/main" val="2955866649"/>
                    </a:ext>
                  </a:extLst>
                </a:gridCol>
                <a:gridCol w="1748295">
                  <a:extLst>
                    <a:ext uri="{9D8B030D-6E8A-4147-A177-3AD203B41FA5}">
                      <a16:colId xmlns:a16="http://schemas.microsoft.com/office/drawing/2014/main" val="3233869296"/>
                    </a:ext>
                  </a:extLst>
                </a:gridCol>
                <a:gridCol w="1444244">
                  <a:extLst>
                    <a:ext uri="{9D8B030D-6E8A-4147-A177-3AD203B41FA5}">
                      <a16:colId xmlns:a16="http://schemas.microsoft.com/office/drawing/2014/main" val="4132924051"/>
                    </a:ext>
                  </a:extLst>
                </a:gridCol>
              </a:tblGrid>
              <a:tr h="543509">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Parte interessada</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Área(s) de interesse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Fase(s) do projeto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Estratégia de engajamento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Método de engajamento</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tc>
                  <a:txBody>
                    <a:bodyPr/>
                    <a:lstStyle/>
                    <a:p>
                      <a:pPr marL="0" marR="0" rtl="0">
                        <a:lnSpc>
                          <a:spcPct val="115000"/>
                        </a:lnSpc>
                        <a:spcBef>
                          <a:spcPts val="0"/>
                        </a:spcBef>
                        <a:spcAft>
                          <a:spcPts val="0"/>
                        </a:spcAft>
                      </a:pPr>
                      <a:r>
                        <a:rPr lang="pt-BR" sz="1100" b="0">
                          <a:solidFill>
                            <a:schemeClr val="tx1"/>
                          </a:solidFill>
                          <a:effectLst/>
                          <a:latin typeface="Century Gothic" panose="020B0502020202020204" pitchFamily="34" charset="0"/>
                        </a:rPr>
                        <a:t>Frequência </a:t>
                      </a: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381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BEE3E0"/>
                    </a:solidFill>
                  </a:tcPr>
                </a:tc>
                <a:extLst>
                  <a:ext uri="{0D108BD9-81ED-4DB2-BD59-A6C34878D82A}">
                    <a16:rowId xmlns:a16="http://schemas.microsoft.com/office/drawing/2014/main" val="2943240542"/>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764752285"/>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07046520"/>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142846906"/>
                  </a:ext>
                </a:extLst>
              </a:tr>
              <a:tr h="960120">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chemeClr val="bg1"/>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tc>
                  <a:txBody>
                    <a:bodyPr/>
                    <a:lstStyle/>
                    <a:p>
                      <a:pPr marL="0" marR="0">
                        <a:lnSpc>
                          <a:spcPct val="115000"/>
                        </a:lnSpc>
                        <a:spcBef>
                          <a:spcPts val="0"/>
                        </a:spcBef>
                        <a:spcAft>
                          <a:spcPts val="0"/>
                        </a:spcAft>
                      </a:pPr>
                      <a:endParaRPr lang="en-US" sz="1200" b="0" dirty="0">
                        <a:solidFill>
                          <a:schemeClr val="tx1"/>
                        </a:solidFill>
                        <a:effectLst/>
                        <a:latin typeface="Century Gothic" panose="020B0502020202020204" pitchFamily="34" charset="0"/>
                        <a:ea typeface="Times New Roman" panose="02020603050405020304" pitchFamily="18" charset="0"/>
                      </a:endParaRPr>
                    </a:p>
                  </a:txBody>
                  <a:tcPr marL="68580" marR="68580" marT="0" marB="0" anchor="ctr">
                    <a:lnL w="12700" cap="flat" cmpd="sng" algn="ctr">
                      <a:solidFill>
                        <a:schemeClr val="bg1">
                          <a:lumMod val="75000"/>
                        </a:schemeClr>
                      </a:solidFill>
                      <a:prstDash val="solid"/>
                      <a:round/>
                      <a:headEnd type="none" w="med" len="med"/>
                      <a:tailEnd type="none" w="med" len="med"/>
                    </a:lnL>
                    <a:lnR w="12700" cap="flat" cmpd="sng" algn="ctr">
                      <a:solidFill>
                        <a:schemeClr val="bg1">
                          <a:lumMod val="75000"/>
                        </a:schemeClr>
                      </a:solidFill>
                      <a:prstDash val="solid"/>
                      <a:round/>
                      <a:headEnd type="none" w="med" len="med"/>
                      <a:tailEnd type="none" w="med" len="med"/>
                    </a:lnR>
                    <a:lnT w="12700" cap="flat" cmpd="sng" algn="ctr">
                      <a:solidFill>
                        <a:schemeClr val="bg1">
                          <a:lumMod val="75000"/>
                        </a:schemeClr>
                      </a:solidFill>
                      <a:prstDash val="solid"/>
                      <a:round/>
                      <a:headEnd type="none" w="med" len="med"/>
                      <a:tailEnd type="none" w="med" len="med"/>
                    </a:lnT>
                    <a:lnB w="12700" cap="flat" cmpd="sng" algn="ctr">
                      <a:solidFill>
                        <a:schemeClr val="bg1">
                          <a:lumMod val="75000"/>
                        </a:schemeClr>
                      </a:solidFill>
                      <a:prstDash val="solid"/>
                      <a:round/>
                      <a:headEnd type="none" w="med" len="med"/>
                      <a:tailEnd type="none" w="med" len="med"/>
                    </a:lnB>
                    <a:solidFill>
                      <a:srgbClr val="E9F6F4"/>
                    </a:solidFill>
                  </a:tcPr>
                </a:tc>
                <a:extLst>
                  <a:ext uri="{0D108BD9-81ED-4DB2-BD59-A6C34878D82A}">
                    <a16:rowId xmlns:a16="http://schemas.microsoft.com/office/drawing/2014/main" val="4181409745"/>
                  </a:ext>
                </a:extLst>
              </a:tr>
            </a:tbl>
          </a:graphicData>
        </a:graphic>
      </p:graphicFrame>
    </p:spTree>
    <p:extLst>
      <p:ext uri="{BB962C8B-B14F-4D97-AF65-F5344CB8AC3E}">
        <p14:creationId xmlns:p14="http://schemas.microsoft.com/office/powerpoint/2010/main" val="5748129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extLst>
              <p:ext uri="{D42A27DB-BD31-4B8C-83A1-F6EECF244321}">
                <p14:modId xmlns:p14="http://schemas.microsoft.com/office/powerpoint/2010/main" val="3786466325"/>
              </p:ext>
            </p:extLst>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rtl="0">
                        <a:spcBef>
                          <a:spcPts val="0"/>
                        </a:spcBef>
                        <a:spcAft>
                          <a:spcPts val="0"/>
                        </a:spcAft>
                      </a:pPr>
                      <a:r>
                        <a:rPr lang="pt-BR" sz="1600" b="1">
                          <a:solidFill>
                            <a:schemeClr val="tx1"/>
                          </a:solidFill>
                          <a:effectLst/>
                          <a:latin typeface="Century Gothic" panose="020B0502020202020204" pitchFamily="34" charset="0"/>
                        </a:rPr>
                        <a:t>AVISO DE ISENÇÃO DE RESPONSABILIDADE</a:t>
                      </a:r>
                    </a:p>
                    <a:p>
                      <a:pPr marL="0" marR="0" rtl="0">
                        <a:spcBef>
                          <a:spcPts val="0"/>
                        </a:spcBef>
                        <a:spcAft>
                          <a:spcPts val="0"/>
                        </a:spcAft>
                      </a:pPr>
                      <a:r>
                        <a:rPr lang="pt-BR" sz="1200" b="0">
                          <a:solidFill>
                            <a:schemeClr val="tx1"/>
                          </a:solidFill>
                          <a:effectLst/>
                          <a:latin typeface="Century Gothic" panose="020B0502020202020204" pitchFamily="34" charset="0"/>
                        </a:rPr>
                        <a:t> </a:t>
                      </a:r>
                    </a:p>
                    <a:p>
                      <a:pPr marL="0" marR="0" rtl="0">
                        <a:spcBef>
                          <a:spcPts val="0"/>
                        </a:spcBef>
                        <a:spcAft>
                          <a:spcPts val="0"/>
                        </a:spcAft>
                      </a:pPr>
                      <a:r>
                        <a:rPr lang="pt-BR" sz="1400" b="0">
                          <a:solidFill>
                            <a:schemeClr val="tx1"/>
                          </a:solidFill>
                          <a:effectLst/>
                          <a:latin typeface="Century Gothic" panose="020B0502020202020204" pitchFamily="34" charset="0"/>
                        </a:rPr>
                        <a:t>Qualquer artigo, modelo ou informação fornecidos pela Smartsheet no site são apenas para referência. Embora nos esforcemos para manter as informações atualizadas e corretas, não fornecemos garantia de qualquer natureza, seja explícita ou implícita, a respeito da integridade, precisão, confiabilidade, adequação ou disponibilidade do site ou das informações, artigos, modelos ou gráficos contidos no site. Portanto, toda confiança que você depositar nessas informações será estritamente por sua própria conta e risco.</a:t>
                      </a: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Тема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C-IT-Project-Roadmap-Template_PowerPoint" id="{E0B00D7D-4A39-F94B-B626-1431173AFEFD}" vid="{70A50C9C-6E0F-054C-A285-DFEABD7B55B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IC-IT-Project-Roadmap-Template_PowerPoint</Template>
  <TotalTime>7050</TotalTime>
  <Words>320</Words>
  <Application>Microsoft Office PowerPoint</Application>
  <PresentationFormat>Widescreen</PresentationFormat>
  <Paragraphs>50</Paragraphs>
  <Slides>3</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vt:i4>
      </vt:variant>
    </vt:vector>
  </HeadingPairs>
  <TitlesOfParts>
    <vt:vector size="9" baseType="lpstr">
      <vt:lpstr>Arial</vt:lpstr>
      <vt:lpstr>Calibri</vt:lpstr>
      <vt:lpstr>Calibri Light</vt:lpstr>
      <vt:lpstr>Century Gothic</vt:lpstr>
      <vt:lpstr>Times New Roman</vt:lpstr>
      <vt:lpstr>Тема Office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Alexandra Ragazhinskaya</dc:creator>
  <cp:lastModifiedBy>Ricky Nan</cp:lastModifiedBy>
  <cp:revision>88</cp:revision>
  <cp:lastPrinted>2020-08-31T22:23:58Z</cp:lastPrinted>
  <dcterms:created xsi:type="dcterms:W3CDTF">2021-07-07T23:54:57Z</dcterms:created>
  <dcterms:modified xsi:type="dcterms:W3CDTF">2024-10-18T13:33:32Z</dcterms:modified>
</cp:coreProperties>
</file>