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53" r:id="rId2"/>
    <p:sldId id="343"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9F6F4"/>
    <a:srgbClr val="FFD966"/>
    <a:srgbClr val="C8F088"/>
    <a:srgbClr val="ADEBDC"/>
    <a:srgbClr val="28DACF"/>
    <a:srgbClr val="BEE3E0"/>
    <a:srgbClr val="F9F9F9"/>
    <a:srgbClr val="0D72D4"/>
    <a:srgbClr val="D6EEFD"/>
    <a:srgbClr val="EAF8F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853" autoAdjust="0"/>
    <p:restoredTop sz="96058"/>
  </p:normalViewPr>
  <p:slideViewPr>
    <p:cSldViewPr snapToGrid="0" snapToObjects="1">
      <p:cViewPr varScale="1">
        <p:scale>
          <a:sx n="108" d="100"/>
          <a:sy n="108" d="100"/>
        </p:scale>
        <p:origin x="756" y="102"/>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10/18/2024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1</a:t>
            </a:fld>
            <a:endParaRPr/>
          </a:p>
        </p:txBody>
      </p:sp>
    </p:spTree>
    <p:extLst>
      <p:ext uri="{BB962C8B-B14F-4D97-AF65-F5344CB8AC3E}">
        <p14:creationId xmlns:p14="http://schemas.microsoft.com/office/powerpoint/2010/main" val="42226117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2064144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10/18/2024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10/18/2024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10/18/2024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10/18/2024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10/18/2024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10/18/2024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10/18/2024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pt.smartsheet.com/try-it?trp=58059"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 name="TextBox 32">
            <a:extLst>
              <a:ext uri="{FF2B5EF4-FFF2-40B4-BE49-F238E27FC236}">
                <a16:creationId xmlns:a16="http://schemas.microsoft.com/office/drawing/2014/main" id="{143A449B-AAB7-994A-92CE-8F48E2CA7DF6}"/>
              </a:ext>
            </a:extLst>
          </p:cNvPr>
          <p:cNvSpPr txBox="1"/>
          <p:nvPr/>
        </p:nvSpPr>
        <p:spPr>
          <a:xfrm>
            <a:off x="165559" y="206416"/>
            <a:ext cx="8352276" cy="461665"/>
          </a:xfrm>
          <a:prstGeom prst="rect">
            <a:avLst/>
          </a:prstGeom>
          <a:noFill/>
          <a:effectLst/>
        </p:spPr>
        <p:txBody>
          <a:bodyPr wrap="square" rtlCol="0">
            <a:spAutoFit/>
          </a:bodyPr>
          <a:lstStyle/>
          <a:p>
            <a:pPr rtl="0"/>
            <a:r>
              <a:rPr lang="pt-BR" sz="2400" b="1">
                <a:solidFill>
                  <a:schemeClr val="tx1">
                    <a:lumMod val="65000"/>
                    <a:lumOff val="35000"/>
                  </a:schemeClr>
                </a:solidFill>
                <a:latin typeface="Century Gothic" panose="020B0502020202020204" pitchFamily="34" charset="0"/>
              </a:rPr>
              <a:t>MODELO BÁSICO DO PLANO DE ENGAJAMENTO DAS PARTES INTERESSADAS </a:t>
            </a:r>
          </a:p>
        </p:txBody>
      </p:sp>
      <p:graphicFrame>
        <p:nvGraphicFramePr>
          <p:cNvPr id="3" name="Table 2">
            <a:extLst>
              <a:ext uri="{FF2B5EF4-FFF2-40B4-BE49-F238E27FC236}">
                <a16:creationId xmlns:a16="http://schemas.microsoft.com/office/drawing/2014/main" id="{1BD221B0-7786-070A-A88B-04382A3AB97F}"/>
              </a:ext>
            </a:extLst>
          </p:cNvPr>
          <p:cNvGraphicFramePr>
            <a:graphicFrameLocks noGrp="1"/>
          </p:cNvGraphicFramePr>
          <p:nvPr>
            <p:extLst>
              <p:ext uri="{D42A27DB-BD31-4B8C-83A1-F6EECF244321}">
                <p14:modId xmlns:p14="http://schemas.microsoft.com/office/powerpoint/2010/main" val="4198894326"/>
              </p:ext>
            </p:extLst>
          </p:nvPr>
        </p:nvGraphicFramePr>
        <p:xfrm>
          <a:off x="165559" y="1102249"/>
          <a:ext cx="4218182" cy="861962"/>
        </p:xfrm>
        <a:graphic>
          <a:graphicData uri="http://schemas.openxmlformats.org/drawingml/2006/table">
            <a:tbl>
              <a:tblPr firstRow="1" firstCol="1" bandRow="1">
                <a:tableStyleId>{5C22544A-7EE6-4342-B048-85BDC9FD1C3A}</a:tableStyleId>
              </a:tblPr>
              <a:tblGrid>
                <a:gridCol w="803650">
                  <a:extLst>
                    <a:ext uri="{9D8B030D-6E8A-4147-A177-3AD203B41FA5}">
                      <a16:colId xmlns:a16="http://schemas.microsoft.com/office/drawing/2014/main" val="4132419924"/>
                    </a:ext>
                  </a:extLst>
                </a:gridCol>
                <a:gridCol w="3414532">
                  <a:extLst>
                    <a:ext uri="{9D8B030D-6E8A-4147-A177-3AD203B41FA5}">
                      <a16:colId xmlns:a16="http://schemas.microsoft.com/office/drawing/2014/main" val="3064632449"/>
                    </a:ext>
                  </a:extLst>
                </a:gridCol>
              </a:tblGrid>
              <a:tr h="861962">
                <a:tc>
                  <a:txBody>
                    <a:bodyPr/>
                    <a:lstStyle/>
                    <a:p>
                      <a:pPr marL="0" marR="46355" algn="r" rtl="0">
                        <a:lnSpc>
                          <a:spcPct val="115000"/>
                        </a:lnSpc>
                        <a:spcBef>
                          <a:spcPts val="0"/>
                        </a:spcBef>
                        <a:spcAft>
                          <a:spcPts val="0"/>
                        </a:spcAft>
                      </a:pPr>
                      <a:r>
                        <a:rPr lang="pt-BR" sz="1000" b="0">
                          <a:solidFill>
                            <a:schemeClr val="tx1">
                              <a:lumMod val="65000"/>
                              <a:lumOff val="35000"/>
                            </a:schemeClr>
                          </a:solidFill>
                          <a:effectLst/>
                          <a:latin typeface="Century Gothic" panose="020B0502020202020204" pitchFamily="34" charset="0"/>
                        </a:rPr>
                        <a:t>NOME DO </a:t>
                      </a:r>
                      <a:br>
                        <a:rPr lang="en-US" sz="1000" b="0" dirty="0">
                          <a:solidFill>
                            <a:schemeClr val="tx1">
                              <a:lumMod val="65000"/>
                              <a:lumOff val="35000"/>
                            </a:schemeClr>
                          </a:solidFill>
                          <a:effectLst/>
                          <a:latin typeface="Century Gothic" panose="020B0502020202020204" pitchFamily="34" charset="0"/>
                        </a:rPr>
                      </a:br>
                      <a:r>
                        <a:rPr lang="pt-BR" sz="1000" b="0">
                          <a:solidFill>
                            <a:schemeClr val="tx1">
                              <a:lumMod val="65000"/>
                              <a:lumOff val="35000"/>
                            </a:schemeClr>
                          </a:solidFill>
                          <a:effectLst/>
                          <a:latin typeface="Century Gothic" panose="020B0502020202020204" pitchFamily="34" charset="0"/>
                        </a:rPr>
                        <a:t>PROJETO</a:t>
                      </a:r>
                    </a:p>
                  </a:txBody>
                  <a:tcPr marL="68580" marR="68580" marT="0" marB="0">
                    <a:lnL w="12700" cmpd="sng">
                      <a:noFill/>
                    </a:lnL>
                    <a:lnR w="12700" cap="flat" cmpd="sng" algn="ctr">
                      <a:solidFill>
                        <a:schemeClr val="bg1">
                          <a:lumMod val="75000"/>
                        </a:schemeClr>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noFill/>
                  </a:tcPr>
                </a:tc>
                <a:tc>
                  <a:txBody>
                    <a:bodyPr/>
                    <a:lstStyle/>
                    <a:p>
                      <a:pPr marL="66675" marR="0">
                        <a:lnSpc>
                          <a:spcPct val="115000"/>
                        </a:lnSpc>
                        <a:spcBef>
                          <a:spcPts val="0"/>
                        </a:spcBef>
                        <a:spcAft>
                          <a:spcPts val="0"/>
                        </a:spcAft>
                      </a:pPr>
                      <a:endParaRPr lang="en-US" sz="14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9F9F9"/>
                    </a:solidFill>
                  </a:tcPr>
                </a:tc>
                <a:extLst>
                  <a:ext uri="{0D108BD9-81ED-4DB2-BD59-A6C34878D82A}">
                    <a16:rowId xmlns:a16="http://schemas.microsoft.com/office/drawing/2014/main" val="2208306387"/>
                  </a:ext>
                </a:extLst>
              </a:tr>
            </a:tbl>
          </a:graphicData>
        </a:graphic>
      </p:graphicFrame>
      <p:graphicFrame>
        <p:nvGraphicFramePr>
          <p:cNvPr id="5" name="Table 4">
            <a:extLst>
              <a:ext uri="{FF2B5EF4-FFF2-40B4-BE49-F238E27FC236}">
                <a16:creationId xmlns:a16="http://schemas.microsoft.com/office/drawing/2014/main" id="{CFA64307-81AD-924E-B338-45DB0C0453FF}"/>
              </a:ext>
            </a:extLst>
          </p:cNvPr>
          <p:cNvGraphicFramePr>
            <a:graphicFrameLocks noGrp="1"/>
          </p:cNvGraphicFramePr>
          <p:nvPr>
            <p:extLst>
              <p:ext uri="{D42A27DB-BD31-4B8C-83A1-F6EECF244321}">
                <p14:modId xmlns:p14="http://schemas.microsoft.com/office/powerpoint/2010/main" val="2667495492"/>
              </p:ext>
            </p:extLst>
          </p:nvPr>
        </p:nvGraphicFramePr>
        <p:xfrm>
          <a:off x="4383741" y="1109331"/>
          <a:ext cx="7491648" cy="861962"/>
        </p:xfrm>
        <a:graphic>
          <a:graphicData uri="http://schemas.openxmlformats.org/drawingml/2006/table">
            <a:tbl>
              <a:tblPr firstRow="1" firstCol="1" bandRow="1">
                <a:tableStyleId>{5C22544A-7EE6-4342-B048-85BDC9FD1C3A}</a:tableStyleId>
              </a:tblPr>
              <a:tblGrid>
                <a:gridCol w="1021636">
                  <a:extLst>
                    <a:ext uri="{9D8B030D-6E8A-4147-A177-3AD203B41FA5}">
                      <a16:colId xmlns:a16="http://schemas.microsoft.com/office/drawing/2014/main" val="4132419924"/>
                    </a:ext>
                  </a:extLst>
                </a:gridCol>
                <a:gridCol w="6470012">
                  <a:extLst>
                    <a:ext uri="{9D8B030D-6E8A-4147-A177-3AD203B41FA5}">
                      <a16:colId xmlns:a16="http://schemas.microsoft.com/office/drawing/2014/main" val="3064632449"/>
                    </a:ext>
                  </a:extLst>
                </a:gridCol>
              </a:tblGrid>
              <a:tr h="861962">
                <a:tc>
                  <a:txBody>
                    <a:bodyPr/>
                    <a:lstStyle/>
                    <a:p>
                      <a:pPr marL="0" marR="46355" algn="r" rtl="0">
                        <a:lnSpc>
                          <a:spcPct val="115000"/>
                        </a:lnSpc>
                        <a:spcBef>
                          <a:spcPts val="0"/>
                        </a:spcBef>
                        <a:spcAft>
                          <a:spcPts val="0"/>
                        </a:spcAft>
                      </a:pPr>
                      <a:r>
                        <a:rPr lang="pt-BR" sz="1000" b="0">
                          <a:solidFill>
                            <a:schemeClr val="tx1">
                              <a:lumMod val="65000"/>
                              <a:lumOff val="35000"/>
                            </a:schemeClr>
                          </a:solidFill>
                          <a:effectLst/>
                          <a:latin typeface="Century Gothic" panose="020B0502020202020204" pitchFamily="34" charset="0"/>
                        </a:rPr>
                        <a:t>DESCRIÇÃO DO </a:t>
                      </a:r>
                      <a:br>
                        <a:rPr lang="en-US" sz="1000" b="0" dirty="0">
                          <a:solidFill>
                            <a:schemeClr val="tx1">
                              <a:lumMod val="65000"/>
                              <a:lumOff val="35000"/>
                            </a:schemeClr>
                          </a:solidFill>
                          <a:effectLst/>
                          <a:latin typeface="Century Gothic" panose="020B0502020202020204" pitchFamily="34" charset="0"/>
                        </a:rPr>
                      </a:br>
                      <a:r>
                        <a:rPr lang="pt-BR" sz="1000" b="0">
                          <a:solidFill>
                            <a:schemeClr val="tx1">
                              <a:lumMod val="65000"/>
                              <a:lumOff val="35000"/>
                            </a:schemeClr>
                          </a:solidFill>
                          <a:effectLst/>
                          <a:latin typeface="Century Gothic" panose="020B0502020202020204" pitchFamily="34" charset="0"/>
                        </a:rPr>
                        <a:t>PROJETO</a:t>
                      </a:r>
                    </a:p>
                  </a:txBody>
                  <a:tcPr marL="68580" marR="68580" marT="0" marB="0">
                    <a:lnL w="12700" cmpd="sng">
                      <a:noFill/>
                    </a:lnL>
                    <a:lnR w="12700" cap="flat" cmpd="sng" algn="ctr">
                      <a:solidFill>
                        <a:schemeClr val="bg1">
                          <a:lumMod val="75000"/>
                        </a:schemeClr>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noFill/>
                  </a:tcPr>
                </a:tc>
                <a:tc>
                  <a:txBody>
                    <a:bodyPr/>
                    <a:lstStyle/>
                    <a:p>
                      <a:pPr marL="66675" marR="0">
                        <a:lnSpc>
                          <a:spcPct val="115000"/>
                        </a:lnSpc>
                        <a:spcBef>
                          <a:spcPts val="0"/>
                        </a:spcBef>
                        <a:spcAft>
                          <a:spcPts val="0"/>
                        </a:spcAft>
                      </a:pPr>
                      <a:endParaRPr lang="en-US" sz="1200" b="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extLst>
                  <a:ext uri="{0D108BD9-81ED-4DB2-BD59-A6C34878D82A}">
                    <a16:rowId xmlns:a16="http://schemas.microsoft.com/office/drawing/2014/main" val="2208306387"/>
                  </a:ext>
                </a:extLst>
              </a:tr>
            </a:tbl>
          </a:graphicData>
        </a:graphic>
      </p:graphicFrame>
      <p:graphicFrame>
        <p:nvGraphicFramePr>
          <p:cNvPr id="7" name="Table 6">
            <a:extLst>
              <a:ext uri="{FF2B5EF4-FFF2-40B4-BE49-F238E27FC236}">
                <a16:creationId xmlns:a16="http://schemas.microsoft.com/office/drawing/2014/main" id="{63B1C0F4-D130-3FF2-7D9D-92714F900E85}"/>
              </a:ext>
            </a:extLst>
          </p:cNvPr>
          <p:cNvGraphicFramePr>
            <a:graphicFrameLocks noGrp="1"/>
          </p:cNvGraphicFramePr>
          <p:nvPr>
            <p:extLst>
              <p:ext uri="{D42A27DB-BD31-4B8C-83A1-F6EECF244321}">
                <p14:modId xmlns:p14="http://schemas.microsoft.com/office/powerpoint/2010/main" val="1656478671"/>
              </p:ext>
            </p:extLst>
          </p:nvPr>
        </p:nvGraphicFramePr>
        <p:xfrm>
          <a:off x="249647" y="2180139"/>
          <a:ext cx="11625741" cy="4383989"/>
        </p:xfrm>
        <a:graphic>
          <a:graphicData uri="http://schemas.openxmlformats.org/drawingml/2006/table">
            <a:tbl>
              <a:tblPr firstRow="1" firstCol="1" bandRow="1">
                <a:tableStyleId>{5C22544A-7EE6-4342-B048-85BDC9FD1C3A}</a:tableStyleId>
              </a:tblPr>
              <a:tblGrid>
                <a:gridCol w="1754207">
                  <a:extLst>
                    <a:ext uri="{9D8B030D-6E8A-4147-A177-3AD203B41FA5}">
                      <a16:colId xmlns:a16="http://schemas.microsoft.com/office/drawing/2014/main" val="1870766234"/>
                    </a:ext>
                  </a:extLst>
                </a:gridCol>
                <a:gridCol w="2691699">
                  <a:extLst>
                    <a:ext uri="{9D8B030D-6E8A-4147-A177-3AD203B41FA5}">
                      <a16:colId xmlns:a16="http://schemas.microsoft.com/office/drawing/2014/main" val="3005387046"/>
                    </a:ext>
                  </a:extLst>
                </a:gridCol>
                <a:gridCol w="1478872">
                  <a:extLst>
                    <a:ext uri="{9D8B030D-6E8A-4147-A177-3AD203B41FA5}">
                      <a16:colId xmlns:a16="http://schemas.microsoft.com/office/drawing/2014/main" val="1980129178"/>
                    </a:ext>
                  </a:extLst>
                </a:gridCol>
                <a:gridCol w="2508424">
                  <a:extLst>
                    <a:ext uri="{9D8B030D-6E8A-4147-A177-3AD203B41FA5}">
                      <a16:colId xmlns:a16="http://schemas.microsoft.com/office/drawing/2014/main" val="2955866649"/>
                    </a:ext>
                  </a:extLst>
                </a:gridCol>
                <a:gridCol w="1748295">
                  <a:extLst>
                    <a:ext uri="{9D8B030D-6E8A-4147-A177-3AD203B41FA5}">
                      <a16:colId xmlns:a16="http://schemas.microsoft.com/office/drawing/2014/main" val="3233869296"/>
                    </a:ext>
                  </a:extLst>
                </a:gridCol>
                <a:gridCol w="1444244">
                  <a:extLst>
                    <a:ext uri="{9D8B030D-6E8A-4147-A177-3AD203B41FA5}">
                      <a16:colId xmlns:a16="http://schemas.microsoft.com/office/drawing/2014/main" val="4132924051"/>
                    </a:ext>
                  </a:extLst>
                </a:gridCol>
              </a:tblGrid>
              <a:tr h="543509">
                <a:tc>
                  <a:txBody>
                    <a:bodyPr/>
                    <a:lstStyle/>
                    <a:p>
                      <a:pPr marL="0" marR="0" rtl="0">
                        <a:lnSpc>
                          <a:spcPct val="115000"/>
                        </a:lnSpc>
                        <a:spcBef>
                          <a:spcPts val="0"/>
                        </a:spcBef>
                        <a:spcAft>
                          <a:spcPts val="0"/>
                        </a:spcAft>
                      </a:pPr>
                      <a:r>
                        <a:rPr lang="pt-BR" sz="1100" b="0">
                          <a:solidFill>
                            <a:schemeClr val="tx1"/>
                          </a:solidFill>
                          <a:effectLst/>
                          <a:latin typeface="Century Gothic" panose="020B0502020202020204" pitchFamily="34" charset="0"/>
                        </a:rPr>
                        <a:t>Parte interessada</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EE3E0"/>
                    </a:solidFill>
                  </a:tcPr>
                </a:tc>
                <a:tc>
                  <a:txBody>
                    <a:bodyPr/>
                    <a:lstStyle/>
                    <a:p>
                      <a:pPr marL="0" marR="0" rtl="0">
                        <a:lnSpc>
                          <a:spcPct val="115000"/>
                        </a:lnSpc>
                        <a:spcBef>
                          <a:spcPts val="0"/>
                        </a:spcBef>
                        <a:spcAft>
                          <a:spcPts val="0"/>
                        </a:spcAft>
                      </a:pPr>
                      <a:r>
                        <a:rPr lang="pt-BR" sz="1100" b="0">
                          <a:solidFill>
                            <a:schemeClr val="tx1"/>
                          </a:solidFill>
                          <a:effectLst/>
                          <a:latin typeface="Century Gothic" panose="020B0502020202020204" pitchFamily="34" charset="0"/>
                        </a:rPr>
                        <a:t>Área(s) de interesse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EE3E0"/>
                    </a:solidFill>
                  </a:tcPr>
                </a:tc>
                <a:tc>
                  <a:txBody>
                    <a:bodyPr/>
                    <a:lstStyle/>
                    <a:p>
                      <a:pPr marL="0" marR="0" rtl="0">
                        <a:lnSpc>
                          <a:spcPct val="115000"/>
                        </a:lnSpc>
                        <a:spcBef>
                          <a:spcPts val="0"/>
                        </a:spcBef>
                        <a:spcAft>
                          <a:spcPts val="0"/>
                        </a:spcAft>
                      </a:pPr>
                      <a:r>
                        <a:rPr lang="pt-BR" sz="1100" b="0">
                          <a:solidFill>
                            <a:schemeClr val="tx1"/>
                          </a:solidFill>
                          <a:effectLst/>
                          <a:latin typeface="Century Gothic" panose="020B0502020202020204" pitchFamily="34" charset="0"/>
                        </a:rPr>
                        <a:t>Fase(s) do projeto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EE3E0"/>
                    </a:solidFill>
                  </a:tcPr>
                </a:tc>
                <a:tc>
                  <a:txBody>
                    <a:bodyPr/>
                    <a:lstStyle/>
                    <a:p>
                      <a:pPr marL="0" marR="0" rtl="0">
                        <a:lnSpc>
                          <a:spcPct val="115000"/>
                        </a:lnSpc>
                        <a:spcBef>
                          <a:spcPts val="0"/>
                        </a:spcBef>
                        <a:spcAft>
                          <a:spcPts val="0"/>
                        </a:spcAft>
                      </a:pPr>
                      <a:r>
                        <a:rPr lang="pt-BR" sz="1100" b="0">
                          <a:solidFill>
                            <a:schemeClr val="tx1"/>
                          </a:solidFill>
                          <a:effectLst/>
                          <a:latin typeface="Century Gothic" panose="020B0502020202020204" pitchFamily="34" charset="0"/>
                        </a:rPr>
                        <a:t>Estratégia de engajamento</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EE3E0"/>
                    </a:solidFill>
                  </a:tcPr>
                </a:tc>
                <a:tc>
                  <a:txBody>
                    <a:bodyPr/>
                    <a:lstStyle/>
                    <a:p>
                      <a:pPr marL="0" marR="0" rtl="0">
                        <a:lnSpc>
                          <a:spcPct val="115000"/>
                        </a:lnSpc>
                        <a:spcBef>
                          <a:spcPts val="0"/>
                        </a:spcBef>
                        <a:spcAft>
                          <a:spcPts val="0"/>
                        </a:spcAft>
                      </a:pPr>
                      <a:r>
                        <a:rPr lang="pt-BR" sz="1100" b="0">
                          <a:solidFill>
                            <a:schemeClr val="tx1"/>
                          </a:solidFill>
                          <a:effectLst/>
                          <a:latin typeface="Century Gothic" panose="020B0502020202020204" pitchFamily="34" charset="0"/>
                        </a:rPr>
                        <a:t>Método de engajamento</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EE3E0"/>
                    </a:solidFill>
                  </a:tcPr>
                </a:tc>
                <a:tc>
                  <a:txBody>
                    <a:bodyPr/>
                    <a:lstStyle/>
                    <a:p>
                      <a:pPr marL="0" marR="0" rtl="0">
                        <a:lnSpc>
                          <a:spcPct val="115000"/>
                        </a:lnSpc>
                        <a:spcBef>
                          <a:spcPts val="0"/>
                        </a:spcBef>
                        <a:spcAft>
                          <a:spcPts val="0"/>
                        </a:spcAft>
                      </a:pPr>
                      <a:r>
                        <a:rPr lang="pt-BR" sz="1100" b="0">
                          <a:solidFill>
                            <a:schemeClr val="tx1"/>
                          </a:solidFill>
                          <a:effectLst/>
                          <a:latin typeface="Century Gothic" panose="020B0502020202020204" pitchFamily="34" charset="0"/>
                        </a:rPr>
                        <a:t>Frequência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EE3E0"/>
                    </a:solidFill>
                  </a:tcPr>
                </a:tc>
                <a:extLst>
                  <a:ext uri="{0D108BD9-81ED-4DB2-BD59-A6C34878D82A}">
                    <a16:rowId xmlns:a16="http://schemas.microsoft.com/office/drawing/2014/main" val="2943240542"/>
                  </a:ext>
                </a:extLst>
              </a:tr>
              <a:tr h="960120">
                <a:tc>
                  <a:txBody>
                    <a:bodyPr/>
                    <a:lstStyle/>
                    <a:p>
                      <a:pPr marL="0" marR="0">
                        <a:lnSpc>
                          <a:spcPct val="115000"/>
                        </a:lnSpc>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endParaRPr lang="en-US" sz="1200" b="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endParaRPr lang="en-US" sz="1200" b="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F6F4"/>
                    </a:solidFill>
                  </a:tcPr>
                </a:tc>
                <a:tc>
                  <a:txBody>
                    <a:bodyPr/>
                    <a:lstStyle/>
                    <a:p>
                      <a:pPr marL="0" marR="0">
                        <a:lnSpc>
                          <a:spcPct val="115000"/>
                        </a:lnSpc>
                        <a:spcBef>
                          <a:spcPts val="0"/>
                        </a:spcBef>
                        <a:spcAft>
                          <a:spcPts val="0"/>
                        </a:spcAft>
                      </a:pPr>
                      <a:endParaRPr lang="en-US" sz="1200" b="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F6F4"/>
                    </a:solidFill>
                  </a:tcPr>
                </a:tc>
                <a:extLst>
                  <a:ext uri="{0D108BD9-81ED-4DB2-BD59-A6C34878D82A}">
                    <a16:rowId xmlns:a16="http://schemas.microsoft.com/office/drawing/2014/main" val="1764752285"/>
                  </a:ext>
                </a:extLst>
              </a:tr>
              <a:tr h="960120">
                <a:tc>
                  <a:txBody>
                    <a:bodyPr/>
                    <a:lstStyle/>
                    <a:p>
                      <a:pPr marL="0" marR="0">
                        <a:lnSpc>
                          <a:spcPct val="115000"/>
                        </a:lnSpc>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endParaRPr lang="en-US" sz="1200" b="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F6F4"/>
                    </a:solidFill>
                  </a:tcPr>
                </a:tc>
                <a:tc>
                  <a:txBody>
                    <a:bodyPr/>
                    <a:lstStyle/>
                    <a:p>
                      <a:pPr marL="0" marR="0">
                        <a:lnSpc>
                          <a:spcPct val="115000"/>
                        </a:lnSpc>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F6F4"/>
                    </a:solidFill>
                  </a:tcPr>
                </a:tc>
                <a:extLst>
                  <a:ext uri="{0D108BD9-81ED-4DB2-BD59-A6C34878D82A}">
                    <a16:rowId xmlns:a16="http://schemas.microsoft.com/office/drawing/2014/main" val="4107046520"/>
                  </a:ext>
                </a:extLst>
              </a:tr>
              <a:tr h="960120">
                <a:tc>
                  <a:txBody>
                    <a:bodyPr/>
                    <a:lstStyle/>
                    <a:p>
                      <a:pPr marL="0" marR="0">
                        <a:lnSpc>
                          <a:spcPct val="115000"/>
                        </a:lnSpc>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endParaRPr lang="en-US" sz="1200" b="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endParaRPr lang="en-US" sz="1200" b="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F6F4"/>
                    </a:solidFill>
                  </a:tcPr>
                </a:tc>
                <a:tc>
                  <a:txBody>
                    <a:bodyPr/>
                    <a:lstStyle/>
                    <a:p>
                      <a:pPr marL="0" marR="0">
                        <a:lnSpc>
                          <a:spcPct val="115000"/>
                        </a:lnSpc>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F6F4"/>
                    </a:solidFill>
                  </a:tcPr>
                </a:tc>
                <a:extLst>
                  <a:ext uri="{0D108BD9-81ED-4DB2-BD59-A6C34878D82A}">
                    <a16:rowId xmlns:a16="http://schemas.microsoft.com/office/drawing/2014/main" val="142846906"/>
                  </a:ext>
                </a:extLst>
              </a:tr>
              <a:tr h="960120">
                <a:tc>
                  <a:txBody>
                    <a:bodyPr/>
                    <a:lstStyle/>
                    <a:p>
                      <a:pPr marL="0" marR="0">
                        <a:lnSpc>
                          <a:spcPct val="115000"/>
                        </a:lnSpc>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endParaRPr lang="en-US" sz="1200" b="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endParaRPr lang="en-US" sz="1200" b="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endParaRPr lang="en-US" sz="1200" b="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F6F4"/>
                    </a:solidFill>
                  </a:tcPr>
                </a:tc>
                <a:tc>
                  <a:txBody>
                    <a:bodyPr/>
                    <a:lstStyle/>
                    <a:p>
                      <a:pPr marL="0" marR="0">
                        <a:lnSpc>
                          <a:spcPct val="115000"/>
                        </a:lnSpc>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F6F4"/>
                    </a:solidFill>
                  </a:tcPr>
                </a:tc>
                <a:extLst>
                  <a:ext uri="{0D108BD9-81ED-4DB2-BD59-A6C34878D82A}">
                    <a16:rowId xmlns:a16="http://schemas.microsoft.com/office/drawing/2014/main" val="4181409745"/>
                  </a:ext>
                </a:extLst>
              </a:tr>
            </a:tbl>
          </a:graphicData>
        </a:graphic>
      </p:graphicFrame>
      <p:pic>
        <p:nvPicPr>
          <p:cNvPr id="4" name="Picture 3">
            <a:hlinkClick r:id="rId3"/>
            <a:extLst>
              <a:ext uri="{FF2B5EF4-FFF2-40B4-BE49-F238E27FC236}">
                <a16:creationId xmlns:a16="http://schemas.microsoft.com/office/drawing/2014/main" id="{71EB82BF-01A7-3252-6674-12F5E1CB240E}"/>
              </a:ext>
            </a:extLst>
          </p:cNvPr>
          <p:cNvPicPr>
            <a:picLocks noChangeAspect="1"/>
          </p:cNvPicPr>
          <p:nvPr/>
        </p:nvPicPr>
        <p:blipFill>
          <a:blip r:embed="rId4"/>
          <a:srcRect/>
          <a:stretch/>
        </p:blipFill>
        <p:spPr>
          <a:xfrm>
            <a:off x="9324150" y="236233"/>
            <a:ext cx="2551238" cy="507429"/>
          </a:xfrm>
          <a:prstGeom prst="rect">
            <a:avLst/>
          </a:prstGeom>
        </p:spPr>
      </p:pic>
    </p:spTree>
    <p:extLst>
      <p:ext uri="{BB962C8B-B14F-4D97-AF65-F5344CB8AC3E}">
        <p14:creationId xmlns:p14="http://schemas.microsoft.com/office/powerpoint/2010/main" val="5748129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 name="TextBox 32">
            <a:extLst>
              <a:ext uri="{FF2B5EF4-FFF2-40B4-BE49-F238E27FC236}">
                <a16:creationId xmlns:a16="http://schemas.microsoft.com/office/drawing/2014/main" id="{143A449B-AAB7-994A-92CE-8F48E2CA7DF6}"/>
              </a:ext>
            </a:extLst>
          </p:cNvPr>
          <p:cNvSpPr txBox="1"/>
          <p:nvPr/>
        </p:nvSpPr>
        <p:spPr>
          <a:xfrm>
            <a:off x="165558" y="236233"/>
            <a:ext cx="11615109" cy="415498"/>
          </a:xfrm>
          <a:prstGeom prst="rect">
            <a:avLst/>
          </a:prstGeom>
          <a:noFill/>
          <a:effectLst/>
        </p:spPr>
        <p:txBody>
          <a:bodyPr wrap="square" rtlCol="0">
            <a:spAutoFit/>
          </a:bodyPr>
          <a:lstStyle/>
          <a:p>
            <a:pPr rtl="0"/>
            <a:r>
              <a:rPr lang="pt-BR" sz="2100" dirty="0">
                <a:solidFill>
                  <a:schemeClr val="tx1">
                    <a:lumMod val="65000"/>
                    <a:lumOff val="35000"/>
                  </a:schemeClr>
                </a:solidFill>
                <a:latin typeface="Century Gothic" panose="020B0502020202020204" pitchFamily="34" charset="0"/>
              </a:rPr>
              <a:t>MODELO BÁSICO DE PLANO DE ENGAJAMENTO COM PARTES INTERESSADAS – EXEMPLO</a:t>
            </a:r>
          </a:p>
        </p:txBody>
      </p:sp>
      <p:graphicFrame>
        <p:nvGraphicFramePr>
          <p:cNvPr id="3" name="Table 2">
            <a:extLst>
              <a:ext uri="{FF2B5EF4-FFF2-40B4-BE49-F238E27FC236}">
                <a16:creationId xmlns:a16="http://schemas.microsoft.com/office/drawing/2014/main" id="{1BD221B0-7786-070A-A88B-04382A3AB97F}"/>
              </a:ext>
            </a:extLst>
          </p:cNvPr>
          <p:cNvGraphicFramePr>
            <a:graphicFrameLocks noGrp="1"/>
          </p:cNvGraphicFramePr>
          <p:nvPr>
            <p:extLst>
              <p:ext uri="{D42A27DB-BD31-4B8C-83A1-F6EECF244321}">
                <p14:modId xmlns:p14="http://schemas.microsoft.com/office/powerpoint/2010/main" val="3416643874"/>
              </p:ext>
            </p:extLst>
          </p:nvPr>
        </p:nvGraphicFramePr>
        <p:xfrm>
          <a:off x="165559" y="809285"/>
          <a:ext cx="4218182" cy="861962"/>
        </p:xfrm>
        <a:graphic>
          <a:graphicData uri="http://schemas.openxmlformats.org/drawingml/2006/table">
            <a:tbl>
              <a:tblPr firstRow="1" firstCol="1" bandRow="1">
                <a:tableStyleId>{5C22544A-7EE6-4342-B048-85BDC9FD1C3A}</a:tableStyleId>
              </a:tblPr>
              <a:tblGrid>
                <a:gridCol w="803650">
                  <a:extLst>
                    <a:ext uri="{9D8B030D-6E8A-4147-A177-3AD203B41FA5}">
                      <a16:colId xmlns:a16="http://schemas.microsoft.com/office/drawing/2014/main" val="4132419924"/>
                    </a:ext>
                  </a:extLst>
                </a:gridCol>
                <a:gridCol w="3414532">
                  <a:extLst>
                    <a:ext uri="{9D8B030D-6E8A-4147-A177-3AD203B41FA5}">
                      <a16:colId xmlns:a16="http://schemas.microsoft.com/office/drawing/2014/main" val="3064632449"/>
                    </a:ext>
                  </a:extLst>
                </a:gridCol>
              </a:tblGrid>
              <a:tr h="861962">
                <a:tc>
                  <a:txBody>
                    <a:bodyPr/>
                    <a:lstStyle/>
                    <a:p>
                      <a:pPr marL="0" marR="46355" algn="r" rtl="0">
                        <a:lnSpc>
                          <a:spcPct val="115000"/>
                        </a:lnSpc>
                        <a:spcBef>
                          <a:spcPts val="0"/>
                        </a:spcBef>
                        <a:spcAft>
                          <a:spcPts val="0"/>
                        </a:spcAft>
                      </a:pPr>
                      <a:r>
                        <a:rPr lang="pt-BR" sz="1000" b="0">
                          <a:solidFill>
                            <a:schemeClr val="tx1">
                              <a:lumMod val="65000"/>
                              <a:lumOff val="35000"/>
                            </a:schemeClr>
                          </a:solidFill>
                          <a:effectLst/>
                          <a:latin typeface="Century Gothic" panose="020B0502020202020204" pitchFamily="34" charset="0"/>
                        </a:rPr>
                        <a:t>NOME DO </a:t>
                      </a:r>
                      <a:br>
                        <a:rPr lang="en-US" sz="1000" b="0" dirty="0">
                          <a:solidFill>
                            <a:schemeClr val="tx1">
                              <a:lumMod val="65000"/>
                              <a:lumOff val="35000"/>
                            </a:schemeClr>
                          </a:solidFill>
                          <a:effectLst/>
                          <a:latin typeface="Century Gothic" panose="020B0502020202020204" pitchFamily="34" charset="0"/>
                        </a:rPr>
                      </a:br>
                      <a:r>
                        <a:rPr lang="pt-BR" sz="1000" b="0">
                          <a:solidFill>
                            <a:schemeClr val="tx1">
                              <a:lumMod val="65000"/>
                              <a:lumOff val="35000"/>
                            </a:schemeClr>
                          </a:solidFill>
                          <a:effectLst/>
                          <a:latin typeface="Century Gothic" panose="020B0502020202020204" pitchFamily="34" charset="0"/>
                        </a:rPr>
                        <a:t>PROJETO</a:t>
                      </a:r>
                    </a:p>
                  </a:txBody>
                  <a:tcPr marL="68580" marR="68580" marT="0" marB="0">
                    <a:lnL w="12700" cmpd="sng">
                      <a:noFill/>
                    </a:lnL>
                    <a:lnR w="12700" cap="flat" cmpd="sng" algn="ctr">
                      <a:solidFill>
                        <a:schemeClr val="bg1">
                          <a:lumMod val="75000"/>
                        </a:schemeClr>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noFill/>
                  </a:tcPr>
                </a:tc>
                <a:tc>
                  <a:txBody>
                    <a:bodyPr/>
                    <a:lstStyle/>
                    <a:p>
                      <a:pPr marL="66675" marR="0" rtl="0">
                        <a:lnSpc>
                          <a:spcPct val="115000"/>
                        </a:lnSpc>
                        <a:spcBef>
                          <a:spcPts val="0"/>
                        </a:spcBef>
                        <a:spcAft>
                          <a:spcPts val="0"/>
                        </a:spcAft>
                      </a:pPr>
                      <a:r>
                        <a:rPr lang="pt-BR" sz="1600" b="0">
                          <a:solidFill>
                            <a:schemeClr val="tx1"/>
                          </a:solidFill>
                          <a:effectLst/>
                          <a:latin typeface="Century Gothic" panose="020B0502020202020204" pitchFamily="34" charset="0"/>
                        </a:rPr>
                        <a:t>Renovação de parques urbanos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9F9F9"/>
                    </a:solidFill>
                  </a:tcPr>
                </a:tc>
                <a:extLst>
                  <a:ext uri="{0D108BD9-81ED-4DB2-BD59-A6C34878D82A}">
                    <a16:rowId xmlns:a16="http://schemas.microsoft.com/office/drawing/2014/main" val="2208306387"/>
                  </a:ext>
                </a:extLst>
              </a:tr>
            </a:tbl>
          </a:graphicData>
        </a:graphic>
      </p:graphicFrame>
      <p:graphicFrame>
        <p:nvGraphicFramePr>
          <p:cNvPr id="5" name="Table 4">
            <a:extLst>
              <a:ext uri="{FF2B5EF4-FFF2-40B4-BE49-F238E27FC236}">
                <a16:creationId xmlns:a16="http://schemas.microsoft.com/office/drawing/2014/main" id="{CFA64307-81AD-924E-B338-45DB0C0453FF}"/>
              </a:ext>
            </a:extLst>
          </p:cNvPr>
          <p:cNvGraphicFramePr>
            <a:graphicFrameLocks noGrp="1"/>
          </p:cNvGraphicFramePr>
          <p:nvPr>
            <p:extLst>
              <p:ext uri="{D42A27DB-BD31-4B8C-83A1-F6EECF244321}">
                <p14:modId xmlns:p14="http://schemas.microsoft.com/office/powerpoint/2010/main" val="1996132224"/>
              </p:ext>
            </p:extLst>
          </p:nvPr>
        </p:nvGraphicFramePr>
        <p:xfrm>
          <a:off x="4383741" y="816367"/>
          <a:ext cx="7491648" cy="861962"/>
        </p:xfrm>
        <a:graphic>
          <a:graphicData uri="http://schemas.openxmlformats.org/drawingml/2006/table">
            <a:tbl>
              <a:tblPr firstRow="1" firstCol="1" bandRow="1">
                <a:tableStyleId>{5C22544A-7EE6-4342-B048-85BDC9FD1C3A}</a:tableStyleId>
              </a:tblPr>
              <a:tblGrid>
                <a:gridCol w="1021636">
                  <a:extLst>
                    <a:ext uri="{9D8B030D-6E8A-4147-A177-3AD203B41FA5}">
                      <a16:colId xmlns:a16="http://schemas.microsoft.com/office/drawing/2014/main" val="4132419924"/>
                    </a:ext>
                  </a:extLst>
                </a:gridCol>
                <a:gridCol w="6470012">
                  <a:extLst>
                    <a:ext uri="{9D8B030D-6E8A-4147-A177-3AD203B41FA5}">
                      <a16:colId xmlns:a16="http://schemas.microsoft.com/office/drawing/2014/main" val="3064632449"/>
                    </a:ext>
                  </a:extLst>
                </a:gridCol>
              </a:tblGrid>
              <a:tr h="861962">
                <a:tc>
                  <a:txBody>
                    <a:bodyPr/>
                    <a:lstStyle/>
                    <a:p>
                      <a:pPr marL="0" marR="46355" algn="r" rtl="0">
                        <a:lnSpc>
                          <a:spcPct val="115000"/>
                        </a:lnSpc>
                        <a:spcBef>
                          <a:spcPts val="0"/>
                        </a:spcBef>
                        <a:spcAft>
                          <a:spcPts val="0"/>
                        </a:spcAft>
                      </a:pPr>
                      <a:r>
                        <a:rPr lang="pt-BR" sz="1000" b="0">
                          <a:solidFill>
                            <a:schemeClr val="tx1">
                              <a:lumMod val="65000"/>
                              <a:lumOff val="35000"/>
                            </a:schemeClr>
                          </a:solidFill>
                          <a:effectLst/>
                          <a:latin typeface="Century Gothic" panose="020B0502020202020204" pitchFamily="34" charset="0"/>
                        </a:rPr>
                        <a:t>DESCRIÇÃO DO </a:t>
                      </a:r>
                      <a:br>
                        <a:rPr lang="en-US" sz="1000" b="0" dirty="0">
                          <a:solidFill>
                            <a:schemeClr val="tx1">
                              <a:lumMod val="65000"/>
                              <a:lumOff val="35000"/>
                            </a:schemeClr>
                          </a:solidFill>
                          <a:effectLst/>
                          <a:latin typeface="Century Gothic" panose="020B0502020202020204" pitchFamily="34" charset="0"/>
                        </a:rPr>
                      </a:br>
                      <a:r>
                        <a:rPr lang="pt-BR" sz="1000" b="0">
                          <a:solidFill>
                            <a:schemeClr val="tx1">
                              <a:lumMod val="65000"/>
                              <a:lumOff val="35000"/>
                            </a:schemeClr>
                          </a:solidFill>
                          <a:effectLst/>
                          <a:latin typeface="Century Gothic" panose="020B0502020202020204" pitchFamily="34" charset="0"/>
                        </a:rPr>
                        <a:t>PROJETO</a:t>
                      </a:r>
                    </a:p>
                  </a:txBody>
                  <a:tcPr marL="68580" marR="68580" marT="0" marB="0">
                    <a:lnL w="12700" cmpd="sng">
                      <a:noFill/>
                    </a:lnL>
                    <a:lnR w="12700" cap="flat" cmpd="sng" algn="ctr">
                      <a:solidFill>
                        <a:schemeClr val="bg1">
                          <a:lumMod val="75000"/>
                        </a:schemeClr>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noFill/>
                  </a:tcPr>
                </a:tc>
                <a:tc>
                  <a:txBody>
                    <a:bodyPr/>
                    <a:lstStyle/>
                    <a:p>
                      <a:pPr marL="66675" marR="0" rtl="0">
                        <a:lnSpc>
                          <a:spcPct val="115000"/>
                        </a:lnSpc>
                        <a:spcBef>
                          <a:spcPts val="0"/>
                        </a:spcBef>
                        <a:spcAft>
                          <a:spcPts val="0"/>
                        </a:spcAft>
                      </a:pPr>
                      <a:r>
                        <a:rPr lang="pt-BR" sz="1200" b="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Este projeto tem como objetivo revitalizar um parque urbano em uso ao consertar as infraestruturas recreativas, melhorar as áreas verdes, atualizar os espaços infantis e reformular os trajetos e a iluminação.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extLst>
                  <a:ext uri="{0D108BD9-81ED-4DB2-BD59-A6C34878D82A}">
                    <a16:rowId xmlns:a16="http://schemas.microsoft.com/office/drawing/2014/main" val="2208306387"/>
                  </a:ext>
                </a:extLst>
              </a:tr>
            </a:tbl>
          </a:graphicData>
        </a:graphic>
      </p:graphicFrame>
      <p:graphicFrame>
        <p:nvGraphicFramePr>
          <p:cNvPr id="7" name="Table 6">
            <a:extLst>
              <a:ext uri="{FF2B5EF4-FFF2-40B4-BE49-F238E27FC236}">
                <a16:creationId xmlns:a16="http://schemas.microsoft.com/office/drawing/2014/main" id="{63B1C0F4-D130-3FF2-7D9D-92714F900E85}"/>
              </a:ext>
            </a:extLst>
          </p:cNvPr>
          <p:cNvGraphicFramePr>
            <a:graphicFrameLocks noGrp="1"/>
          </p:cNvGraphicFramePr>
          <p:nvPr>
            <p:extLst>
              <p:ext uri="{D42A27DB-BD31-4B8C-83A1-F6EECF244321}">
                <p14:modId xmlns:p14="http://schemas.microsoft.com/office/powerpoint/2010/main" val="1666831746"/>
              </p:ext>
            </p:extLst>
          </p:nvPr>
        </p:nvGraphicFramePr>
        <p:xfrm>
          <a:off x="249647" y="1887175"/>
          <a:ext cx="11625741" cy="4383989"/>
        </p:xfrm>
        <a:graphic>
          <a:graphicData uri="http://schemas.openxmlformats.org/drawingml/2006/table">
            <a:tbl>
              <a:tblPr firstRow="1" firstCol="1" bandRow="1">
                <a:tableStyleId>{5C22544A-7EE6-4342-B048-85BDC9FD1C3A}</a:tableStyleId>
              </a:tblPr>
              <a:tblGrid>
                <a:gridCol w="1754207">
                  <a:extLst>
                    <a:ext uri="{9D8B030D-6E8A-4147-A177-3AD203B41FA5}">
                      <a16:colId xmlns:a16="http://schemas.microsoft.com/office/drawing/2014/main" val="1870766234"/>
                    </a:ext>
                  </a:extLst>
                </a:gridCol>
                <a:gridCol w="2691699">
                  <a:extLst>
                    <a:ext uri="{9D8B030D-6E8A-4147-A177-3AD203B41FA5}">
                      <a16:colId xmlns:a16="http://schemas.microsoft.com/office/drawing/2014/main" val="3005387046"/>
                    </a:ext>
                  </a:extLst>
                </a:gridCol>
                <a:gridCol w="1478872">
                  <a:extLst>
                    <a:ext uri="{9D8B030D-6E8A-4147-A177-3AD203B41FA5}">
                      <a16:colId xmlns:a16="http://schemas.microsoft.com/office/drawing/2014/main" val="1980129178"/>
                    </a:ext>
                  </a:extLst>
                </a:gridCol>
                <a:gridCol w="2508424">
                  <a:extLst>
                    <a:ext uri="{9D8B030D-6E8A-4147-A177-3AD203B41FA5}">
                      <a16:colId xmlns:a16="http://schemas.microsoft.com/office/drawing/2014/main" val="2955866649"/>
                    </a:ext>
                  </a:extLst>
                </a:gridCol>
                <a:gridCol w="1748295">
                  <a:extLst>
                    <a:ext uri="{9D8B030D-6E8A-4147-A177-3AD203B41FA5}">
                      <a16:colId xmlns:a16="http://schemas.microsoft.com/office/drawing/2014/main" val="3233869296"/>
                    </a:ext>
                  </a:extLst>
                </a:gridCol>
                <a:gridCol w="1444244">
                  <a:extLst>
                    <a:ext uri="{9D8B030D-6E8A-4147-A177-3AD203B41FA5}">
                      <a16:colId xmlns:a16="http://schemas.microsoft.com/office/drawing/2014/main" val="4132924051"/>
                    </a:ext>
                  </a:extLst>
                </a:gridCol>
              </a:tblGrid>
              <a:tr h="543509">
                <a:tc>
                  <a:txBody>
                    <a:bodyPr/>
                    <a:lstStyle/>
                    <a:p>
                      <a:pPr marL="0" marR="0" rtl="0">
                        <a:lnSpc>
                          <a:spcPct val="115000"/>
                        </a:lnSpc>
                        <a:spcBef>
                          <a:spcPts val="0"/>
                        </a:spcBef>
                        <a:spcAft>
                          <a:spcPts val="0"/>
                        </a:spcAft>
                      </a:pPr>
                      <a:r>
                        <a:rPr lang="pt-BR" sz="1100" b="0">
                          <a:solidFill>
                            <a:schemeClr val="tx1"/>
                          </a:solidFill>
                          <a:effectLst/>
                          <a:latin typeface="Century Gothic" panose="020B0502020202020204" pitchFamily="34" charset="0"/>
                        </a:rPr>
                        <a:t>Parte interessada</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EE3E0"/>
                    </a:solidFill>
                  </a:tcPr>
                </a:tc>
                <a:tc>
                  <a:txBody>
                    <a:bodyPr/>
                    <a:lstStyle/>
                    <a:p>
                      <a:pPr marL="0" marR="0" rtl="0">
                        <a:lnSpc>
                          <a:spcPct val="115000"/>
                        </a:lnSpc>
                        <a:spcBef>
                          <a:spcPts val="0"/>
                        </a:spcBef>
                        <a:spcAft>
                          <a:spcPts val="0"/>
                        </a:spcAft>
                      </a:pPr>
                      <a:r>
                        <a:rPr lang="pt-BR" sz="1100" b="0">
                          <a:solidFill>
                            <a:schemeClr val="tx1"/>
                          </a:solidFill>
                          <a:effectLst/>
                          <a:latin typeface="Century Gothic" panose="020B0502020202020204" pitchFamily="34" charset="0"/>
                        </a:rPr>
                        <a:t>Área(s) de interesse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EE3E0"/>
                    </a:solidFill>
                  </a:tcPr>
                </a:tc>
                <a:tc>
                  <a:txBody>
                    <a:bodyPr/>
                    <a:lstStyle/>
                    <a:p>
                      <a:pPr marL="0" marR="0" rtl="0">
                        <a:lnSpc>
                          <a:spcPct val="115000"/>
                        </a:lnSpc>
                        <a:spcBef>
                          <a:spcPts val="0"/>
                        </a:spcBef>
                        <a:spcAft>
                          <a:spcPts val="0"/>
                        </a:spcAft>
                      </a:pPr>
                      <a:r>
                        <a:rPr lang="pt-BR" sz="1100" b="0">
                          <a:solidFill>
                            <a:schemeClr val="tx1"/>
                          </a:solidFill>
                          <a:effectLst/>
                          <a:latin typeface="Century Gothic" panose="020B0502020202020204" pitchFamily="34" charset="0"/>
                        </a:rPr>
                        <a:t>Fase(s) do projeto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EE3E0"/>
                    </a:solidFill>
                  </a:tcPr>
                </a:tc>
                <a:tc>
                  <a:txBody>
                    <a:bodyPr/>
                    <a:lstStyle/>
                    <a:p>
                      <a:pPr marL="0" marR="0" rtl="0">
                        <a:lnSpc>
                          <a:spcPct val="115000"/>
                        </a:lnSpc>
                        <a:spcBef>
                          <a:spcPts val="0"/>
                        </a:spcBef>
                        <a:spcAft>
                          <a:spcPts val="0"/>
                        </a:spcAft>
                      </a:pPr>
                      <a:r>
                        <a:rPr lang="pt-BR" sz="1100" b="0">
                          <a:solidFill>
                            <a:schemeClr val="tx1"/>
                          </a:solidFill>
                          <a:effectLst/>
                          <a:latin typeface="Century Gothic" panose="020B0502020202020204" pitchFamily="34" charset="0"/>
                        </a:rPr>
                        <a:t>Estratégia de engajamento</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EE3E0"/>
                    </a:solidFill>
                  </a:tcPr>
                </a:tc>
                <a:tc>
                  <a:txBody>
                    <a:bodyPr/>
                    <a:lstStyle/>
                    <a:p>
                      <a:pPr marL="0" marR="0" rtl="0">
                        <a:lnSpc>
                          <a:spcPct val="115000"/>
                        </a:lnSpc>
                        <a:spcBef>
                          <a:spcPts val="0"/>
                        </a:spcBef>
                        <a:spcAft>
                          <a:spcPts val="0"/>
                        </a:spcAft>
                      </a:pPr>
                      <a:r>
                        <a:rPr lang="pt-BR" sz="1100" b="0">
                          <a:solidFill>
                            <a:schemeClr val="tx1"/>
                          </a:solidFill>
                          <a:effectLst/>
                          <a:latin typeface="Century Gothic" panose="020B0502020202020204" pitchFamily="34" charset="0"/>
                        </a:rPr>
                        <a:t>Método de engajamento</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EE3E0"/>
                    </a:solidFill>
                  </a:tcPr>
                </a:tc>
                <a:tc>
                  <a:txBody>
                    <a:bodyPr/>
                    <a:lstStyle/>
                    <a:p>
                      <a:pPr marL="0" marR="0" rtl="0">
                        <a:lnSpc>
                          <a:spcPct val="115000"/>
                        </a:lnSpc>
                        <a:spcBef>
                          <a:spcPts val="0"/>
                        </a:spcBef>
                        <a:spcAft>
                          <a:spcPts val="0"/>
                        </a:spcAft>
                      </a:pPr>
                      <a:r>
                        <a:rPr lang="pt-BR" sz="1100" b="0">
                          <a:solidFill>
                            <a:schemeClr val="tx1"/>
                          </a:solidFill>
                          <a:effectLst/>
                          <a:latin typeface="Century Gothic" panose="020B0502020202020204" pitchFamily="34" charset="0"/>
                        </a:rPr>
                        <a:t>Frequência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EE3E0"/>
                    </a:solidFill>
                  </a:tcPr>
                </a:tc>
                <a:extLst>
                  <a:ext uri="{0D108BD9-81ED-4DB2-BD59-A6C34878D82A}">
                    <a16:rowId xmlns:a16="http://schemas.microsoft.com/office/drawing/2014/main" val="2943240542"/>
                  </a:ext>
                </a:extLst>
              </a:tr>
              <a:tr h="960120">
                <a:tc>
                  <a:txBody>
                    <a:bodyPr/>
                    <a:lstStyle/>
                    <a:p>
                      <a:pPr marL="0" marR="0" rtl="0">
                        <a:lnSpc>
                          <a:spcPct val="115000"/>
                        </a:lnSpc>
                        <a:spcBef>
                          <a:spcPts val="0"/>
                        </a:spcBef>
                        <a:spcAft>
                          <a:spcPts val="0"/>
                        </a:spcAft>
                      </a:pPr>
                      <a:r>
                        <a:rPr lang="pt-BR" sz="1100" b="0">
                          <a:solidFill>
                            <a:schemeClr val="tx1"/>
                          </a:solidFill>
                          <a:effectLst/>
                          <a:latin typeface="Century Gothic" panose="020B0502020202020204" pitchFamily="34" charset="0"/>
                        </a:rPr>
                        <a:t>Cidadãos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28DACF"/>
                    </a:solidFill>
                  </a:tcPr>
                </a:tc>
                <a:tc>
                  <a:txBody>
                    <a:bodyPr/>
                    <a:lstStyle/>
                    <a:p>
                      <a:pPr marL="0" marR="0" rtl="0">
                        <a:lnSpc>
                          <a:spcPct val="115000"/>
                        </a:lnSpc>
                        <a:spcBef>
                          <a:spcPts val="0"/>
                        </a:spcBef>
                        <a:spcAft>
                          <a:spcPts val="0"/>
                        </a:spcAft>
                      </a:pPr>
                      <a:r>
                        <a:rPr lang="pt-BR" sz="1100" b="0">
                          <a:solidFill>
                            <a:schemeClr val="tx1"/>
                          </a:solidFill>
                          <a:effectLst/>
                          <a:latin typeface="Century Gothic" panose="020B0502020202020204" pitchFamily="34" charset="0"/>
                        </a:rPr>
                        <a:t>Segurança e acessibilidade</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rtl="0">
                        <a:lnSpc>
                          <a:spcPct val="115000"/>
                        </a:lnSpc>
                        <a:spcBef>
                          <a:spcPts val="0"/>
                        </a:spcBef>
                        <a:spcAft>
                          <a:spcPts val="0"/>
                        </a:spcAft>
                      </a:pPr>
                      <a:r>
                        <a:rPr lang="pt-BR" sz="1100" b="0">
                          <a:solidFill>
                            <a:schemeClr val="tx1"/>
                          </a:solidFill>
                          <a:effectLst/>
                          <a:latin typeface="Century Gothic" panose="020B0502020202020204" pitchFamily="34" charset="0"/>
                        </a:rPr>
                        <a:t>Planejamento, execução e encerramento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rtl="0">
                        <a:lnSpc>
                          <a:spcPct val="115000"/>
                        </a:lnSpc>
                        <a:spcBef>
                          <a:spcPts val="0"/>
                        </a:spcBef>
                        <a:spcAft>
                          <a:spcPts val="0"/>
                        </a:spcAft>
                      </a:pPr>
                      <a:r>
                        <a:rPr lang="pt-BR" sz="1100" b="0">
                          <a:solidFill>
                            <a:schemeClr val="tx1"/>
                          </a:solidFill>
                          <a:effectLst/>
                          <a:latin typeface="Century Gothic" panose="020B0502020202020204" pitchFamily="34" charset="0"/>
                        </a:rPr>
                        <a:t>Serviços inclusivos: solicite as opiniões e o feedback das pessoas.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rtl="0">
                        <a:lnSpc>
                          <a:spcPct val="115000"/>
                        </a:lnSpc>
                        <a:spcBef>
                          <a:spcPts val="0"/>
                        </a:spcBef>
                        <a:spcAft>
                          <a:spcPts val="0"/>
                        </a:spcAft>
                      </a:pPr>
                      <a:r>
                        <a:rPr lang="pt-BR" sz="1100" b="0">
                          <a:solidFill>
                            <a:schemeClr val="tx1"/>
                          </a:solidFill>
                          <a:effectLst/>
                          <a:latin typeface="Century Gothic" panose="020B0502020202020204" pitchFamily="34" charset="0"/>
                        </a:rPr>
                        <a:t>Publicações em redes sociais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F6F4"/>
                    </a:solidFill>
                  </a:tcPr>
                </a:tc>
                <a:tc>
                  <a:txBody>
                    <a:bodyPr/>
                    <a:lstStyle/>
                    <a:p>
                      <a:pPr marL="0" marR="0" rtl="0">
                        <a:lnSpc>
                          <a:spcPct val="115000"/>
                        </a:lnSpc>
                        <a:spcBef>
                          <a:spcPts val="0"/>
                        </a:spcBef>
                        <a:spcAft>
                          <a:spcPts val="0"/>
                        </a:spcAft>
                      </a:pPr>
                      <a:r>
                        <a:rPr lang="pt-BR" sz="1100" b="0">
                          <a:solidFill>
                            <a:schemeClr val="tx1"/>
                          </a:solidFill>
                          <a:effectLst/>
                          <a:latin typeface="Century Gothic" panose="020B0502020202020204" pitchFamily="34" charset="0"/>
                        </a:rPr>
                        <a:t>Semanalmente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F6F4"/>
                    </a:solidFill>
                  </a:tcPr>
                </a:tc>
                <a:extLst>
                  <a:ext uri="{0D108BD9-81ED-4DB2-BD59-A6C34878D82A}">
                    <a16:rowId xmlns:a16="http://schemas.microsoft.com/office/drawing/2014/main" val="1764752285"/>
                  </a:ext>
                </a:extLst>
              </a:tr>
              <a:tr h="960120">
                <a:tc>
                  <a:txBody>
                    <a:bodyPr/>
                    <a:lstStyle/>
                    <a:p>
                      <a:pPr marL="0" marR="0" rtl="0">
                        <a:lnSpc>
                          <a:spcPct val="115000"/>
                        </a:lnSpc>
                        <a:spcBef>
                          <a:spcPts val="0"/>
                        </a:spcBef>
                        <a:spcAft>
                          <a:spcPts val="0"/>
                        </a:spcAft>
                      </a:pPr>
                      <a:r>
                        <a:rPr lang="pt-BR" sz="1100" b="0">
                          <a:solidFill>
                            <a:schemeClr val="tx1"/>
                          </a:solidFill>
                          <a:effectLst/>
                          <a:latin typeface="Century Gothic" panose="020B0502020202020204" pitchFamily="34" charset="0"/>
                        </a:rPr>
                        <a:t>Grupos dedicados ao meio ambiente</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ADEBDC"/>
                    </a:solidFill>
                  </a:tcPr>
                </a:tc>
                <a:tc>
                  <a:txBody>
                    <a:bodyPr/>
                    <a:lstStyle/>
                    <a:p>
                      <a:pPr marL="0" marR="0" rtl="0">
                        <a:lnSpc>
                          <a:spcPct val="115000"/>
                        </a:lnSpc>
                        <a:spcBef>
                          <a:spcPts val="0"/>
                        </a:spcBef>
                        <a:spcAft>
                          <a:spcPts val="0"/>
                        </a:spcAft>
                      </a:pPr>
                      <a:r>
                        <a:rPr lang="pt-BR" sz="1100" b="0">
                          <a:solidFill>
                            <a:schemeClr val="tx1"/>
                          </a:solidFill>
                          <a:effectLst/>
                          <a:latin typeface="Century Gothic" panose="020B0502020202020204" pitchFamily="34" charset="0"/>
                        </a:rPr>
                        <a:t>Preservação de áreas verdes e design sustentável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rtl="0">
                        <a:lnSpc>
                          <a:spcPct val="115000"/>
                        </a:lnSpc>
                        <a:spcBef>
                          <a:spcPts val="0"/>
                        </a:spcBef>
                        <a:spcAft>
                          <a:spcPts val="0"/>
                        </a:spcAft>
                      </a:pPr>
                      <a:r>
                        <a:rPr lang="pt-BR" sz="1100" b="0">
                          <a:solidFill>
                            <a:schemeClr val="tx1"/>
                          </a:solidFill>
                          <a:effectLst/>
                          <a:latin typeface="Century Gothic" panose="020B0502020202020204" pitchFamily="34" charset="0"/>
                        </a:rPr>
                        <a:t>Iniciação e planejamento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rtl="0">
                        <a:lnSpc>
                          <a:spcPct val="115000"/>
                        </a:lnSpc>
                        <a:spcBef>
                          <a:spcPts val="0"/>
                        </a:spcBef>
                        <a:spcAft>
                          <a:spcPts val="0"/>
                        </a:spcAft>
                      </a:pPr>
                      <a:r>
                        <a:rPr lang="pt-BR" sz="1100" b="0">
                          <a:solidFill>
                            <a:schemeClr val="tx1"/>
                          </a:solidFill>
                          <a:effectLst/>
                          <a:latin typeface="Century Gothic" panose="020B0502020202020204" pitchFamily="34" charset="0"/>
                        </a:rPr>
                        <a:t>Consultoria: peça orientação das pessoas.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rtl="0">
                        <a:lnSpc>
                          <a:spcPct val="115000"/>
                        </a:lnSpc>
                        <a:spcBef>
                          <a:spcPts val="0"/>
                        </a:spcBef>
                        <a:spcAft>
                          <a:spcPts val="0"/>
                        </a:spcAft>
                      </a:pPr>
                      <a:r>
                        <a:rPr lang="pt-BR" sz="1100" b="0">
                          <a:solidFill>
                            <a:schemeClr val="tx1"/>
                          </a:solidFill>
                          <a:effectLst/>
                          <a:latin typeface="Century Gothic" panose="020B0502020202020204" pitchFamily="34" charset="0"/>
                        </a:rPr>
                        <a:t>E-mails</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F6F4"/>
                    </a:solidFill>
                  </a:tcPr>
                </a:tc>
                <a:tc>
                  <a:txBody>
                    <a:bodyPr/>
                    <a:lstStyle/>
                    <a:p>
                      <a:pPr marL="0" marR="0" rtl="0">
                        <a:lnSpc>
                          <a:spcPct val="115000"/>
                        </a:lnSpc>
                        <a:spcBef>
                          <a:spcPts val="0"/>
                        </a:spcBef>
                        <a:spcAft>
                          <a:spcPts val="0"/>
                        </a:spcAft>
                      </a:pPr>
                      <a:r>
                        <a:rPr lang="pt-BR" sz="1100" b="0">
                          <a:solidFill>
                            <a:schemeClr val="tx1"/>
                          </a:solidFill>
                          <a:effectLst/>
                          <a:latin typeface="Century Gothic" panose="020B0502020202020204" pitchFamily="34" charset="0"/>
                        </a:rPr>
                        <a:t>Mensalmente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F6F4"/>
                    </a:solidFill>
                  </a:tcPr>
                </a:tc>
                <a:extLst>
                  <a:ext uri="{0D108BD9-81ED-4DB2-BD59-A6C34878D82A}">
                    <a16:rowId xmlns:a16="http://schemas.microsoft.com/office/drawing/2014/main" val="4107046520"/>
                  </a:ext>
                </a:extLst>
              </a:tr>
              <a:tr h="960120">
                <a:tc>
                  <a:txBody>
                    <a:bodyPr/>
                    <a:lstStyle/>
                    <a:p>
                      <a:pPr marL="0" marR="0" rtl="0">
                        <a:lnSpc>
                          <a:spcPct val="115000"/>
                        </a:lnSpc>
                        <a:spcBef>
                          <a:spcPts val="0"/>
                        </a:spcBef>
                        <a:spcAft>
                          <a:spcPts val="0"/>
                        </a:spcAft>
                      </a:pPr>
                      <a:r>
                        <a:rPr lang="pt-BR" sz="1100" b="0">
                          <a:solidFill>
                            <a:schemeClr val="tx1"/>
                          </a:solidFill>
                          <a:effectLst/>
                          <a:latin typeface="Century Gothic" panose="020B0502020202020204" pitchFamily="34" charset="0"/>
                        </a:rPr>
                        <a:t>Departamento de parques e recreação</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C8F088"/>
                    </a:solidFill>
                  </a:tcPr>
                </a:tc>
                <a:tc>
                  <a:txBody>
                    <a:bodyPr/>
                    <a:lstStyle/>
                    <a:p>
                      <a:pPr marL="0" marR="0" rtl="0">
                        <a:lnSpc>
                          <a:spcPct val="115000"/>
                        </a:lnSpc>
                        <a:spcBef>
                          <a:spcPts val="0"/>
                        </a:spcBef>
                        <a:spcAft>
                          <a:spcPts val="0"/>
                        </a:spcAft>
                      </a:pPr>
                      <a:r>
                        <a:rPr lang="pt-BR" sz="1100" b="0">
                          <a:solidFill>
                            <a:schemeClr val="tx1"/>
                          </a:solidFill>
                          <a:effectLst/>
                          <a:latin typeface="Century Gothic" panose="020B0502020202020204" pitchFamily="34" charset="0"/>
                        </a:rPr>
                        <a:t>Manutenção, operação e conformidade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rtl="0">
                        <a:lnSpc>
                          <a:spcPct val="115000"/>
                        </a:lnSpc>
                        <a:spcBef>
                          <a:spcPts val="0"/>
                        </a:spcBef>
                        <a:spcAft>
                          <a:spcPts val="0"/>
                        </a:spcAft>
                      </a:pPr>
                      <a:r>
                        <a:rPr lang="pt-BR" sz="1100" b="0">
                          <a:solidFill>
                            <a:schemeClr val="tx1"/>
                          </a:solidFill>
                          <a:effectLst/>
                          <a:latin typeface="Century Gothic" panose="020B0502020202020204" pitchFamily="34" charset="0"/>
                        </a:rPr>
                        <a:t>Iniciação, planejamento e execução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rtl="0">
                        <a:lnSpc>
                          <a:spcPct val="115000"/>
                        </a:lnSpc>
                        <a:spcBef>
                          <a:spcPts val="0"/>
                        </a:spcBef>
                        <a:spcAft>
                          <a:spcPts val="0"/>
                        </a:spcAft>
                      </a:pPr>
                      <a:r>
                        <a:rPr lang="pt-BR" sz="1100" b="0">
                          <a:solidFill>
                            <a:schemeClr val="tx1"/>
                          </a:solidFill>
                          <a:effectLst/>
                          <a:latin typeface="Century Gothic" panose="020B0502020202020204" pitchFamily="34" charset="0"/>
                        </a:rPr>
                        <a:t>Concentração em parcerias: trabalhe para garantir a viabilidade em longo prazo dos parques.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rtl="0">
                        <a:lnSpc>
                          <a:spcPct val="115000"/>
                        </a:lnSpc>
                        <a:spcBef>
                          <a:spcPts val="0"/>
                        </a:spcBef>
                        <a:spcAft>
                          <a:spcPts val="0"/>
                        </a:spcAft>
                      </a:pPr>
                      <a:r>
                        <a:rPr lang="pt-BR" sz="1100" b="0">
                          <a:solidFill>
                            <a:schemeClr val="tx1"/>
                          </a:solidFill>
                          <a:effectLst/>
                          <a:latin typeface="Century Gothic" panose="020B0502020202020204" pitchFamily="34" charset="0"/>
                        </a:rPr>
                        <a:t>Ligações telefônicas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F6F4"/>
                    </a:solidFill>
                  </a:tcPr>
                </a:tc>
                <a:tc>
                  <a:txBody>
                    <a:bodyPr/>
                    <a:lstStyle/>
                    <a:p>
                      <a:pPr marL="0" marR="0" rtl="0">
                        <a:lnSpc>
                          <a:spcPct val="115000"/>
                        </a:lnSpc>
                        <a:spcBef>
                          <a:spcPts val="0"/>
                        </a:spcBef>
                        <a:spcAft>
                          <a:spcPts val="0"/>
                        </a:spcAft>
                      </a:pPr>
                      <a:r>
                        <a:rPr lang="pt-BR" sz="1100" b="0">
                          <a:solidFill>
                            <a:schemeClr val="tx1"/>
                          </a:solidFill>
                          <a:effectLst/>
                          <a:latin typeface="Century Gothic" panose="020B0502020202020204" pitchFamily="34" charset="0"/>
                        </a:rPr>
                        <a:t>Quinzenalmente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F6F4"/>
                    </a:solidFill>
                  </a:tcPr>
                </a:tc>
                <a:extLst>
                  <a:ext uri="{0D108BD9-81ED-4DB2-BD59-A6C34878D82A}">
                    <a16:rowId xmlns:a16="http://schemas.microsoft.com/office/drawing/2014/main" val="142846906"/>
                  </a:ext>
                </a:extLst>
              </a:tr>
              <a:tr h="960120">
                <a:tc>
                  <a:txBody>
                    <a:bodyPr/>
                    <a:lstStyle/>
                    <a:p>
                      <a:pPr marL="0" marR="0" rtl="0">
                        <a:lnSpc>
                          <a:spcPct val="115000"/>
                        </a:lnSpc>
                        <a:spcBef>
                          <a:spcPts val="0"/>
                        </a:spcBef>
                        <a:spcAft>
                          <a:spcPts val="0"/>
                        </a:spcAft>
                      </a:pPr>
                      <a:r>
                        <a:rPr lang="pt-BR" sz="1100" b="0">
                          <a:solidFill>
                            <a:schemeClr val="tx1"/>
                          </a:solidFill>
                          <a:effectLst/>
                          <a:latin typeface="Century Gothic" panose="020B0502020202020204" pitchFamily="34" charset="0"/>
                        </a:rPr>
                        <a:t>Empreiteiras da construção civil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D966"/>
                    </a:solidFill>
                  </a:tcPr>
                </a:tc>
                <a:tc>
                  <a:txBody>
                    <a:bodyPr/>
                    <a:lstStyle/>
                    <a:p>
                      <a:pPr marL="0" marR="0" rtl="0">
                        <a:lnSpc>
                          <a:spcPct val="115000"/>
                        </a:lnSpc>
                        <a:spcBef>
                          <a:spcPts val="0"/>
                        </a:spcBef>
                        <a:spcAft>
                          <a:spcPts val="0"/>
                        </a:spcAft>
                      </a:pPr>
                      <a:r>
                        <a:rPr lang="pt-BR" sz="1100" b="0">
                          <a:solidFill>
                            <a:schemeClr val="tx1"/>
                          </a:solidFill>
                          <a:effectLst/>
                          <a:latin typeface="Century Gothic" panose="020B0502020202020204" pitchFamily="34" charset="0"/>
                        </a:rPr>
                        <a:t>Orçamento e garantia de qualidade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rtl="0">
                        <a:lnSpc>
                          <a:spcPct val="115000"/>
                        </a:lnSpc>
                        <a:spcBef>
                          <a:spcPts val="0"/>
                        </a:spcBef>
                        <a:spcAft>
                          <a:spcPts val="0"/>
                        </a:spcAft>
                      </a:pPr>
                      <a:r>
                        <a:rPr lang="pt-BR" sz="1100" b="0">
                          <a:solidFill>
                            <a:schemeClr val="tx1"/>
                          </a:solidFill>
                          <a:effectLst/>
                          <a:latin typeface="Century Gothic" panose="020B0502020202020204" pitchFamily="34" charset="0"/>
                        </a:rPr>
                        <a:t>Planejamento, execução e encerramento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rtl="0">
                        <a:lnSpc>
                          <a:spcPct val="115000"/>
                        </a:lnSpc>
                        <a:spcBef>
                          <a:spcPts val="0"/>
                        </a:spcBef>
                        <a:spcAft>
                          <a:spcPts val="0"/>
                        </a:spcAft>
                      </a:pPr>
                      <a:r>
                        <a:rPr lang="pt-BR" sz="1100" b="0">
                          <a:solidFill>
                            <a:schemeClr val="tx1"/>
                          </a:solidFill>
                          <a:effectLst/>
                          <a:latin typeface="Century Gothic" panose="020B0502020202020204" pitchFamily="34" charset="0"/>
                        </a:rPr>
                        <a:t>Colaboração: trabalhe em parceria para garantir uma execução bem-sucedida.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rtl="0">
                        <a:lnSpc>
                          <a:spcPct val="115000"/>
                        </a:lnSpc>
                        <a:spcBef>
                          <a:spcPts val="0"/>
                        </a:spcBef>
                        <a:spcAft>
                          <a:spcPts val="0"/>
                        </a:spcAft>
                      </a:pPr>
                      <a:r>
                        <a:rPr lang="pt-BR" sz="1100" b="0">
                          <a:solidFill>
                            <a:schemeClr val="tx1"/>
                          </a:solidFill>
                          <a:effectLst/>
                          <a:latin typeface="Century Gothic" panose="020B0502020202020204" pitchFamily="34" charset="0"/>
                        </a:rPr>
                        <a:t>Reuniões feitas pessoalmente</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F6F4"/>
                    </a:solidFill>
                  </a:tcPr>
                </a:tc>
                <a:tc>
                  <a:txBody>
                    <a:bodyPr/>
                    <a:lstStyle/>
                    <a:p>
                      <a:pPr marL="0" marR="0" rtl="0">
                        <a:lnSpc>
                          <a:spcPct val="115000"/>
                        </a:lnSpc>
                        <a:spcBef>
                          <a:spcPts val="0"/>
                        </a:spcBef>
                        <a:spcAft>
                          <a:spcPts val="0"/>
                        </a:spcAft>
                      </a:pPr>
                      <a:r>
                        <a:rPr lang="pt-BR" sz="1100" b="0">
                          <a:solidFill>
                            <a:schemeClr val="tx1"/>
                          </a:solidFill>
                          <a:effectLst/>
                          <a:latin typeface="Century Gothic" panose="020B0502020202020204" pitchFamily="34" charset="0"/>
                        </a:rPr>
                        <a:t>Semanalmente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F6F4"/>
                    </a:solidFill>
                  </a:tcPr>
                </a:tc>
                <a:extLst>
                  <a:ext uri="{0D108BD9-81ED-4DB2-BD59-A6C34878D82A}">
                    <a16:rowId xmlns:a16="http://schemas.microsoft.com/office/drawing/2014/main" val="4181409745"/>
                  </a:ext>
                </a:extLst>
              </a:tr>
            </a:tbl>
          </a:graphicData>
        </a:graphic>
      </p:graphicFrame>
    </p:spTree>
    <p:extLst>
      <p:ext uri="{BB962C8B-B14F-4D97-AF65-F5344CB8AC3E}">
        <p14:creationId xmlns:p14="http://schemas.microsoft.com/office/powerpoint/2010/main" val="15085882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pt-BR" sz="1600" b="1">
                          <a:solidFill>
                            <a:schemeClr val="tx1"/>
                          </a:solidFill>
                          <a:effectLst/>
                          <a:latin typeface="Century Gothic" panose="020B0502020202020204" pitchFamily="34" charset="0"/>
                        </a:rPr>
                        <a:t>AVISO DE ISENÇÃO DE RESPONSABILIDADE</a:t>
                      </a:r>
                    </a:p>
                    <a:p>
                      <a:pPr marL="0" marR="0" rtl="0">
                        <a:spcBef>
                          <a:spcPts val="0"/>
                        </a:spcBef>
                        <a:spcAft>
                          <a:spcPts val="0"/>
                        </a:spcAft>
                      </a:pPr>
                      <a:r>
                        <a:rPr lang="pt-BR" sz="1200" b="0">
                          <a:solidFill>
                            <a:schemeClr val="tx1"/>
                          </a:solidFill>
                          <a:effectLst/>
                          <a:latin typeface="Century Gothic" panose="020B0502020202020204" pitchFamily="34" charset="0"/>
                        </a:rPr>
                        <a:t> </a:t>
                      </a:r>
                    </a:p>
                    <a:p>
                      <a:pPr marL="0" marR="0" rtl="0">
                        <a:spcBef>
                          <a:spcPts val="0"/>
                        </a:spcBef>
                        <a:spcAft>
                          <a:spcPts val="0"/>
                        </a:spcAft>
                      </a:pPr>
                      <a:r>
                        <a:rPr lang="pt-BR" sz="1400" b="0">
                          <a:solidFill>
                            <a:schemeClr val="tx1"/>
                          </a:solidFill>
                          <a:effectLst/>
                          <a:latin typeface="Century Gothic" panose="020B0502020202020204" pitchFamily="34" charset="0"/>
                        </a:rPr>
                        <a:t>Qualquer artigo, modelo ou informação fornecidos pela Smartsheet no site são apenas para referência. Embora nos esforcemos para manter as informações atualizadas e corretas, não fornecemos garantia de qualquer natureza, seja explícita ou implícita, a respeito da integridade, precisão, confiabilidade, adequação ou disponibilidade do site ou das informações, artigos, modelos ou gráficos contidos no site. Portanto, toda confiança que você depositar nessas informações será estritamente por sua própria conta e risco.</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7047</TotalTime>
  <Words>321</Words>
  <Application>Microsoft Office PowerPoint</Application>
  <PresentationFormat>Widescreen</PresentationFormat>
  <Paragraphs>50</Paragraphs>
  <Slides>3</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Calibri</vt:lpstr>
      <vt:lpstr>Calibri Light</vt:lpstr>
      <vt:lpstr>Century Gothic</vt:lpstr>
      <vt:lpstr>Times New Roman</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Ricky Nan</cp:lastModifiedBy>
  <cp:revision>89</cp:revision>
  <cp:lastPrinted>2020-08-31T22:23:58Z</cp:lastPrinted>
  <dcterms:created xsi:type="dcterms:W3CDTF">2021-07-07T23:54:57Z</dcterms:created>
  <dcterms:modified xsi:type="dcterms:W3CDTF">2024-10-18T13:33:56Z</dcterms:modified>
</cp:coreProperties>
</file>