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A58C"/>
    <a:srgbClr val="CBD6B5"/>
    <a:srgbClr val="EBD9B6"/>
    <a:srgbClr val="654105"/>
    <a:srgbClr val="7C5008"/>
    <a:srgbClr val="0098C6"/>
    <a:srgbClr val="02B9F0"/>
    <a:srgbClr val="D5A601"/>
    <a:srgbClr val="EDBA02"/>
    <a:srgbClr val="CBD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B72293-A881-4872-8474-9DF4C5153D7E}" v="36" dt="2024-02-04T23:43:20.9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06" d="100"/>
          <a:sy n="106" d="100"/>
        </p:scale>
        <p:origin x="108" y="108"/>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5/10/relationships/revisionInfo" Target="revisionInfo.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10/15/2024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10/15/2024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s://pt.smartsheet.com/try-it?trp=5802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rês aviões de papel e suas trilhas">
            <a:extLst>
              <a:ext uri="{FF2B5EF4-FFF2-40B4-BE49-F238E27FC236}">
                <a16:creationId xmlns:a16="http://schemas.microsoft.com/office/drawing/2014/main" id="{9F0CC501-1FE7-8671-D3E5-CDD49658F8FB}"/>
              </a:ext>
            </a:extLst>
          </p:cNvPr>
          <p:cNvPicPr>
            <a:picLocks noChangeAspect="1"/>
          </p:cNvPicPr>
          <p:nvPr/>
        </p:nvPicPr>
        <p:blipFill rotWithShape="1">
          <a:blip r:embed="rId2">
            <a:duotone>
              <a:schemeClr val="accent6">
                <a:shade val="45000"/>
                <a:satMod val="135000"/>
              </a:schemeClr>
              <a:prstClr val="white"/>
            </a:duotone>
            <a:alphaModFix amt="20000"/>
            <a:extLst>
              <a:ext uri="{BEBA8EAE-BF5A-486C-A8C5-ECC9F3942E4B}">
                <a14:imgProps xmlns:a14="http://schemas.microsoft.com/office/drawing/2010/main">
                  <a14:imgLayer r:embed="rId3">
                    <a14:imgEffect>
                      <a14:saturation sat="0"/>
                    </a14:imgEffect>
                  </a14:imgLayer>
                </a14:imgProps>
              </a:ext>
            </a:extLst>
          </a:blip>
          <a:srcRect l="1277" t="8505" r="1083" b="9111"/>
          <a:stretch/>
        </p:blipFill>
        <p:spPr>
          <a:xfrm>
            <a:off x="0" y="0"/>
            <a:ext cx="12192000"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204754" y="283456"/>
            <a:ext cx="7384507" cy="830997"/>
          </a:xfrm>
          <a:prstGeom prst="rect">
            <a:avLst/>
          </a:prstGeom>
          <a:noFill/>
        </p:spPr>
        <p:txBody>
          <a:bodyPr wrap="square" rtlCol="0">
            <a:spAutoFit/>
          </a:bodyPr>
          <a:lstStyle/>
          <a:p>
            <a:pPr rtl="0"/>
            <a:r>
              <a:rPr lang="pt-BR" sz="2400" b="1" dirty="0">
                <a:solidFill>
                  <a:schemeClr val="tx1">
                    <a:lumMod val="65000"/>
                    <a:lumOff val="35000"/>
                  </a:schemeClr>
                </a:solidFill>
                <a:latin typeface="Century Gothic" panose="020B0502020202020204" pitchFamily="34" charset="0"/>
              </a:rPr>
              <a:t>MODELO DE ESTUDO DE CASO DA JORNADA DO CLIENTE EM POWERPOINT</a:t>
            </a:r>
          </a:p>
        </p:txBody>
      </p:sp>
      <p:sp>
        <p:nvSpPr>
          <p:cNvPr id="93" name="TextBox 92">
            <a:extLst>
              <a:ext uri="{FF2B5EF4-FFF2-40B4-BE49-F238E27FC236}">
                <a16:creationId xmlns:a16="http://schemas.microsoft.com/office/drawing/2014/main" id="{4202D8FA-97A9-1F4C-B19E-615D761DF0CF}"/>
              </a:ext>
            </a:extLst>
          </p:cNvPr>
          <p:cNvSpPr txBox="1"/>
          <p:nvPr/>
        </p:nvSpPr>
        <p:spPr>
          <a:xfrm>
            <a:off x="5773527" y="1510301"/>
            <a:ext cx="6167878" cy="769441"/>
          </a:xfrm>
          <a:prstGeom prst="rect">
            <a:avLst/>
          </a:prstGeom>
          <a:noFill/>
        </p:spPr>
        <p:txBody>
          <a:bodyPr wrap="square" rtlCol="0">
            <a:spAutoFit/>
          </a:bodyPr>
          <a:lstStyle/>
          <a:p>
            <a:pPr rtl="0"/>
            <a:r>
              <a:rPr lang="pt-BR" sz="4400">
                <a:solidFill>
                  <a:schemeClr val="tx1">
                    <a:lumMod val="65000"/>
                    <a:lumOff val="35000"/>
                  </a:schemeClr>
                </a:solidFill>
                <a:latin typeface="Century Gothic" panose="020B0502020202020204" pitchFamily="34" charset="0"/>
              </a:rPr>
              <a:t>[NOME DO ESTUDO DE CASO]</a:t>
            </a:r>
          </a:p>
        </p:txBody>
      </p:sp>
      <p:sp>
        <p:nvSpPr>
          <p:cNvPr id="11" name="TextBox 10">
            <a:extLst>
              <a:ext uri="{FF2B5EF4-FFF2-40B4-BE49-F238E27FC236}">
                <a16:creationId xmlns:a16="http://schemas.microsoft.com/office/drawing/2014/main" id="{337A3371-9EA4-4C46-A817-F8A47B8962FF}"/>
              </a:ext>
            </a:extLst>
          </p:cNvPr>
          <p:cNvSpPr txBox="1"/>
          <p:nvPr/>
        </p:nvSpPr>
        <p:spPr>
          <a:xfrm>
            <a:off x="6030646" y="5626894"/>
            <a:ext cx="8138087" cy="1231106"/>
          </a:xfrm>
          <a:prstGeom prst="rect">
            <a:avLst/>
          </a:prstGeom>
          <a:noFill/>
        </p:spPr>
        <p:txBody>
          <a:bodyPr wrap="square" rtlCol="0">
            <a:spAutoFit/>
          </a:bodyPr>
          <a:lstStyle/>
          <a:p>
            <a:pPr rtl="0"/>
            <a:r>
              <a:rPr lang="pt-BR">
                <a:solidFill>
                  <a:schemeClr val="tx1">
                    <a:lumMod val="75000"/>
                    <a:lumOff val="25000"/>
                  </a:schemeClr>
                </a:solidFill>
                <a:latin typeface="Century Gothic" panose="020B0502020202020204" pitchFamily="34" charset="0"/>
              </a:rPr>
              <a:t>CRIADO POR</a:t>
            </a:r>
          </a:p>
          <a:p>
            <a:pPr rtl="0"/>
            <a:r>
              <a:rPr lang="pt-BR" sz="1400">
                <a:solidFill>
                  <a:schemeClr val="tx1">
                    <a:lumMod val="50000"/>
                    <a:lumOff val="50000"/>
                  </a:schemeClr>
                </a:solidFill>
                <a:latin typeface="Century Gothic" panose="020B0502020202020204" pitchFamily="34" charset="0"/>
              </a:rPr>
              <a:t>NOME</a:t>
            </a:r>
          </a:p>
          <a:p>
            <a:endParaRPr lang="en-US" sz="1400" dirty="0">
              <a:solidFill>
                <a:schemeClr val="tx1">
                  <a:lumMod val="50000"/>
                  <a:lumOff val="50000"/>
                </a:schemeClr>
              </a:solidFill>
              <a:latin typeface="Century Gothic" panose="020B0502020202020204" pitchFamily="34" charset="0"/>
            </a:endParaRPr>
          </a:p>
          <a:p>
            <a:pPr rtl="0"/>
            <a:r>
              <a:rPr lang="pt-BR" sz="1400">
                <a:solidFill>
                  <a:schemeClr val="bg1">
                    <a:lumMod val="50000"/>
                  </a:schemeClr>
                </a:solidFill>
                <a:latin typeface="Century Gothic" panose="020B0502020202020204" pitchFamily="34" charset="0"/>
              </a:rPr>
              <a:t>Data de criação: DD/MM/AA</a:t>
            </a:r>
          </a:p>
          <a:p>
            <a:pPr rtl="0"/>
            <a:r>
              <a:rPr lang="pt-BR" sz="1400">
                <a:solidFill>
                  <a:schemeClr val="bg1">
                    <a:lumMod val="50000"/>
                  </a:schemeClr>
                </a:solidFill>
                <a:latin typeface="Century Gothic" panose="020B0502020202020204" pitchFamily="34" charset="0"/>
              </a:rPr>
              <a:t> </a:t>
            </a:r>
          </a:p>
        </p:txBody>
      </p:sp>
      <p:pic>
        <p:nvPicPr>
          <p:cNvPr id="2" name="Picture 1" descr="Três aviões de papel e suas trilhas">
            <a:extLst>
              <a:ext uri="{FF2B5EF4-FFF2-40B4-BE49-F238E27FC236}">
                <a16:creationId xmlns:a16="http://schemas.microsoft.com/office/drawing/2014/main" id="{093B39AA-CE6E-FE00-641F-740DDE4A82C0}"/>
              </a:ext>
            </a:extLst>
          </p:cNvPr>
          <p:cNvPicPr>
            <a:picLocks noChangeAspect="1"/>
          </p:cNvPicPr>
          <p:nvPr/>
        </p:nvPicPr>
        <p:blipFill rotWithShape="1">
          <a:blip r:embed="rId2">
            <a:duotone>
              <a:schemeClr val="accent6">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rcRect l="31781"/>
          <a:stretch/>
        </p:blipFill>
        <p:spPr>
          <a:xfrm>
            <a:off x="0" y="1510301"/>
            <a:ext cx="5472237" cy="5347699"/>
          </a:xfrm>
          <a:prstGeom prst="rect">
            <a:avLst/>
          </a:prstGeom>
        </p:spPr>
      </p:pic>
      <p:pic>
        <p:nvPicPr>
          <p:cNvPr id="6" name="Picture 5">
            <a:hlinkClick r:id="rId4"/>
            <a:extLst>
              <a:ext uri="{FF2B5EF4-FFF2-40B4-BE49-F238E27FC236}">
                <a16:creationId xmlns:a16="http://schemas.microsoft.com/office/drawing/2014/main" id="{CE22389D-6BCC-1FBB-3073-30A8FC7D54E6}"/>
              </a:ext>
            </a:extLst>
          </p:cNvPr>
          <p:cNvPicPr>
            <a:picLocks noChangeAspect="1"/>
          </p:cNvPicPr>
          <p:nvPr/>
        </p:nvPicPr>
        <p:blipFill>
          <a:blip r:embed="rId5"/>
          <a:srcRect/>
          <a:stretch/>
        </p:blipFill>
        <p:spPr>
          <a:xfrm>
            <a:off x="9371862" y="366336"/>
            <a:ext cx="2413333" cy="480000"/>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E760FD-6E50-FD4F-B597-7E228EDE51FD}"/>
              </a:ext>
            </a:extLst>
          </p:cNvPr>
          <p:cNvSpPr txBox="1"/>
          <p:nvPr/>
        </p:nvSpPr>
        <p:spPr>
          <a:xfrm>
            <a:off x="0" y="111009"/>
            <a:ext cx="3740126" cy="830997"/>
          </a:xfrm>
          <a:prstGeom prst="rect">
            <a:avLst/>
          </a:prstGeom>
          <a:noFill/>
        </p:spPr>
        <p:txBody>
          <a:bodyPr wrap="none" rtlCol="0">
            <a:spAutoFit/>
          </a:bodyPr>
          <a:lstStyle/>
          <a:p>
            <a:pPr rtl="0"/>
            <a:r>
              <a:rPr lang="pt-BR" sz="4800">
                <a:solidFill>
                  <a:schemeClr val="tx1">
                    <a:lumMod val="65000"/>
                    <a:lumOff val="35000"/>
                  </a:schemeClr>
                </a:solidFill>
                <a:latin typeface="Century Gothic" panose="020B0502020202020204" pitchFamily="34" charset="0"/>
              </a:rPr>
              <a:t>ESTUDO DE CASO</a:t>
            </a:r>
          </a:p>
        </p:txBody>
      </p:sp>
      <p:grpSp>
        <p:nvGrpSpPr>
          <p:cNvPr id="20" name="Group 19">
            <a:extLst>
              <a:ext uri="{FF2B5EF4-FFF2-40B4-BE49-F238E27FC236}">
                <a16:creationId xmlns:a16="http://schemas.microsoft.com/office/drawing/2014/main" id="{8558B8C4-0BAA-B44C-B8BF-1BF14594C94E}"/>
              </a:ext>
            </a:extLst>
          </p:cNvPr>
          <p:cNvGrpSpPr/>
          <p:nvPr/>
        </p:nvGrpSpPr>
        <p:grpSpPr>
          <a:xfrm>
            <a:off x="5474726" y="315117"/>
            <a:ext cx="1242548" cy="430887"/>
            <a:chOff x="51955" y="1101720"/>
            <a:chExt cx="1242548" cy="430887"/>
          </a:xfrm>
        </p:grpSpPr>
        <p:sp>
          <p:nvSpPr>
            <p:cNvPr id="14" name="Arrow: Pentagon 13">
              <a:extLst>
                <a:ext uri="{FF2B5EF4-FFF2-40B4-BE49-F238E27FC236}">
                  <a16:creationId xmlns:a16="http://schemas.microsoft.com/office/drawing/2014/main" id="{A18D6317-2893-277B-CA86-1B29789FC58E}"/>
                </a:ext>
              </a:extLst>
            </p:cNvPr>
            <p:cNvSpPr/>
            <p:nvPr/>
          </p:nvSpPr>
          <p:spPr>
            <a:xfrm>
              <a:off x="51955" y="110172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Chevron 15">
              <a:extLst>
                <a:ext uri="{FF2B5EF4-FFF2-40B4-BE49-F238E27FC236}">
                  <a16:creationId xmlns:a16="http://schemas.microsoft.com/office/drawing/2014/main" id="{EA9994EE-18D1-3C5A-AE95-26124F4C0E71}"/>
                </a:ext>
              </a:extLst>
            </p:cNvPr>
            <p:cNvSpPr/>
            <p:nvPr/>
          </p:nvSpPr>
          <p:spPr>
            <a:xfrm>
              <a:off x="817384" y="110577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aphicFrame>
        <p:nvGraphicFramePr>
          <p:cNvPr id="6" name="Table 5">
            <a:extLst>
              <a:ext uri="{FF2B5EF4-FFF2-40B4-BE49-F238E27FC236}">
                <a16:creationId xmlns:a16="http://schemas.microsoft.com/office/drawing/2014/main" id="{281FDFE3-A3A6-008B-ED99-71A187F700D8}"/>
              </a:ext>
            </a:extLst>
          </p:cNvPr>
          <p:cNvGraphicFramePr>
            <a:graphicFrameLocks noGrp="1"/>
          </p:cNvGraphicFramePr>
          <p:nvPr>
            <p:extLst>
              <p:ext uri="{D42A27DB-BD31-4B8C-83A1-F6EECF244321}">
                <p14:modId xmlns:p14="http://schemas.microsoft.com/office/powerpoint/2010/main" val="1448385123"/>
              </p:ext>
            </p:extLst>
          </p:nvPr>
        </p:nvGraphicFramePr>
        <p:xfrm>
          <a:off x="120639" y="942005"/>
          <a:ext cx="11960520" cy="5804984"/>
        </p:xfrm>
        <a:graphic>
          <a:graphicData uri="http://schemas.openxmlformats.org/drawingml/2006/table">
            <a:tbl>
              <a:tblPr firstRow="1" bandRow="1">
                <a:tableStyleId>{5C22544A-7EE6-4342-B048-85BDC9FD1C3A}</a:tableStyleId>
              </a:tblPr>
              <a:tblGrid>
                <a:gridCol w="1495065">
                  <a:extLst>
                    <a:ext uri="{9D8B030D-6E8A-4147-A177-3AD203B41FA5}">
                      <a16:colId xmlns:a16="http://schemas.microsoft.com/office/drawing/2014/main" val="2500885539"/>
                    </a:ext>
                  </a:extLst>
                </a:gridCol>
                <a:gridCol w="1598276">
                  <a:extLst>
                    <a:ext uri="{9D8B030D-6E8A-4147-A177-3AD203B41FA5}">
                      <a16:colId xmlns:a16="http://schemas.microsoft.com/office/drawing/2014/main" val="491520955"/>
                    </a:ext>
                  </a:extLst>
                </a:gridCol>
                <a:gridCol w="1448555">
                  <a:extLst>
                    <a:ext uri="{9D8B030D-6E8A-4147-A177-3AD203B41FA5}">
                      <a16:colId xmlns:a16="http://schemas.microsoft.com/office/drawing/2014/main" val="2184264100"/>
                    </a:ext>
                  </a:extLst>
                </a:gridCol>
                <a:gridCol w="1438364">
                  <a:extLst>
                    <a:ext uri="{9D8B030D-6E8A-4147-A177-3AD203B41FA5}">
                      <a16:colId xmlns:a16="http://schemas.microsoft.com/office/drawing/2014/main" val="2740870891"/>
                    </a:ext>
                  </a:extLst>
                </a:gridCol>
                <a:gridCol w="1495065">
                  <a:extLst>
                    <a:ext uri="{9D8B030D-6E8A-4147-A177-3AD203B41FA5}">
                      <a16:colId xmlns:a16="http://schemas.microsoft.com/office/drawing/2014/main" val="2753272730"/>
                    </a:ext>
                  </a:extLst>
                </a:gridCol>
                <a:gridCol w="1249272">
                  <a:extLst>
                    <a:ext uri="{9D8B030D-6E8A-4147-A177-3AD203B41FA5}">
                      <a16:colId xmlns:a16="http://schemas.microsoft.com/office/drawing/2014/main" val="1071932545"/>
                    </a:ext>
                  </a:extLst>
                </a:gridCol>
                <a:gridCol w="1466661">
                  <a:extLst>
                    <a:ext uri="{9D8B030D-6E8A-4147-A177-3AD203B41FA5}">
                      <a16:colId xmlns:a16="http://schemas.microsoft.com/office/drawing/2014/main" val="607449813"/>
                    </a:ext>
                  </a:extLst>
                </a:gridCol>
                <a:gridCol w="1769262">
                  <a:extLst>
                    <a:ext uri="{9D8B030D-6E8A-4147-A177-3AD203B41FA5}">
                      <a16:colId xmlns:a16="http://schemas.microsoft.com/office/drawing/2014/main" val="4069597360"/>
                    </a:ext>
                  </a:extLst>
                </a:gridCol>
              </a:tblGrid>
              <a:tr h="1451246">
                <a:tc>
                  <a:txBody>
                    <a:bodyPr/>
                    <a:lstStyle/>
                    <a:p>
                      <a:endParaRPr lang="en-US" dirty="0"/>
                    </a:p>
                  </a:txBody>
                  <a:tcPr>
                    <a:noFill/>
                  </a:tcPr>
                </a:tc>
                <a:tc>
                  <a:txBody>
                    <a:bodyPr/>
                    <a:lstStyle/>
                    <a:p>
                      <a:pPr algn="ctr" rtl="0"/>
                      <a:r>
                        <a:rPr lang="pt-BR" sz="1200" dirty="0">
                          <a:solidFill>
                            <a:schemeClr val="accent6"/>
                          </a:solidFill>
                          <a:latin typeface="Century Gothic" panose="020B0502020202020204" pitchFamily="34" charset="0"/>
                        </a:rPr>
                        <a:t>RECONHECIMENTO</a:t>
                      </a:r>
                    </a:p>
                  </a:txBody>
                  <a:tcPr anchor="ctr">
                    <a:solidFill>
                      <a:schemeClr val="accent6">
                        <a:lumMod val="20000"/>
                        <a:lumOff val="80000"/>
                      </a:schemeClr>
                    </a:solidFill>
                  </a:tcPr>
                </a:tc>
                <a:tc>
                  <a:txBody>
                    <a:bodyPr/>
                    <a:lstStyle/>
                    <a:p>
                      <a:pPr algn="ctr" rtl="0"/>
                      <a:r>
                        <a:rPr lang="pt-BR" sz="1200">
                          <a:solidFill>
                            <a:schemeClr val="accent6"/>
                          </a:solidFill>
                          <a:latin typeface="Century Gothic" panose="020B0502020202020204" pitchFamily="34" charset="0"/>
                        </a:rPr>
                        <a:t>INTERESSE</a:t>
                      </a:r>
                    </a:p>
                  </a:txBody>
                  <a:tcPr anchor="ctr">
                    <a:solidFill>
                      <a:schemeClr val="accent6">
                        <a:lumMod val="20000"/>
                        <a:lumOff val="80000"/>
                      </a:schemeClr>
                    </a:solidFill>
                  </a:tcPr>
                </a:tc>
                <a:tc>
                  <a:txBody>
                    <a:bodyPr/>
                    <a:lstStyle/>
                    <a:p>
                      <a:pPr algn="ctr" rtl="0"/>
                      <a:r>
                        <a:rPr lang="pt-BR" sz="1200" dirty="0">
                          <a:solidFill>
                            <a:schemeClr val="accent6"/>
                          </a:solidFill>
                          <a:latin typeface="Century Gothic" panose="020B0502020202020204" pitchFamily="34" charset="0"/>
                        </a:rPr>
                        <a:t>DESEJO</a:t>
                      </a:r>
                    </a:p>
                  </a:txBody>
                  <a:tcPr anchor="ctr">
                    <a:solidFill>
                      <a:schemeClr val="accent6">
                        <a:lumMod val="20000"/>
                        <a:lumOff val="80000"/>
                      </a:schemeClr>
                    </a:solidFill>
                  </a:tcPr>
                </a:tc>
                <a:tc>
                  <a:txBody>
                    <a:bodyPr/>
                    <a:lstStyle/>
                    <a:p>
                      <a:pPr algn="ctr" rtl="0"/>
                      <a:r>
                        <a:rPr lang="pt-BR" sz="1200" dirty="0">
                          <a:solidFill>
                            <a:schemeClr val="accent6"/>
                          </a:solidFill>
                          <a:latin typeface="Century Gothic" panose="020B0502020202020204" pitchFamily="34" charset="0"/>
                        </a:rPr>
                        <a:t>COMPRA</a:t>
                      </a:r>
                    </a:p>
                  </a:txBody>
                  <a:tcPr anchor="ctr">
                    <a:solidFill>
                      <a:schemeClr val="accent6">
                        <a:lumMod val="20000"/>
                        <a:lumOff val="80000"/>
                      </a:schemeClr>
                    </a:solidFill>
                  </a:tcPr>
                </a:tc>
                <a:tc>
                  <a:txBody>
                    <a:bodyPr/>
                    <a:lstStyle/>
                    <a:p>
                      <a:pPr algn="ctr" rtl="0"/>
                      <a:r>
                        <a:rPr lang="pt-BR" sz="1200" dirty="0">
                          <a:solidFill>
                            <a:schemeClr val="accent6"/>
                          </a:solidFill>
                          <a:latin typeface="Century Gothic" panose="020B0502020202020204" pitchFamily="34" charset="0"/>
                        </a:rPr>
                        <a:t>FIDELIDADE</a:t>
                      </a:r>
                    </a:p>
                  </a:txBody>
                  <a:tcPr anchor="ctr">
                    <a:solidFill>
                      <a:schemeClr val="accent6">
                        <a:lumMod val="20000"/>
                        <a:lumOff val="80000"/>
                      </a:schemeClr>
                    </a:solidFill>
                  </a:tcPr>
                </a:tc>
                <a:tc>
                  <a:txBody>
                    <a:bodyPr/>
                    <a:lstStyle/>
                    <a:p>
                      <a:pPr algn="ctr" rtl="0"/>
                      <a:r>
                        <a:rPr lang="pt-BR" sz="1200" dirty="0">
                          <a:solidFill>
                            <a:schemeClr val="accent6"/>
                          </a:solidFill>
                          <a:latin typeface="Century Gothic" panose="020B0502020202020204" pitchFamily="34" charset="0"/>
                        </a:rPr>
                        <a:t>CONSUMO</a:t>
                      </a:r>
                    </a:p>
                  </a:txBody>
                  <a:tcPr anchor="ctr">
                    <a:solidFill>
                      <a:schemeClr val="accent6">
                        <a:lumMod val="20000"/>
                        <a:lumOff val="80000"/>
                      </a:schemeClr>
                    </a:solidFill>
                  </a:tcPr>
                </a:tc>
                <a:tc>
                  <a:txBody>
                    <a:bodyPr/>
                    <a:lstStyle/>
                    <a:p>
                      <a:pPr algn="ctr" rtl="0"/>
                      <a:r>
                        <a:rPr lang="pt-BR" sz="1200" dirty="0">
                          <a:solidFill>
                            <a:schemeClr val="accent6"/>
                          </a:solidFill>
                          <a:latin typeface="Century Gothic" panose="020B0502020202020204" pitchFamily="34" charset="0"/>
                        </a:rPr>
                        <a:t>COMPARTILHAMENTO</a:t>
                      </a:r>
                    </a:p>
                  </a:txBody>
                  <a:tcPr anchor="ctr">
                    <a:solidFill>
                      <a:schemeClr val="accent6">
                        <a:lumMod val="20000"/>
                        <a:lumOff val="80000"/>
                      </a:schemeClr>
                    </a:solidFill>
                  </a:tcPr>
                </a:tc>
                <a:extLst>
                  <a:ext uri="{0D108BD9-81ED-4DB2-BD59-A6C34878D82A}">
                    <a16:rowId xmlns:a16="http://schemas.microsoft.com/office/drawing/2014/main" val="1853093616"/>
                  </a:ext>
                </a:extLst>
              </a:tr>
              <a:tr h="1451246">
                <a:tc>
                  <a:txBody>
                    <a:bodyPr/>
                    <a:lstStyle/>
                    <a:p>
                      <a:pPr algn="ctr" rtl="0"/>
                      <a:r>
                        <a:rPr lang="pt-BR" sz="1400">
                          <a:solidFill>
                            <a:schemeClr val="accent2"/>
                          </a:solidFill>
                          <a:latin typeface="Century Gothic" panose="020B0502020202020204" pitchFamily="34" charset="0"/>
                        </a:rPr>
                        <a:t>AÇÃO</a:t>
                      </a:r>
                    </a:p>
                  </a:txBody>
                  <a:tcPr anchor="ctr">
                    <a:solidFill>
                      <a:schemeClr val="accent2">
                        <a:lumMod val="20000"/>
                        <a:lumOff val="80000"/>
                      </a:schemeClr>
                    </a:solidFill>
                  </a:tcPr>
                </a:tc>
                <a:tc>
                  <a:txBody>
                    <a:bodyPr/>
                    <a:lstStyle/>
                    <a:p>
                      <a:pPr rtl="0"/>
                      <a:r>
                        <a:rPr lang="pt-BR" sz="900" b="1">
                          <a:latin typeface="Century Gothic" panose="020B0502020202020204" pitchFamily="34" charset="0"/>
                        </a:rPr>
                        <a:t>Descreva</a:t>
                      </a:r>
                      <a:r>
                        <a:rPr lang="pt-BR" sz="900">
                          <a:latin typeface="Century Gothic" panose="020B0502020202020204" pitchFamily="34" charset="0"/>
                        </a:rPr>
                        <a:t> quais ações o cliente realiza quando reconhece seu produto/serviço.</a:t>
                      </a:r>
                    </a:p>
                  </a:txBody>
                  <a:tcPr anchor="ctr">
                    <a:solidFill>
                      <a:schemeClr val="accent5">
                        <a:lumMod val="20000"/>
                        <a:lumOff val="80000"/>
                      </a:schemeClr>
                    </a:solidFill>
                  </a:tcPr>
                </a:tc>
                <a:tc>
                  <a:txBody>
                    <a:bodyPr/>
                    <a:lstStyle/>
                    <a:p>
                      <a:pPr rtl="0"/>
                      <a:r>
                        <a:rPr lang="pt-BR" sz="900" b="1">
                          <a:latin typeface="Century Gothic" panose="020B0502020202020204" pitchFamily="34" charset="0"/>
                        </a:rPr>
                        <a:t>Detalhe</a:t>
                      </a:r>
                      <a:r>
                        <a:rPr lang="pt-BR" sz="900">
                          <a:latin typeface="Century Gothic" panose="020B0502020202020204" pitchFamily="34" charset="0"/>
                        </a:rPr>
                        <a:t> as ações do cliente à medida que começa a demonstrar interesse em seu produto/serviço.</a:t>
                      </a:r>
                    </a:p>
                  </a:txBody>
                  <a:tcPr anchor="ctr">
                    <a:solidFill>
                      <a:schemeClr val="accent5">
                        <a:lumMod val="20000"/>
                        <a:lumOff val="80000"/>
                      </a:schemeClr>
                    </a:solidFill>
                  </a:tcPr>
                </a:tc>
                <a:tc>
                  <a:txBody>
                    <a:bodyPr/>
                    <a:lstStyle/>
                    <a:p>
                      <a:pPr rtl="0"/>
                      <a:r>
                        <a:rPr lang="pt-BR" sz="900" b="1" dirty="0">
                          <a:latin typeface="Century Gothic" panose="020B0502020202020204" pitchFamily="34" charset="0"/>
                        </a:rPr>
                        <a:t>Explique</a:t>
                      </a:r>
                      <a:r>
                        <a:rPr lang="pt-BR" sz="900" dirty="0">
                          <a:latin typeface="Century Gothic" panose="020B0502020202020204" pitchFamily="34" charset="0"/>
                        </a:rPr>
                        <a:t> as etapas que o cliente segue quando o interesse evolui para um desejo por seu produto/serviço.</a:t>
                      </a:r>
                    </a:p>
                  </a:txBody>
                  <a:tcPr anchor="ctr">
                    <a:solidFill>
                      <a:schemeClr val="accent5">
                        <a:lumMod val="20000"/>
                        <a:lumOff val="80000"/>
                      </a:schemeClr>
                    </a:solidFill>
                  </a:tcPr>
                </a:tc>
                <a:tc>
                  <a:txBody>
                    <a:bodyPr/>
                    <a:lstStyle/>
                    <a:p>
                      <a:pPr rtl="0"/>
                      <a:r>
                        <a:rPr lang="pt-BR" sz="900" b="1">
                          <a:latin typeface="Century Gothic" panose="020B0502020202020204" pitchFamily="34" charset="0"/>
                        </a:rPr>
                        <a:t>Descreva</a:t>
                      </a:r>
                      <a:r>
                        <a:rPr lang="pt-BR" sz="900">
                          <a:latin typeface="Century Gothic" panose="020B0502020202020204" pitchFamily="34" charset="0"/>
                        </a:rPr>
                        <a:t> as ações do cliente durante o processo de compra.</a:t>
                      </a:r>
                    </a:p>
                  </a:txBody>
                  <a:tcPr anchor="ctr">
                    <a:solidFill>
                      <a:schemeClr val="accent5">
                        <a:lumMod val="20000"/>
                        <a:lumOff val="80000"/>
                      </a:schemeClr>
                    </a:solidFill>
                  </a:tcPr>
                </a:tc>
                <a:tc>
                  <a:txBody>
                    <a:bodyPr/>
                    <a:lstStyle/>
                    <a:p>
                      <a:pPr rtl="0"/>
                      <a:r>
                        <a:rPr lang="pt-BR" sz="900" b="1">
                          <a:latin typeface="Century Gothic" panose="020B0502020202020204" pitchFamily="34" charset="0"/>
                        </a:rPr>
                        <a:t>Explique</a:t>
                      </a:r>
                      <a:r>
                        <a:rPr lang="pt-BR" sz="900">
                          <a:latin typeface="Century Gothic" panose="020B0502020202020204" pitchFamily="34" charset="0"/>
                        </a:rPr>
                        <a:t> como o cliente demonstra fidelidade à marca ou ao produto.</a:t>
                      </a:r>
                    </a:p>
                  </a:txBody>
                  <a:tcPr anchor="ctr">
                    <a:solidFill>
                      <a:schemeClr val="accent5">
                        <a:lumMod val="20000"/>
                        <a:lumOff val="80000"/>
                      </a:schemeClr>
                    </a:solidFill>
                  </a:tcPr>
                </a:tc>
                <a:tc>
                  <a:txBody>
                    <a:bodyPr/>
                    <a:lstStyle/>
                    <a:p>
                      <a:pPr rtl="0"/>
                      <a:r>
                        <a:rPr lang="pt-BR" sz="900" b="1">
                          <a:latin typeface="Century Gothic" panose="020B0502020202020204" pitchFamily="34" charset="0"/>
                        </a:rPr>
                        <a:t>Detalhe</a:t>
                      </a:r>
                      <a:r>
                        <a:rPr lang="pt-BR" sz="900">
                          <a:latin typeface="Century Gothic" panose="020B0502020202020204" pitchFamily="34" charset="0"/>
                        </a:rPr>
                        <a:t> o comportamento do cliente ao usar seu produto/serviço.</a:t>
                      </a:r>
                    </a:p>
                  </a:txBody>
                  <a:tcPr anchor="ctr">
                    <a:solidFill>
                      <a:schemeClr val="accent5">
                        <a:lumMod val="20000"/>
                        <a:lumOff val="80000"/>
                      </a:schemeClr>
                    </a:solidFill>
                  </a:tcPr>
                </a:tc>
                <a:tc>
                  <a:txBody>
                    <a:bodyPr/>
                    <a:lstStyle/>
                    <a:p>
                      <a:pPr rtl="0"/>
                      <a:r>
                        <a:rPr lang="pt-BR" sz="900" b="1">
                          <a:latin typeface="Century Gothic" panose="020B0502020202020204" pitchFamily="34" charset="0"/>
                        </a:rPr>
                        <a:t>Explique</a:t>
                      </a:r>
                      <a:r>
                        <a:rPr lang="pt-BR" sz="900">
                          <a:latin typeface="Century Gothic" panose="020B0502020202020204" pitchFamily="34" charset="0"/>
                        </a:rPr>
                        <a:t> como e quando </a:t>
                      </a:r>
                      <a:br>
                        <a:rPr lang="pt-BR" sz="900">
                          <a:latin typeface="Century Gothic" panose="020B0502020202020204" pitchFamily="34" charset="0"/>
                        </a:rPr>
                      </a:br>
                      <a:r>
                        <a:rPr lang="pt-BR" sz="900">
                          <a:latin typeface="Century Gothic" panose="020B0502020202020204" pitchFamily="34" charset="0"/>
                        </a:rPr>
                        <a:t>o cliente compartilha a experiência com os </a:t>
                      </a:r>
                      <a:br>
                        <a:rPr lang="pt-BR" sz="900">
                          <a:latin typeface="Century Gothic" panose="020B0502020202020204" pitchFamily="34" charset="0"/>
                        </a:rPr>
                      </a:br>
                      <a:r>
                        <a:rPr lang="pt-BR" sz="900">
                          <a:latin typeface="Century Gothic" panose="020B0502020202020204" pitchFamily="34" charset="0"/>
                        </a:rPr>
                        <a:t>outras pessoas.</a:t>
                      </a:r>
                    </a:p>
                  </a:txBody>
                  <a:tcPr anchor="ctr">
                    <a:solidFill>
                      <a:schemeClr val="accent5">
                        <a:lumMod val="20000"/>
                        <a:lumOff val="80000"/>
                      </a:schemeClr>
                    </a:solidFill>
                  </a:tcPr>
                </a:tc>
                <a:extLst>
                  <a:ext uri="{0D108BD9-81ED-4DB2-BD59-A6C34878D82A}">
                    <a16:rowId xmlns:a16="http://schemas.microsoft.com/office/drawing/2014/main" val="2023016222"/>
                  </a:ext>
                </a:extLst>
              </a:tr>
              <a:tr h="1451246">
                <a:tc>
                  <a:txBody>
                    <a:bodyPr/>
                    <a:lstStyle/>
                    <a:p>
                      <a:pPr algn="ctr" rtl="0"/>
                      <a:r>
                        <a:rPr lang="pt-BR" sz="1400">
                          <a:solidFill>
                            <a:schemeClr val="accent2"/>
                          </a:solidFill>
                          <a:latin typeface="Century Gothic" panose="020B0502020202020204" pitchFamily="34" charset="0"/>
                        </a:rPr>
                        <a:t>PENSAMENTO</a:t>
                      </a:r>
                    </a:p>
                  </a:txBody>
                  <a:tcPr anchor="ctr">
                    <a:solidFill>
                      <a:schemeClr val="accent2">
                        <a:lumMod val="20000"/>
                        <a:lumOff val="80000"/>
                      </a:schemeClr>
                    </a:solidFill>
                  </a:tcPr>
                </a:tc>
                <a:tc>
                  <a:txBody>
                    <a:bodyPr/>
                    <a:lstStyle/>
                    <a:p>
                      <a:pPr rtl="0"/>
                      <a:r>
                        <a:rPr lang="pt-BR" sz="900" b="1">
                          <a:latin typeface="Century Gothic" panose="020B0502020202020204" pitchFamily="34" charset="0"/>
                        </a:rPr>
                        <a:t>Descreva</a:t>
                      </a:r>
                      <a:r>
                        <a:rPr lang="pt-BR" sz="900">
                          <a:latin typeface="Century Gothic" panose="020B0502020202020204" pitchFamily="34" charset="0"/>
                        </a:rPr>
                        <a:t> o pensamento ou as perguntas do cliente sobre seu produto/serviço nesta fase.</a:t>
                      </a:r>
                    </a:p>
                  </a:txBody>
                  <a:tcPr anchor="ctr">
                    <a:solidFill>
                      <a:schemeClr val="accent5">
                        <a:lumMod val="20000"/>
                        <a:lumOff val="80000"/>
                      </a:schemeClr>
                    </a:solidFill>
                  </a:tcPr>
                </a:tc>
                <a:tc>
                  <a:txBody>
                    <a:bodyPr/>
                    <a:lstStyle/>
                    <a:p>
                      <a:pPr rtl="0"/>
                      <a:r>
                        <a:rPr lang="pt-BR" sz="900" b="1">
                          <a:latin typeface="Century Gothic" panose="020B0502020202020204" pitchFamily="34" charset="0"/>
                        </a:rPr>
                        <a:t>Descreva</a:t>
                      </a:r>
                      <a:r>
                        <a:rPr lang="pt-BR" sz="900">
                          <a:latin typeface="Century Gothic" panose="020B0502020202020204" pitchFamily="34" charset="0"/>
                        </a:rPr>
                        <a:t> o que o cliente está considerando ou pesquisando sobre sua oferta.</a:t>
                      </a:r>
                    </a:p>
                  </a:txBody>
                  <a:tcPr anchor="ctr">
                    <a:solidFill>
                      <a:schemeClr val="accent5">
                        <a:lumMod val="20000"/>
                        <a:lumOff val="80000"/>
                      </a:schemeClr>
                    </a:solidFill>
                  </a:tcPr>
                </a:tc>
                <a:tc>
                  <a:txBody>
                    <a:bodyPr/>
                    <a:lstStyle/>
                    <a:p>
                      <a:pPr rtl="0"/>
                      <a:r>
                        <a:rPr lang="pt-BR" sz="900" b="1">
                          <a:latin typeface="Century Gothic" panose="020B0502020202020204" pitchFamily="34" charset="0"/>
                        </a:rPr>
                        <a:t>Compartilhe</a:t>
                      </a:r>
                      <a:r>
                        <a:rPr lang="pt-BR" sz="900">
                          <a:latin typeface="Century Gothic" panose="020B0502020202020204" pitchFamily="34" charset="0"/>
                        </a:rPr>
                        <a:t> insights sobre a mentalidade do cliente quando começa a desejar o produto/serviço.</a:t>
                      </a:r>
                    </a:p>
                  </a:txBody>
                  <a:tcPr anchor="ctr">
                    <a:solidFill>
                      <a:schemeClr val="accent5">
                        <a:lumMod val="20000"/>
                        <a:lumOff val="80000"/>
                      </a:schemeClr>
                    </a:solidFill>
                  </a:tcPr>
                </a:tc>
                <a:tc>
                  <a:txBody>
                    <a:bodyPr/>
                    <a:lstStyle/>
                    <a:p>
                      <a:pPr rtl="0"/>
                      <a:r>
                        <a:rPr lang="pt-BR" sz="900" b="1">
                          <a:latin typeface="Century Gothic" panose="020B0502020202020204" pitchFamily="34" charset="0"/>
                        </a:rPr>
                        <a:t>Descreva</a:t>
                      </a:r>
                      <a:r>
                        <a:rPr lang="pt-BR" sz="900">
                          <a:latin typeface="Century Gothic" panose="020B0502020202020204" pitchFamily="34" charset="0"/>
                        </a:rPr>
                        <a:t> as considerações do cliente ou o processo de tomada de decisão neste momento.</a:t>
                      </a:r>
                    </a:p>
                  </a:txBody>
                  <a:tcPr anchor="ctr">
                    <a:solidFill>
                      <a:schemeClr val="accent5">
                        <a:lumMod val="20000"/>
                        <a:lumOff val="80000"/>
                      </a:schemeClr>
                    </a:solidFill>
                  </a:tcPr>
                </a:tc>
                <a:tc>
                  <a:txBody>
                    <a:bodyPr/>
                    <a:lstStyle/>
                    <a:p>
                      <a:pPr rtl="0"/>
                      <a:r>
                        <a:rPr lang="pt-BR" sz="900" b="1">
                          <a:latin typeface="Century Gothic" panose="020B0502020202020204" pitchFamily="34" charset="0"/>
                        </a:rPr>
                        <a:t>Discuta</a:t>
                      </a:r>
                      <a:r>
                        <a:rPr lang="pt-BR" sz="900">
                          <a:latin typeface="Century Gothic" panose="020B0502020202020204" pitchFamily="34" charset="0"/>
                        </a:rPr>
                        <a:t> o que mantém o cliente fiel ou o que faz ele voltar.</a:t>
                      </a:r>
                    </a:p>
                  </a:txBody>
                  <a:tcPr anchor="ctr">
                    <a:solidFill>
                      <a:schemeClr val="accent5">
                        <a:lumMod val="20000"/>
                        <a:lumOff val="80000"/>
                      </a:schemeClr>
                    </a:solidFill>
                  </a:tcPr>
                </a:tc>
                <a:tc>
                  <a:txBody>
                    <a:bodyPr/>
                    <a:lstStyle/>
                    <a:p>
                      <a:pPr rtl="0"/>
                      <a:r>
                        <a:rPr lang="pt-BR" sz="900" b="1">
                          <a:latin typeface="Century Gothic" panose="020B0502020202020204" pitchFamily="34" charset="0"/>
                        </a:rPr>
                        <a:t>Compartilhe</a:t>
                      </a:r>
                      <a:r>
                        <a:rPr lang="pt-BR" sz="900">
                          <a:latin typeface="Century Gothic" panose="020B0502020202020204" pitchFamily="34" charset="0"/>
                        </a:rPr>
                        <a:t> pensamentos ou opiniões que o cliente possa ter ao usar o produto/serviço.</a:t>
                      </a:r>
                    </a:p>
                  </a:txBody>
                  <a:tcPr anchor="ctr">
                    <a:solidFill>
                      <a:schemeClr val="accent5">
                        <a:lumMod val="20000"/>
                        <a:lumOff val="80000"/>
                      </a:schemeClr>
                    </a:solidFill>
                  </a:tcPr>
                </a:tc>
                <a:tc>
                  <a:txBody>
                    <a:bodyPr/>
                    <a:lstStyle/>
                    <a:p>
                      <a:pPr rtl="0"/>
                      <a:r>
                        <a:rPr lang="pt-BR" sz="900" b="1" dirty="0">
                          <a:latin typeface="Century Gothic" panose="020B0502020202020204" pitchFamily="34" charset="0"/>
                        </a:rPr>
                        <a:t>Descreva</a:t>
                      </a:r>
                      <a:r>
                        <a:rPr lang="pt-BR" sz="900" dirty="0">
                          <a:latin typeface="Century Gothic" panose="020B0502020202020204" pitchFamily="34" charset="0"/>
                        </a:rPr>
                        <a:t> as motivações </a:t>
                      </a:r>
                      <a:br>
                        <a:rPr lang="pt-BR" sz="900" dirty="0">
                          <a:latin typeface="Century Gothic" panose="020B0502020202020204" pitchFamily="34" charset="0"/>
                        </a:rPr>
                      </a:br>
                      <a:r>
                        <a:rPr lang="pt-BR" sz="900" dirty="0">
                          <a:latin typeface="Century Gothic" panose="020B0502020202020204" pitchFamily="34" charset="0"/>
                        </a:rPr>
                        <a:t>ou o pensamento do </a:t>
                      </a:r>
                      <a:br>
                        <a:rPr lang="pt-BR" sz="900" dirty="0">
                          <a:latin typeface="Century Gothic" panose="020B0502020202020204" pitchFamily="34" charset="0"/>
                        </a:rPr>
                      </a:br>
                      <a:r>
                        <a:rPr lang="pt-BR" sz="900" dirty="0">
                          <a:latin typeface="Century Gothic" panose="020B0502020202020204" pitchFamily="34" charset="0"/>
                        </a:rPr>
                        <a:t>cliente por trás do compartilhamento da experiência.</a:t>
                      </a:r>
                    </a:p>
                  </a:txBody>
                  <a:tcPr anchor="ctr">
                    <a:solidFill>
                      <a:schemeClr val="accent5">
                        <a:lumMod val="20000"/>
                        <a:lumOff val="80000"/>
                      </a:schemeClr>
                    </a:solidFill>
                  </a:tcPr>
                </a:tc>
                <a:extLst>
                  <a:ext uri="{0D108BD9-81ED-4DB2-BD59-A6C34878D82A}">
                    <a16:rowId xmlns:a16="http://schemas.microsoft.com/office/drawing/2014/main" val="3466605571"/>
                  </a:ext>
                </a:extLst>
              </a:tr>
              <a:tr h="1451246">
                <a:tc>
                  <a:txBody>
                    <a:bodyPr/>
                    <a:lstStyle/>
                    <a:p>
                      <a:pPr algn="ctr" rtl="0"/>
                      <a:r>
                        <a:rPr lang="pt-BR" sz="1400">
                          <a:solidFill>
                            <a:schemeClr val="accent2"/>
                          </a:solidFill>
                          <a:latin typeface="Century Gothic" panose="020B0502020202020204" pitchFamily="34" charset="0"/>
                        </a:rPr>
                        <a:t>SENTIMENTO</a:t>
                      </a:r>
                    </a:p>
                  </a:txBody>
                  <a:tcPr anchor="ctr">
                    <a:solidFill>
                      <a:schemeClr val="accent2">
                        <a:lumMod val="20000"/>
                        <a:lumOff val="80000"/>
                      </a:schemeClr>
                    </a:solidFill>
                  </a:tcPr>
                </a:tc>
                <a:tc>
                  <a:txBody>
                    <a:bodyPr/>
                    <a:lstStyle/>
                    <a:p>
                      <a:pPr rtl="0"/>
                      <a:r>
                        <a:rPr lang="pt-BR" sz="900" b="1">
                          <a:latin typeface="Century Gothic" panose="020B0502020202020204" pitchFamily="34" charset="0"/>
                        </a:rPr>
                        <a:t>Explique</a:t>
                      </a:r>
                      <a:r>
                        <a:rPr lang="pt-BR" sz="900">
                          <a:latin typeface="Century Gothic" panose="020B0502020202020204" pitchFamily="34" charset="0"/>
                        </a:rPr>
                        <a:t> as emoções que o cliente experimenta ao descobrir seu produto/serviço.</a:t>
                      </a:r>
                    </a:p>
                  </a:txBody>
                  <a:tcPr anchor="ctr">
                    <a:solidFill>
                      <a:schemeClr val="accent5">
                        <a:lumMod val="20000"/>
                        <a:lumOff val="80000"/>
                      </a:schemeClr>
                    </a:solidFill>
                  </a:tcPr>
                </a:tc>
                <a:tc>
                  <a:txBody>
                    <a:bodyPr/>
                    <a:lstStyle/>
                    <a:p>
                      <a:pPr rtl="0"/>
                      <a:r>
                        <a:rPr lang="pt-BR" sz="900" b="1">
                          <a:latin typeface="Century Gothic" panose="020B0502020202020204" pitchFamily="34" charset="0"/>
                        </a:rPr>
                        <a:t>Ilustre</a:t>
                      </a:r>
                      <a:r>
                        <a:rPr lang="pt-BR" sz="900">
                          <a:latin typeface="Century Gothic" panose="020B0502020202020204" pitchFamily="34" charset="0"/>
                        </a:rPr>
                        <a:t> as emoções ou inclinações durante seu crescente interesse.</a:t>
                      </a:r>
                    </a:p>
                  </a:txBody>
                  <a:tcPr anchor="ctr">
                    <a:solidFill>
                      <a:schemeClr val="accent5">
                        <a:lumMod val="20000"/>
                        <a:lumOff val="80000"/>
                      </a:schemeClr>
                    </a:solidFill>
                  </a:tcPr>
                </a:tc>
                <a:tc>
                  <a:txBody>
                    <a:bodyPr/>
                    <a:lstStyle/>
                    <a:p>
                      <a:pPr rtl="0"/>
                      <a:r>
                        <a:rPr lang="pt-BR" sz="900" b="1">
                          <a:latin typeface="Century Gothic" panose="020B0502020202020204" pitchFamily="34" charset="0"/>
                        </a:rPr>
                        <a:t>Destaque</a:t>
                      </a:r>
                      <a:r>
                        <a:rPr lang="pt-BR" sz="900">
                          <a:latin typeface="Century Gothic" panose="020B0502020202020204" pitchFamily="34" charset="0"/>
                        </a:rPr>
                        <a:t> o estado emocional associado ao aumento do desejo.</a:t>
                      </a:r>
                    </a:p>
                  </a:txBody>
                  <a:tcPr anchor="ctr">
                    <a:solidFill>
                      <a:schemeClr val="accent5">
                        <a:lumMod val="20000"/>
                        <a:lumOff val="80000"/>
                      </a:schemeClr>
                    </a:solidFill>
                  </a:tcPr>
                </a:tc>
                <a:tc>
                  <a:txBody>
                    <a:bodyPr/>
                    <a:lstStyle/>
                    <a:p>
                      <a:pPr rtl="0"/>
                      <a:r>
                        <a:rPr lang="pt-BR" sz="900" b="1">
                          <a:latin typeface="Century Gothic" panose="020B0502020202020204" pitchFamily="34" charset="0"/>
                        </a:rPr>
                        <a:t>Detalhe</a:t>
                      </a:r>
                      <a:r>
                        <a:rPr lang="pt-BR" sz="900">
                          <a:latin typeface="Century Gothic" panose="020B0502020202020204" pitchFamily="34" charset="0"/>
                        </a:rPr>
                        <a:t> as emoções experimentadas durante a compra.</a:t>
                      </a:r>
                    </a:p>
                  </a:txBody>
                  <a:tcPr anchor="ctr">
                    <a:solidFill>
                      <a:schemeClr val="accent5">
                        <a:lumMod val="20000"/>
                        <a:lumOff val="80000"/>
                      </a:schemeClr>
                    </a:solidFill>
                  </a:tcPr>
                </a:tc>
                <a:tc>
                  <a:txBody>
                    <a:bodyPr/>
                    <a:lstStyle/>
                    <a:p>
                      <a:pPr rtl="0"/>
                      <a:r>
                        <a:rPr lang="pt-BR" sz="900" b="1">
                          <a:latin typeface="Century Gothic" panose="020B0502020202020204" pitchFamily="34" charset="0"/>
                        </a:rPr>
                        <a:t>Descreva</a:t>
                      </a:r>
                      <a:r>
                        <a:rPr lang="pt-BR" sz="900">
                          <a:latin typeface="Century Gothic" panose="020B0502020202020204" pitchFamily="34" charset="0"/>
                        </a:rPr>
                        <a:t> o apego emocional ou a satisfação do cliente que leva à fidelidade.</a:t>
                      </a:r>
                    </a:p>
                  </a:txBody>
                  <a:tcPr anchor="ctr">
                    <a:solidFill>
                      <a:schemeClr val="accent5">
                        <a:lumMod val="20000"/>
                        <a:lumOff val="80000"/>
                      </a:schemeClr>
                    </a:solidFill>
                  </a:tcPr>
                </a:tc>
                <a:tc>
                  <a:txBody>
                    <a:bodyPr/>
                    <a:lstStyle/>
                    <a:p>
                      <a:pPr rtl="0"/>
                      <a:r>
                        <a:rPr lang="pt-BR" sz="900" b="1">
                          <a:latin typeface="Century Gothic" panose="020B0502020202020204" pitchFamily="34" charset="0"/>
                        </a:rPr>
                        <a:t>Destaque</a:t>
                      </a:r>
                      <a:r>
                        <a:rPr lang="pt-BR" sz="900">
                          <a:latin typeface="Century Gothic" panose="020B0502020202020204" pitchFamily="34" charset="0"/>
                        </a:rPr>
                        <a:t> a experiência emocional do cliente durante o consumo.</a:t>
                      </a:r>
                    </a:p>
                  </a:txBody>
                  <a:tcPr anchor="ctr">
                    <a:solidFill>
                      <a:schemeClr val="accent5">
                        <a:lumMod val="20000"/>
                        <a:lumOff val="80000"/>
                      </a:schemeClr>
                    </a:solidFill>
                  </a:tcPr>
                </a:tc>
                <a:tc>
                  <a:txBody>
                    <a:bodyPr/>
                    <a:lstStyle/>
                    <a:p>
                      <a:pPr rtl="0"/>
                      <a:r>
                        <a:rPr lang="pt-BR" sz="900" b="1" dirty="0">
                          <a:latin typeface="Century Gothic" panose="020B0502020202020204" pitchFamily="34" charset="0"/>
                        </a:rPr>
                        <a:t>Ilustre</a:t>
                      </a:r>
                      <a:r>
                        <a:rPr lang="pt-BR" sz="900" dirty="0">
                          <a:latin typeface="Century Gothic" panose="020B0502020202020204" pitchFamily="34" charset="0"/>
                        </a:rPr>
                        <a:t> as emoções </a:t>
                      </a:r>
                      <a:br>
                        <a:rPr lang="pt-BR" sz="900" dirty="0">
                          <a:latin typeface="Century Gothic" panose="020B0502020202020204" pitchFamily="34" charset="0"/>
                        </a:rPr>
                      </a:br>
                      <a:r>
                        <a:rPr lang="pt-BR" sz="900" dirty="0">
                          <a:latin typeface="Century Gothic" panose="020B0502020202020204" pitchFamily="34" charset="0"/>
                        </a:rPr>
                        <a:t>que o cliente sente </a:t>
                      </a:r>
                      <a:br>
                        <a:rPr lang="pt-BR" sz="900" dirty="0">
                          <a:latin typeface="Century Gothic" panose="020B0502020202020204" pitchFamily="34" charset="0"/>
                        </a:rPr>
                      </a:br>
                      <a:r>
                        <a:rPr lang="pt-BR" sz="900" dirty="0">
                          <a:latin typeface="Century Gothic" panose="020B0502020202020204" pitchFamily="34" charset="0"/>
                        </a:rPr>
                        <a:t>ao recomendar ou compartilhar sobre o produto/serviço.</a:t>
                      </a:r>
                    </a:p>
                  </a:txBody>
                  <a:tcPr anchor="ctr">
                    <a:solidFill>
                      <a:schemeClr val="accent5">
                        <a:lumMod val="20000"/>
                        <a:lumOff val="80000"/>
                      </a:schemeClr>
                    </a:solidFill>
                  </a:tcPr>
                </a:tc>
                <a:extLst>
                  <a:ext uri="{0D108BD9-81ED-4DB2-BD59-A6C34878D82A}">
                    <a16:rowId xmlns:a16="http://schemas.microsoft.com/office/drawing/2014/main" val="1861331561"/>
                  </a:ext>
                </a:extLst>
              </a:tr>
            </a:tbl>
          </a:graphicData>
        </a:graphic>
      </p:graphicFrame>
      <p:sp>
        <p:nvSpPr>
          <p:cNvPr id="15" name="TextBox 14">
            <a:extLst>
              <a:ext uri="{FF2B5EF4-FFF2-40B4-BE49-F238E27FC236}">
                <a16:creationId xmlns:a16="http://schemas.microsoft.com/office/drawing/2014/main" id="{E5E00925-F0C4-3ECC-C76B-5E79E160D98A}"/>
              </a:ext>
            </a:extLst>
          </p:cNvPr>
          <p:cNvSpPr txBox="1"/>
          <p:nvPr/>
        </p:nvSpPr>
        <p:spPr>
          <a:xfrm>
            <a:off x="6799152" y="76594"/>
            <a:ext cx="5282006" cy="769441"/>
          </a:xfrm>
          <a:prstGeom prst="rect">
            <a:avLst/>
          </a:prstGeom>
          <a:noFill/>
        </p:spPr>
        <p:txBody>
          <a:bodyPr wrap="square">
            <a:spAutoFit/>
          </a:bodyPr>
          <a:lstStyle/>
          <a:p>
            <a:pPr rtl="0"/>
            <a:r>
              <a:rPr lang="pt-BR" sz="1100" b="0" i="0" u="none" strike="noStrike" dirty="0">
                <a:solidFill>
                  <a:schemeClr val="tx1">
                    <a:lumMod val="65000"/>
                    <a:lumOff val="35000"/>
                  </a:schemeClr>
                </a:solidFill>
                <a:effectLst/>
                <a:latin typeface="Century Gothic" panose="020B0502020202020204" pitchFamily="34" charset="0"/>
              </a:rPr>
              <a:t>Este modelo permite que usuários mapeiem toda a jornada do cliente: você pode capturar as ações, pensamentos e emoções em cada estágio</a:t>
            </a:r>
            <a:r>
              <a:rPr lang="pt-BR" sz="1100" dirty="0">
                <a:solidFill>
                  <a:schemeClr val="tx1">
                    <a:lumMod val="65000"/>
                    <a:lumOff val="35000"/>
                  </a:schemeClr>
                </a:solidFill>
                <a:latin typeface="Century Gothic" panose="020B0502020202020204" pitchFamily="34" charset="0"/>
              </a:rPr>
              <a:t>; </a:t>
            </a:r>
            <a:r>
              <a:rPr lang="pt-BR" sz="1100" b="0" i="0" u="none" strike="noStrike" dirty="0">
                <a:solidFill>
                  <a:schemeClr val="tx1">
                    <a:lumMod val="65000"/>
                    <a:lumOff val="35000"/>
                  </a:schemeClr>
                </a:solidFill>
                <a:effectLst/>
                <a:latin typeface="Century Gothic" panose="020B0502020202020204" pitchFamily="34" charset="0"/>
              </a:rPr>
              <a:t>extrair e apresentar insights valiosos sobre o comportamento do cliente; </a:t>
            </a:r>
            <a:br>
              <a:rPr lang="pt-BR" sz="1100" b="0" i="0" u="none" strike="noStrike" dirty="0">
                <a:solidFill>
                  <a:schemeClr val="tx1">
                    <a:lumMod val="65000"/>
                    <a:lumOff val="35000"/>
                  </a:schemeClr>
                </a:solidFill>
                <a:effectLst/>
                <a:latin typeface="Century Gothic" panose="020B0502020202020204" pitchFamily="34" charset="0"/>
              </a:rPr>
            </a:br>
            <a:r>
              <a:rPr lang="pt-BR" sz="1100" b="0" i="0" u="none" strike="noStrike" dirty="0">
                <a:solidFill>
                  <a:schemeClr val="tx1">
                    <a:lumMod val="65000"/>
                    <a:lumOff val="35000"/>
                  </a:schemeClr>
                </a:solidFill>
                <a:effectLst/>
                <a:latin typeface="Century Gothic" panose="020B0502020202020204" pitchFamily="34" charset="0"/>
              </a:rPr>
              <a:t>e mostrar a experiência com seu produto ou serviço.</a:t>
            </a:r>
            <a:endParaRPr lang="en-US" sz="1100" dirty="0">
              <a:solidFill>
                <a:schemeClr val="tx1">
                  <a:lumMod val="65000"/>
                  <a:lumOff val="35000"/>
                </a:schemeClr>
              </a:solidFill>
              <a:latin typeface="Century Gothic" panose="020B0502020202020204" pitchFamily="34" charset="0"/>
            </a:endParaRPr>
          </a:p>
        </p:txBody>
      </p:sp>
      <p:pic>
        <p:nvPicPr>
          <p:cNvPr id="28" name="Picture 27" descr="Três aviões de papel e suas trilhas">
            <a:extLst>
              <a:ext uri="{FF2B5EF4-FFF2-40B4-BE49-F238E27FC236}">
                <a16:creationId xmlns:a16="http://schemas.microsoft.com/office/drawing/2014/main" id="{F6DED64F-4D40-27CC-91F9-2F754E765E87}"/>
              </a:ext>
            </a:extLst>
          </p:cNvPr>
          <p:cNvPicPr>
            <a:picLocks noChangeAspect="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Lst>
          </a:blip>
          <a:srcRect l="36542" t="5864" r="1749" b="4052"/>
          <a:stretch/>
        </p:blipFill>
        <p:spPr>
          <a:xfrm>
            <a:off x="110841" y="942005"/>
            <a:ext cx="1457461" cy="1418423"/>
          </a:xfrm>
          <a:prstGeom prst="rect">
            <a:avLst/>
          </a:prstGeom>
        </p:spPr>
      </p:pic>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pt-BR" sz="1600" b="1">
                          <a:solidFill>
                            <a:schemeClr val="tx1"/>
                          </a:solidFill>
                          <a:effectLst/>
                          <a:latin typeface="Century Gothic" panose="020B0502020202020204" pitchFamily="34" charset="0"/>
                        </a:rPr>
                        <a:t>AVISO DE ISENÇÃO DE RESPONSABILIDADE</a:t>
                      </a:r>
                    </a:p>
                    <a:p>
                      <a:pPr marL="0" marR="0" rtl="0">
                        <a:spcBef>
                          <a:spcPts val="0"/>
                        </a:spcBef>
                        <a:spcAft>
                          <a:spcPts val="0"/>
                        </a:spcAft>
                      </a:pPr>
                      <a:r>
                        <a:rPr lang="pt-BR" sz="1200" b="0">
                          <a:solidFill>
                            <a:schemeClr val="tx1"/>
                          </a:solidFill>
                          <a:effectLst/>
                          <a:latin typeface="Century Gothic" panose="020B0502020202020204" pitchFamily="34" charset="0"/>
                        </a:rPr>
                        <a:t> </a:t>
                      </a:r>
                    </a:p>
                    <a:p>
                      <a:pPr marL="0" marR="0" rtl="0">
                        <a:spcBef>
                          <a:spcPts val="0"/>
                        </a:spcBef>
                        <a:spcAft>
                          <a:spcPts val="0"/>
                        </a:spcAft>
                      </a:pPr>
                      <a:r>
                        <a:rPr lang="pt-BR" sz="1600" b="0">
                          <a:solidFill>
                            <a:schemeClr val="tx1"/>
                          </a:solidFill>
                          <a:effectLst/>
                          <a:latin typeface="Century Gothic" panose="020B0502020202020204" pitchFamily="34" charset="0"/>
                        </a:rPr>
                        <a:t>Qualquer artigo, modelo ou informação fornecidos pela Smartsheet no site são apenas para referência. Embora nos esforcemos para manter as informações atualizadas e corretas, não fornecemos garantia de qualquer natureza, seja explícita ou implícita, a respeito da integridade, precisão, confiabilidade, adequação ou disponibilidade do site ou das informações, artigos, modelos ou gráficos contidos no site. Portanto, toda confiança que você depositar nessas informações será estritamente por sua própria conta e risco.</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158</TotalTime>
  <Words>477</Words>
  <Application>Microsoft Office PowerPoint</Application>
  <PresentationFormat>Widescreen</PresentationFormat>
  <Paragraphs>45</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Ricky Nan</cp:lastModifiedBy>
  <cp:revision>21</cp:revision>
  <dcterms:created xsi:type="dcterms:W3CDTF">2022-05-22T18:55:25Z</dcterms:created>
  <dcterms:modified xsi:type="dcterms:W3CDTF">2024-10-15T13:36:52Z</dcterms:modified>
</cp:coreProperties>
</file>