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78" r:id="rId3"/>
    <p:sldId id="371" r:id="rId4"/>
    <p:sldId id="379" r:id="rId5"/>
    <p:sldId id="380" r:id="rId6"/>
    <p:sldId id="381" r:id="rId7"/>
    <p:sldId id="382" r:id="rId8"/>
    <p:sldId id="383" r:id="rId9"/>
    <p:sldId id="384"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5C0"/>
    <a:srgbClr val="FEFEFE"/>
    <a:srgbClr val="9CA58C"/>
    <a:srgbClr val="CBD6B5"/>
    <a:srgbClr val="EBD9B6"/>
    <a:srgbClr val="654105"/>
    <a:srgbClr val="7C5008"/>
    <a:srgbClr val="0098C6"/>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7" autoAdjust="0"/>
    <p:restoredTop sz="86447"/>
  </p:normalViewPr>
  <p:slideViewPr>
    <p:cSldViewPr snapToGrid="0" snapToObjects="1">
      <p:cViewPr varScale="1">
        <p:scale>
          <a:sx n="106" d="100"/>
          <a:sy n="106" d="100"/>
        </p:scale>
        <p:origin x="222" y="9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8029"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drão geométrico vermelho abstrato">
            <a:extLst>
              <a:ext uri="{FF2B5EF4-FFF2-40B4-BE49-F238E27FC236}">
                <a16:creationId xmlns:a16="http://schemas.microsoft.com/office/drawing/2014/main" id="{58AA660B-4D18-0578-C921-7240FC462F61}"/>
              </a:ext>
            </a:extLst>
          </p:cNvPr>
          <p:cNvPicPr>
            <a:picLocks noChangeAspect="1"/>
          </p:cNvPicPr>
          <p:nvPr/>
        </p:nvPicPr>
        <p:blipFill rotWithShape="1">
          <a:blip r:embed="rId2">
            <a:alphaModFix amt="34000"/>
          </a:blip>
          <a:srcRect r="33333"/>
          <a:stretch/>
        </p:blipFill>
        <p:spPr>
          <a:xfrm rot="16200000">
            <a:off x="2667000" y="-2667000"/>
            <a:ext cx="6858000" cy="12192000"/>
          </a:xfrm>
          <a:prstGeom prst="rect">
            <a:avLst/>
          </a:prstGeom>
        </p:spPr>
      </p:pic>
      <p:sp>
        <p:nvSpPr>
          <p:cNvPr id="13" name="Rectangle 12">
            <a:extLst>
              <a:ext uri="{FF2B5EF4-FFF2-40B4-BE49-F238E27FC236}">
                <a16:creationId xmlns:a16="http://schemas.microsoft.com/office/drawing/2014/main" id="{C87B1611-D82F-8F2B-3824-B0810494A4E4}"/>
              </a:ext>
            </a:extLst>
          </p:cNvPr>
          <p:cNvSpPr/>
          <p:nvPr/>
        </p:nvSpPr>
        <p:spPr>
          <a:xfrm rot="10800000">
            <a:off x="0" y="2932373"/>
            <a:ext cx="12192000" cy="2131996"/>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2A35ACA8-E3C3-0542-3647-CD070D08DD76}"/>
              </a:ext>
            </a:extLst>
          </p:cNvPr>
          <p:cNvSpPr/>
          <p:nvPr/>
        </p:nvSpPr>
        <p:spPr>
          <a:xfrm>
            <a:off x="5589198" y="2933657"/>
            <a:ext cx="4766187" cy="213071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pt-BR" sz="2400" b="1">
                <a:solidFill>
                  <a:schemeClr val="tx1">
                    <a:lumMod val="75000"/>
                    <a:lumOff val="25000"/>
                  </a:schemeClr>
                </a:solidFill>
                <a:latin typeface="Century Gothic" panose="020B0502020202020204" pitchFamily="34" charset="0"/>
              </a:rPr>
              <a:t>MODELO DE ESTUDO DE CASO DE MARKETING </a:t>
            </a:r>
            <a:br>
              <a:rPr lang="en-US" sz="2400" b="1" dirty="0">
                <a:solidFill>
                  <a:schemeClr val="tx1">
                    <a:lumMod val="75000"/>
                    <a:lumOff val="25000"/>
                  </a:schemeClr>
                </a:solidFill>
                <a:latin typeface="Century Gothic" panose="020B0502020202020204" pitchFamily="34" charset="0"/>
              </a:rPr>
            </a:br>
            <a:r>
              <a:rPr lang="pt-BR" sz="2400" b="1">
                <a:solidFill>
                  <a:schemeClr val="tx1">
                    <a:lumMod val="75000"/>
                    <a:lumOff val="25000"/>
                  </a:schemeClr>
                </a:solidFill>
                <a:latin typeface="Century Gothic" panose="020B0502020202020204" pitchFamily="34" charset="0"/>
              </a:rPr>
              <a:t>EM POWERPOINT</a:t>
            </a:r>
          </a:p>
        </p:txBody>
      </p:sp>
      <p:sp>
        <p:nvSpPr>
          <p:cNvPr id="92" name="TextBox 91">
            <a:extLst>
              <a:ext uri="{FF2B5EF4-FFF2-40B4-BE49-F238E27FC236}">
                <a16:creationId xmlns:a16="http://schemas.microsoft.com/office/drawing/2014/main" id="{15002CF0-EA59-CE43-9D0C-B9955C66D425}"/>
              </a:ext>
            </a:extLst>
          </p:cNvPr>
          <p:cNvSpPr txBox="1"/>
          <p:nvPr/>
        </p:nvSpPr>
        <p:spPr>
          <a:xfrm>
            <a:off x="1" y="3587582"/>
            <a:ext cx="11942064"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pt-BR" sz="4800" spc="400">
                <a:solidFill>
                  <a:schemeClr val="accent1">
                    <a:lumMod val="40000"/>
                    <a:lumOff val="60000"/>
                  </a:schemeClr>
                </a:solidFill>
                <a:latin typeface="Century Gothic" panose="020B0502020202020204" pitchFamily="34" charset="0"/>
              </a:rPr>
              <a:t>ESTUDO DE CASO DE MARKETING</a:t>
            </a:r>
          </a:p>
        </p:txBody>
      </p:sp>
      <p:pic>
        <p:nvPicPr>
          <p:cNvPr id="3" name="Picture 2">
            <a:hlinkClick r:id="rId3"/>
            <a:extLst>
              <a:ext uri="{FF2B5EF4-FFF2-40B4-BE49-F238E27FC236}">
                <a16:creationId xmlns:a16="http://schemas.microsoft.com/office/drawing/2014/main" id="{7CA00D89-1A48-B4F2-88D7-2A7FC5F76EC0}"/>
              </a:ext>
            </a:extLst>
          </p:cNvPr>
          <p:cNvPicPr>
            <a:picLocks noChangeAspect="1"/>
          </p:cNvPicPr>
          <p:nvPr/>
        </p:nvPicPr>
        <p:blipFill>
          <a:blip r:embed="rId4"/>
          <a:srcRect/>
          <a:stretch/>
        </p:blipFill>
        <p:spPr>
          <a:xfrm>
            <a:off x="9371862"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drão geométrico vermelho abstrato">
            <a:extLst>
              <a:ext uri="{FF2B5EF4-FFF2-40B4-BE49-F238E27FC236}">
                <a16:creationId xmlns:a16="http://schemas.microsoft.com/office/drawing/2014/main" id="{0AC1B624-A3A8-A206-5CC1-F84AF9C0B55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b="15625"/>
          <a:stretch/>
        </p:blipFill>
        <p:spPr>
          <a:xfrm>
            <a:off x="0" y="0"/>
            <a:ext cx="12192000" cy="6858000"/>
          </a:xfrm>
          <a:prstGeom prst="rect">
            <a:avLst/>
          </a:prstGeom>
        </p:spPr>
      </p:pic>
      <p:sp>
        <p:nvSpPr>
          <p:cNvPr id="2" name="TextBox 1">
            <a:extLst>
              <a:ext uri="{FF2B5EF4-FFF2-40B4-BE49-F238E27FC236}">
                <a16:creationId xmlns:a16="http://schemas.microsoft.com/office/drawing/2014/main" id="{6DFB895D-64F9-81D0-8137-E9A8378B4CEE}"/>
              </a:ext>
            </a:extLst>
          </p:cNvPr>
          <p:cNvSpPr txBox="1"/>
          <p:nvPr/>
        </p:nvSpPr>
        <p:spPr>
          <a:xfrm>
            <a:off x="1875130" y="2659559"/>
            <a:ext cx="8733685" cy="769441"/>
          </a:xfrm>
          <a:prstGeom prst="rect">
            <a:avLst/>
          </a:prstGeom>
          <a:noFill/>
        </p:spPr>
        <p:txBody>
          <a:bodyPr wrap="square" rtlCol="0">
            <a:spAutoFit/>
          </a:bodyPr>
          <a:lstStyle/>
          <a:p>
            <a:pPr rtl="0"/>
            <a:r>
              <a:rPr lang="pt-BR" sz="4400" dirty="0">
                <a:solidFill>
                  <a:schemeClr val="tx1">
                    <a:lumMod val="75000"/>
                    <a:lumOff val="25000"/>
                  </a:schemeClr>
                </a:solidFill>
                <a:latin typeface="Century Gothic" panose="020B0502020202020204" pitchFamily="34" charset="0"/>
              </a:rPr>
              <a:t>[NOME DO ESTUDO DE CASO]</a:t>
            </a:r>
          </a:p>
        </p:txBody>
      </p:sp>
      <p:sp>
        <p:nvSpPr>
          <p:cNvPr id="3" name="TextBox 2">
            <a:extLst>
              <a:ext uri="{FF2B5EF4-FFF2-40B4-BE49-F238E27FC236}">
                <a16:creationId xmlns:a16="http://schemas.microsoft.com/office/drawing/2014/main" id="{15D42A25-E21D-A507-4180-758347F79583}"/>
              </a:ext>
            </a:extLst>
          </p:cNvPr>
          <p:cNvSpPr txBox="1"/>
          <p:nvPr/>
        </p:nvSpPr>
        <p:spPr>
          <a:xfrm>
            <a:off x="1875131" y="4601846"/>
            <a:ext cx="8138087" cy="2000548"/>
          </a:xfrm>
          <a:prstGeom prst="rect">
            <a:avLst/>
          </a:prstGeom>
          <a:noFill/>
        </p:spPr>
        <p:txBody>
          <a:bodyPr wrap="square" rtlCol="0">
            <a:spAutoFit/>
          </a:bodyPr>
          <a:lstStyle/>
          <a:p>
            <a:pPr rtl="0"/>
            <a:r>
              <a:rPr lang="pt-BR" sz="2200">
                <a:solidFill>
                  <a:schemeClr val="tx1">
                    <a:lumMod val="75000"/>
                    <a:lumOff val="25000"/>
                  </a:schemeClr>
                </a:solidFill>
                <a:latin typeface="Century Gothic" panose="020B0502020202020204" pitchFamily="34" charset="0"/>
              </a:rPr>
              <a:t>NOME DA EMPRESA</a:t>
            </a:r>
          </a:p>
          <a:p>
            <a:endParaRPr lang="en-US" sz="1400" dirty="0">
              <a:solidFill>
                <a:schemeClr val="tx1">
                  <a:lumMod val="50000"/>
                  <a:lumOff val="50000"/>
                </a:schemeClr>
              </a:solidFill>
              <a:latin typeface="Century Gothic" panose="020B0502020202020204" pitchFamily="34" charset="0"/>
            </a:endParaRPr>
          </a:p>
          <a:p>
            <a:pPr rtl="0"/>
            <a:r>
              <a:rPr lang="pt-BR">
                <a:solidFill>
                  <a:schemeClr val="tx1">
                    <a:lumMod val="75000"/>
                    <a:lumOff val="25000"/>
                  </a:schemeClr>
                </a:solidFill>
                <a:latin typeface="Century Gothic" panose="020B0502020202020204" pitchFamily="34" charset="0"/>
              </a:rPr>
              <a:t>NOME DO APRESENTADOR</a:t>
            </a:r>
          </a:p>
          <a:p>
            <a:pPr rtl="0"/>
            <a:r>
              <a:rPr lang="pt-BR" sz="1400">
                <a:solidFill>
                  <a:schemeClr val="tx1">
                    <a:lumMod val="50000"/>
                    <a:lumOff val="50000"/>
                  </a:schemeClr>
                </a:solidFill>
                <a:latin typeface="Century Gothic" panose="020B0502020202020204" pitchFamily="34" charset="0"/>
              </a:rPr>
              <a:t>CARGO DO APRESENTADOR</a:t>
            </a:r>
          </a:p>
          <a:p>
            <a:endParaRPr lang="en-US" sz="1400" dirty="0">
              <a:solidFill>
                <a:schemeClr val="tx1">
                  <a:lumMod val="75000"/>
                  <a:lumOff val="25000"/>
                </a:schemeClr>
              </a:solidFill>
              <a:latin typeface="Century Gothic" panose="020B0502020202020204" pitchFamily="34" charset="0"/>
            </a:endParaRPr>
          </a:p>
          <a:p>
            <a:endParaRPr lang="en-US" sz="1400" dirty="0">
              <a:solidFill>
                <a:schemeClr val="tx1">
                  <a:lumMod val="75000"/>
                  <a:lumOff val="25000"/>
                </a:schemeClr>
              </a:solidFill>
              <a:latin typeface="Century Gothic" panose="020B0502020202020204" pitchFamily="34" charset="0"/>
            </a:endParaRPr>
          </a:p>
          <a:p>
            <a:pPr rtl="0"/>
            <a:r>
              <a:rPr lang="pt-BR" sz="1400">
                <a:solidFill>
                  <a:schemeClr val="tx1">
                    <a:lumMod val="75000"/>
                    <a:lumOff val="25000"/>
                  </a:schemeClr>
                </a:solidFill>
                <a:latin typeface="Century Gothic" panose="020B0502020202020204" pitchFamily="34" charset="0"/>
              </a:rPr>
              <a:t>DATA</a:t>
            </a:r>
          </a:p>
          <a:p>
            <a:pPr rtl="0"/>
            <a:r>
              <a:rPr lang="pt-BR" sz="1100">
                <a:solidFill>
                  <a:schemeClr val="tx1">
                    <a:lumMod val="50000"/>
                    <a:lumOff val="50000"/>
                  </a:schemeClr>
                </a:solidFill>
                <a:latin typeface="Century Gothic" panose="020B0502020202020204" pitchFamily="34" charset="0"/>
              </a:rPr>
              <a:t>DD/MM/AA</a:t>
            </a:r>
            <a:r>
              <a:rPr lang="pt-BR" sz="1400">
                <a:solidFill>
                  <a:schemeClr val="bg1">
                    <a:lumMod val="50000"/>
                  </a:schemeClr>
                </a:solidFill>
                <a:latin typeface="Century Gothic" panose="020B0502020202020204" pitchFamily="34" charset="0"/>
              </a:rPr>
              <a:t> </a:t>
            </a:r>
          </a:p>
        </p:txBody>
      </p:sp>
      <p:sp>
        <p:nvSpPr>
          <p:cNvPr id="6" name="Rectangle 5">
            <a:extLst>
              <a:ext uri="{FF2B5EF4-FFF2-40B4-BE49-F238E27FC236}">
                <a16:creationId xmlns:a16="http://schemas.microsoft.com/office/drawing/2014/main" id="{E9AEEF20-5CF7-A8A3-A9D0-386FF353F1BE}"/>
              </a:ext>
            </a:extLst>
          </p:cNvPr>
          <p:cNvSpPr/>
          <p:nvPr/>
        </p:nvSpPr>
        <p:spPr>
          <a:xfrm>
            <a:off x="0" y="0"/>
            <a:ext cx="1141046" cy="6858000"/>
          </a:xfrm>
          <a:prstGeom prst="rec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ADD452-89DF-89E0-6239-97BF50BD69D2}"/>
              </a:ext>
            </a:extLst>
          </p:cNvPr>
          <p:cNvSpPr/>
          <p:nvPr/>
        </p:nvSpPr>
        <p:spPr>
          <a:xfrm>
            <a:off x="111089" y="0"/>
            <a:ext cx="1141046"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5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5499761C-7769-9D02-3538-30BE6653DABC}"/>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C697E6C5-A67B-5D4E-70A1-B6582B26C1EE}"/>
              </a:ext>
            </a:extLst>
          </p:cNvPr>
          <p:cNvSpPr/>
          <p:nvPr/>
        </p:nvSpPr>
        <p:spPr>
          <a:xfrm>
            <a:off x="187569" y="1719384"/>
            <a:ext cx="3845170" cy="51386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407876" y="364111"/>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INTRODUÇÃO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3259015"/>
            <a:ext cx="6877538" cy="1551450"/>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Faça uma breve introdução da empresa ou do projeto.</a:t>
            </a:r>
            <a:r>
              <a:rPr lang="pt-BR" sz="2200">
                <a:solidFill>
                  <a:schemeClr val="tx2">
                    <a:lumMod val="75000"/>
                  </a:schemeClr>
                </a:solidFill>
                <a:latin typeface="Century Gothic" panose="020B0502020202020204" pitchFamily="34" charset="0"/>
              </a:rPr>
              <a:t> </a:t>
            </a:r>
            <a:r>
              <a:rPr lang="pt-BR" sz="2200" b="0" i="0" u="none" strike="noStrike">
                <a:solidFill>
                  <a:schemeClr val="tx2">
                    <a:lumMod val="75000"/>
                  </a:schemeClr>
                </a:solidFill>
                <a:effectLst/>
                <a:latin typeface="Century Gothic" panose="020B0502020202020204" pitchFamily="34" charset="0"/>
              </a:rPr>
              <a:t>Inclua informações importantes, como setor, tamanho e missão.</a:t>
            </a: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5227207"/>
            <a:ext cx="3845170" cy="369332"/>
          </a:xfrm>
          <a:prstGeom prst="rect">
            <a:avLst/>
          </a:prstGeom>
          <a:noFill/>
        </p:spPr>
        <p:txBody>
          <a:bodyPr wrap="square">
            <a:spAutoFit/>
          </a:bodyPr>
          <a:lstStyle/>
          <a:p>
            <a:pPr algn="ctr" rtl="0"/>
            <a:r>
              <a:rPr lang="pt-BR" sz="1800" b="1">
                <a:solidFill>
                  <a:schemeClr val="bg1"/>
                </a:solidFill>
                <a:latin typeface="Century Gothic" panose="020B0502020202020204" pitchFamily="34" charset="0"/>
              </a:rPr>
              <a:t>NOME DA EMPRESA</a:t>
            </a:r>
          </a:p>
        </p:txBody>
      </p:sp>
      <p:grpSp>
        <p:nvGrpSpPr>
          <p:cNvPr id="47" name="Group 46">
            <a:extLst>
              <a:ext uri="{FF2B5EF4-FFF2-40B4-BE49-F238E27FC236}">
                <a16:creationId xmlns:a16="http://schemas.microsoft.com/office/drawing/2014/main" id="{B48E7363-1C5C-4006-5960-B696B5AE936E}"/>
              </a:ext>
            </a:extLst>
          </p:cNvPr>
          <p:cNvGrpSpPr/>
          <p:nvPr/>
        </p:nvGrpSpPr>
        <p:grpSpPr>
          <a:xfrm>
            <a:off x="867508" y="2161781"/>
            <a:ext cx="2391508" cy="2391508"/>
            <a:chOff x="828431" y="3477343"/>
            <a:chExt cx="2391508" cy="2391508"/>
          </a:xfrm>
        </p:grpSpPr>
        <p:sp>
          <p:nvSpPr>
            <p:cNvPr id="45" name="Oval 44">
              <a:extLst>
                <a:ext uri="{FF2B5EF4-FFF2-40B4-BE49-F238E27FC236}">
                  <a16:creationId xmlns:a16="http://schemas.microsoft.com/office/drawing/2014/main" id="{E2DE3A36-984B-ECA9-B0BC-E07FB710243E}"/>
                </a:ext>
              </a:extLst>
            </p:cNvPr>
            <p:cNvSpPr/>
            <p:nvPr/>
          </p:nvSpPr>
          <p:spPr>
            <a:xfrm>
              <a:off x="828431" y="3477343"/>
              <a:ext cx="2391508" cy="2391508"/>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6465C07-5570-6182-2E68-0A54C10DEFB2}"/>
                </a:ext>
              </a:extLst>
            </p:cNvPr>
            <p:cNvSpPr txBox="1"/>
            <p:nvPr/>
          </p:nvSpPr>
          <p:spPr>
            <a:xfrm>
              <a:off x="828431" y="4445503"/>
              <a:ext cx="2391508" cy="455189"/>
            </a:xfrm>
            <a:prstGeom prst="rect">
              <a:avLst/>
            </a:prstGeom>
            <a:noFill/>
          </p:spPr>
          <p:txBody>
            <a:bodyPr wrap="square">
              <a:spAutoFit/>
            </a:bodyPr>
            <a:lstStyle/>
            <a:p>
              <a:pPr algn="ctr" rtl="0">
                <a:lnSpc>
                  <a:spcPct val="150000"/>
                </a:lnSpc>
              </a:pPr>
              <a:r>
                <a:rPr lang="pt-BR" b="0" i="0" u="none" strike="noStrike">
                  <a:solidFill>
                    <a:schemeClr val="tx2">
                      <a:lumMod val="75000"/>
                    </a:schemeClr>
                  </a:solidFill>
                  <a:effectLst/>
                  <a:latin typeface="Century Gothic" panose="020B0502020202020204" pitchFamily="34" charset="0"/>
                </a:rPr>
                <a:t>SEU LOGOTIPO AQUI</a:t>
              </a:r>
            </a:p>
          </p:txBody>
        </p:sp>
      </p:grpSp>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B6BA39C-F601-0529-730A-91718B67504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DESAFIO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429000"/>
            <a:ext cx="11816862" cy="535788"/>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Descreva o principal desafio ou problema de marketing que sua empresa enfrentou.</a:t>
            </a: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NOME DA EMPRESA</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4805673"/>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ceberg com preenchimento sólido">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3" name="TextBox 12">
            <a:extLst>
              <a:ext uri="{FF2B5EF4-FFF2-40B4-BE49-F238E27FC236}">
                <a16:creationId xmlns:a16="http://schemas.microsoft.com/office/drawing/2014/main" id="{3AD5861E-81A1-8E57-5156-4621DCCD3191}"/>
              </a:ext>
            </a:extLst>
          </p:cNvPr>
          <p:cNvSpPr txBox="1"/>
          <p:nvPr/>
        </p:nvSpPr>
        <p:spPr>
          <a:xfrm>
            <a:off x="1439985" y="5036373"/>
            <a:ext cx="3738598" cy="414857"/>
          </a:xfrm>
          <a:prstGeom prst="rect">
            <a:avLst/>
          </a:prstGeom>
          <a:noFill/>
        </p:spPr>
        <p:txBody>
          <a:bodyPr wrap="square">
            <a:spAutoFit/>
          </a:bodyPr>
          <a:lstStyle/>
          <a:p>
            <a:pPr rtl="0">
              <a:lnSpc>
                <a:spcPct val="150000"/>
              </a:lnSpc>
            </a:pPr>
            <a:r>
              <a:rPr lang="pt-BR" sz="1600">
                <a:solidFill>
                  <a:schemeClr val="tx2">
                    <a:lumMod val="75000"/>
                  </a:schemeClr>
                </a:solidFill>
                <a:latin typeface="Century Gothic" panose="020B0502020202020204" pitchFamily="34" charset="0"/>
              </a:rPr>
              <a:t>Especifique as circunstâncias. </a:t>
            </a:r>
          </a:p>
        </p:txBody>
      </p:sp>
      <p:grpSp>
        <p:nvGrpSpPr>
          <p:cNvPr id="15" name="Group 14">
            <a:extLst>
              <a:ext uri="{FF2B5EF4-FFF2-40B4-BE49-F238E27FC236}">
                <a16:creationId xmlns:a16="http://schemas.microsoft.com/office/drawing/2014/main" id="{51469553-977C-8C2A-FA91-DE13DFA92A5C}"/>
              </a:ext>
            </a:extLst>
          </p:cNvPr>
          <p:cNvGrpSpPr/>
          <p:nvPr/>
        </p:nvGrpSpPr>
        <p:grpSpPr>
          <a:xfrm>
            <a:off x="6096000" y="4805673"/>
            <a:ext cx="992554" cy="992554"/>
            <a:chOff x="4487986" y="3159368"/>
            <a:chExt cx="992554" cy="992554"/>
          </a:xfrm>
        </p:grpSpPr>
        <p:sp>
          <p:nvSpPr>
            <p:cNvPr id="16" name="Rectangle 15">
              <a:extLst>
                <a:ext uri="{FF2B5EF4-FFF2-40B4-BE49-F238E27FC236}">
                  <a16:creationId xmlns:a16="http://schemas.microsoft.com/office/drawing/2014/main" id="{8B8B0272-5204-0A7A-2536-A2C5FC06EEF5}"/>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Iceberg com preenchimento sólido">
              <a:extLst>
                <a:ext uri="{FF2B5EF4-FFF2-40B4-BE49-F238E27FC236}">
                  <a16:creationId xmlns:a16="http://schemas.microsoft.com/office/drawing/2014/main" id="{BF5B6DE4-9C3A-C3CE-48B8-2C1391DDD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9" name="TextBox 18">
            <a:extLst>
              <a:ext uri="{FF2B5EF4-FFF2-40B4-BE49-F238E27FC236}">
                <a16:creationId xmlns:a16="http://schemas.microsoft.com/office/drawing/2014/main" id="{A56E8217-4920-3A61-5380-93532CF202EF}"/>
              </a:ext>
            </a:extLst>
          </p:cNvPr>
          <p:cNvSpPr txBox="1"/>
          <p:nvPr/>
        </p:nvSpPr>
        <p:spPr>
          <a:xfrm>
            <a:off x="7274170" y="5036373"/>
            <a:ext cx="4730262" cy="411480"/>
          </a:xfrm>
          <a:prstGeom prst="rect">
            <a:avLst/>
          </a:prstGeom>
          <a:noFill/>
        </p:spPr>
        <p:txBody>
          <a:bodyPr wrap="square">
            <a:spAutoFit/>
          </a:bodyPr>
          <a:lstStyle/>
          <a:p>
            <a:pPr rtl="0">
              <a:lnSpc>
                <a:spcPct val="150000"/>
              </a:lnSpc>
            </a:pPr>
            <a:r>
              <a:rPr lang="pt-BR" sz="1600" dirty="0">
                <a:solidFill>
                  <a:schemeClr val="tx2">
                    <a:lumMod val="75000"/>
                  </a:schemeClr>
                </a:solidFill>
                <a:latin typeface="Century Gothic" panose="020B0502020202020204" pitchFamily="34" charset="0"/>
              </a:rPr>
              <a:t>Especifique o possível impacto nos negócios. </a:t>
            </a:r>
          </a:p>
        </p:txBody>
      </p:sp>
    </p:spTree>
    <p:extLst>
      <p:ext uri="{BB962C8B-B14F-4D97-AF65-F5344CB8AC3E}">
        <p14:creationId xmlns:p14="http://schemas.microsoft.com/office/powerpoint/2010/main" val="363780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BDBDE34-9E66-ECD8-1CD8-1FD64BB66BDF}"/>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SOLUÇÃO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703754" y="3393785"/>
            <a:ext cx="8893908" cy="1551450"/>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Explique as estratégias ou táticas de marketing que você implementou para enfrentar o desafio. Descreva o processo e as abordagens inovadoras que você usou.</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3429000"/>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Esboço de manual">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62233" y="3233616"/>
              <a:ext cx="812800" cy="812800"/>
            </a:xfrm>
            <a:prstGeom prst="rect">
              <a:avLst/>
            </a:prstGeom>
          </p:spPr>
        </p:pic>
      </p:grpSp>
      <p:sp>
        <p:nvSpPr>
          <p:cNvPr id="2" name="TextBox 1">
            <a:extLst>
              <a:ext uri="{FF2B5EF4-FFF2-40B4-BE49-F238E27FC236}">
                <a16:creationId xmlns:a16="http://schemas.microsoft.com/office/drawing/2014/main" id="{2091225E-A543-AFAE-CB7D-8E18D517FA11}"/>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NOME DA EMPRESA</a:t>
            </a:r>
          </a:p>
        </p:txBody>
      </p:sp>
    </p:spTree>
    <p:extLst>
      <p:ext uri="{BB962C8B-B14F-4D97-AF65-F5344CB8AC3E}">
        <p14:creationId xmlns:p14="http://schemas.microsoft.com/office/powerpoint/2010/main" val="234458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A1FBDD9F-CACF-278F-5A46-7891DCFAB075}"/>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RESULTADOS</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087970"/>
            <a:ext cx="7518400" cy="1551450"/>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Apresente os resultados de seus esforços de marketing. Use dados, estatísticas e gráficos para ilustrar o sucesso de forma clara e quantificável.</a:t>
            </a:r>
          </a:p>
        </p:txBody>
      </p:sp>
      <p:pic>
        <p:nvPicPr>
          <p:cNvPr id="2" name="Picture 1" descr="Um círculo cinza com um fundo preto Descrição gerada automaticamente">
            <a:extLst>
              <a:ext uri="{FF2B5EF4-FFF2-40B4-BE49-F238E27FC236}">
                <a16:creationId xmlns:a16="http://schemas.microsoft.com/office/drawing/2014/main" id="{12DE00AE-5EAD-1EA2-A7DA-6733543A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969" y="4704916"/>
            <a:ext cx="2014416" cy="2014416"/>
          </a:xfrm>
          <a:prstGeom prst="rect">
            <a:avLst/>
          </a:prstGeom>
        </p:spPr>
      </p:pic>
      <p:pic>
        <p:nvPicPr>
          <p:cNvPr id="3" name="Picture 2" descr="Uma linha branca com pontos Descrição gerada automaticamente">
            <a:extLst>
              <a:ext uri="{FF2B5EF4-FFF2-40B4-BE49-F238E27FC236}">
                <a16:creationId xmlns:a16="http://schemas.microsoft.com/office/drawing/2014/main" id="{C081C46A-4227-C826-88B8-B1014D44B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169" y="1947929"/>
            <a:ext cx="2624016" cy="2430469"/>
          </a:xfrm>
          <a:prstGeom prst="rect">
            <a:avLst/>
          </a:prstGeom>
        </p:spPr>
      </p:pic>
      <p:sp>
        <p:nvSpPr>
          <p:cNvPr id="7" name="TextBox 6">
            <a:extLst>
              <a:ext uri="{FF2B5EF4-FFF2-40B4-BE49-F238E27FC236}">
                <a16:creationId xmlns:a16="http://schemas.microsoft.com/office/drawing/2014/main" id="{C84C3CE7-CDA0-D31B-C1ED-46653F83A09A}"/>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NOME DA EMPRESA</a:t>
            </a:r>
          </a:p>
        </p:txBody>
      </p:sp>
      <p:sp>
        <p:nvSpPr>
          <p:cNvPr id="5" name="TextBox 4">
            <a:extLst>
              <a:ext uri="{FF2B5EF4-FFF2-40B4-BE49-F238E27FC236}">
                <a16:creationId xmlns:a16="http://schemas.microsoft.com/office/drawing/2014/main" id="{ADAB2B2F-5851-A209-920D-AC14C96E9D29}"/>
              </a:ext>
            </a:extLst>
          </p:cNvPr>
          <p:cNvSpPr txBox="1"/>
          <p:nvPr/>
        </p:nvSpPr>
        <p:spPr>
          <a:xfrm>
            <a:off x="9482920" y="4230667"/>
            <a:ext cx="2624016" cy="244234"/>
          </a:xfrm>
          <a:prstGeom prst="rect">
            <a:avLst/>
          </a:prstGeom>
          <a:solidFill>
            <a:schemeClr val="bg1"/>
          </a:solidFill>
        </p:spPr>
        <p:txBody>
          <a:bodyPr wrap="square" rtlCol="0">
            <a:spAutoFit/>
          </a:bodyPr>
          <a:lstStyle/>
          <a:p>
            <a:pPr marL="0" marR="0">
              <a:lnSpc>
                <a:spcPct val="107000"/>
              </a:lnSpc>
              <a:spcBef>
                <a:spcPts val="0"/>
              </a:spcBef>
              <a:spcAft>
                <a:spcPts val="0"/>
              </a:spcAft>
            </a:pPr>
            <a:r>
              <a:rPr lang="fr-FR" sz="1000" kern="100" dirty="0" err="1">
                <a:effectLst/>
                <a:latin typeface="Century Gothic" panose="020B0502020202020204" pitchFamily="34" charset="0"/>
                <a:ea typeface="DengXian" panose="02010600030101010101" pitchFamily="2" charset="-122"/>
                <a:cs typeface="Arial" panose="020B0604020202020204" pitchFamily="34" charset="0"/>
              </a:rPr>
              <a:t>Setor</a:t>
            </a:r>
            <a:r>
              <a:rPr lang="fr-FR" sz="1000" kern="100" dirty="0">
                <a:effectLst/>
                <a:latin typeface="Century Gothic" panose="020B0502020202020204" pitchFamily="34" charset="0"/>
                <a:ea typeface="DengXian" panose="02010600030101010101" pitchFamily="2" charset="-122"/>
                <a:cs typeface="Arial" panose="020B0604020202020204" pitchFamily="34" charset="0"/>
              </a:rPr>
              <a:t> A      </a:t>
            </a:r>
            <a:r>
              <a:rPr lang="fr-FR" sz="1000" kern="100" dirty="0" err="1">
                <a:effectLst/>
                <a:latin typeface="Century Gothic" panose="020B0502020202020204" pitchFamily="34" charset="0"/>
                <a:ea typeface="DengXian" panose="02010600030101010101" pitchFamily="2" charset="-122"/>
                <a:cs typeface="Arial" panose="020B0604020202020204" pitchFamily="34" charset="0"/>
              </a:rPr>
              <a:t>Setor</a:t>
            </a:r>
            <a:r>
              <a:rPr lang="fr-FR" sz="1000" kern="100" dirty="0">
                <a:effectLst/>
                <a:latin typeface="Century Gothic" panose="020B0502020202020204" pitchFamily="34" charset="0"/>
                <a:ea typeface="DengXian" panose="02010600030101010101" pitchFamily="2" charset="-122"/>
                <a:cs typeface="Arial" panose="020B0604020202020204" pitchFamily="34" charset="0"/>
              </a:rPr>
              <a:t> B     </a:t>
            </a:r>
            <a:r>
              <a:rPr lang="fr-FR" sz="1000" kern="100" dirty="0" err="1">
                <a:effectLst/>
                <a:latin typeface="Century Gothic" panose="020B0502020202020204" pitchFamily="34" charset="0"/>
                <a:ea typeface="DengXian" panose="02010600030101010101" pitchFamily="2" charset="-122"/>
                <a:cs typeface="Arial" panose="020B0604020202020204" pitchFamily="34" charset="0"/>
              </a:rPr>
              <a:t>Setor</a:t>
            </a:r>
            <a:r>
              <a:rPr lang="fr-FR" sz="1000" kern="100" dirty="0">
                <a:effectLst/>
                <a:latin typeface="Century Gothic" panose="020B0502020202020204" pitchFamily="34" charset="0"/>
                <a:ea typeface="DengXian" panose="02010600030101010101" pitchFamily="2" charset="-122"/>
                <a:cs typeface="Arial" panose="020B0604020202020204" pitchFamily="34" charset="0"/>
              </a:rPr>
              <a:t> C     </a:t>
            </a:r>
            <a:r>
              <a:rPr lang="fr-FR" sz="1000" dirty="0" err="1">
                <a:effectLst/>
                <a:latin typeface="Century Gothic" panose="020B0502020202020204" pitchFamily="34" charset="0"/>
                <a:ea typeface="DengXian" panose="02010600030101010101" pitchFamily="2" charset="-122"/>
                <a:cs typeface="Arial" panose="020B0604020202020204" pitchFamily="34" charset="0"/>
              </a:rPr>
              <a:t>Setor</a:t>
            </a:r>
            <a:r>
              <a:rPr lang="fr-FR" sz="1000" dirty="0">
                <a:effectLst/>
                <a:latin typeface="Century Gothic" panose="020B0502020202020204" pitchFamily="34" charset="0"/>
                <a:ea typeface="DengXian" panose="02010600030101010101" pitchFamily="2" charset="-122"/>
                <a:cs typeface="Arial" panose="020B0604020202020204" pitchFamily="34" charset="0"/>
              </a:rPr>
              <a:t> D</a:t>
            </a:r>
            <a:endParaRPr lang="fr-FR" sz="1000" dirty="0">
              <a:latin typeface="Century Gothic" panose="020B0502020202020204" pitchFamily="34" charset="0"/>
            </a:endParaRPr>
          </a:p>
        </p:txBody>
      </p:sp>
    </p:spTree>
    <p:extLst>
      <p:ext uri="{BB962C8B-B14F-4D97-AF65-F5344CB8AC3E}">
        <p14:creationId xmlns:p14="http://schemas.microsoft.com/office/powerpoint/2010/main" val="95409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1"/>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9E3B734-0B38-2452-0EF6-1120B582CD24}"/>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DEPOIMENTOS</a:t>
            </a:r>
          </a:p>
        </p:txBody>
      </p:sp>
      <p:sp>
        <p:nvSpPr>
          <p:cNvPr id="36" name="TextBox 35">
            <a:extLst>
              <a:ext uri="{FF2B5EF4-FFF2-40B4-BE49-F238E27FC236}">
                <a16:creationId xmlns:a16="http://schemas.microsoft.com/office/drawing/2014/main" id="{FC5361E9-27F0-8FDF-3895-5D16084419BB}"/>
              </a:ext>
            </a:extLst>
          </p:cNvPr>
          <p:cNvSpPr txBox="1"/>
          <p:nvPr/>
        </p:nvSpPr>
        <p:spPr>
          <a:xfrm>
            <a:off x="2915138" y="2942220"/>
            <a:ext cx="5109189" cy="2567113"/>
          </a:xfrm>
          <a:prstGeom prst="rect">
            <a:avLst/>
          </a:prstGeom>
          <a:noFill/>
        </p:spPr>
        <p:txBody>
          <a:bodyPr wrap="square">
            <a:spAutoFit/>
          </a:bodyPr>
          <a:lstStyle/>
          <a:p>
            <a:pPr rtl="0">
              <a:lnSpc>
                <a:spcPct val="150000"/>
              </a:lnSpc>
            </a:pPr>
            <a:r>
              <a:rPr lang="pt-BR" sz="2200" b="0" i="0" u="none" strike="noStrike">
                <a:solidFill>
                  <a:schemeClr val="bg1">
                    <a:lumMod val="95000"/>
                  </a:schemeClr>
                </a:solidFill>
                <a:effectLst/>
                <a:latin typeface="Century Gothic" panose="020B0502020202020204" pitchFamily="34" charset="0"/>
              </a:rPr>
              <a:t>Inclua citações</a:t>
            </a:r>
            <a:r>
              <a:rPr lang="pt-BR" sz="2200">
                <a:solidFill>
                  <a:schemeClr val="bg1">
                    <a:lumMod val="95000"/>
                  </a:schemeClr>
                </a:solidFill>
                <a:latin typeface="Century Gothic" panose="020B0502020202020204" pitchFamily="34" charset="0"/>
              </a:rPr>
              <a:t> ou </a:t>
            </a:r>
            <a:r>
              <a:rPr lang="pt-BR" sz="2200" b="0" i="0" u="none" strike="noStrike">
                <a:solidFill>
                  <a:schemeClr val="bg1">
                    <a:lumMod val="95000"/>
                  </a:schemeClr>
                </a:solidFill>
                <a:effectLst/>
                <a:latin typeface="Century Gothic" panose="020B0502020202020204" pitchFamily="34" charset="0"/>
              </a:rPr>
              <a:t>depoimentos de clientes que corroborem a eficácia de sua solução. Escolha frases relevantes que agreguem valor ao seu estudo de caso.</a:t>
            </a:r>
          </a:p>
        </p:txBody>
      </p:sp>
      <p:pic>
        <p:nvPicPr>
          <p:cNvPr id="7" name="Graphic 6" descr="Aspas de abertura com preenchimento sólido">
            <a:extLst>
              <a:ext uri="{FF2B5EF4-FFF2-40B4-BE49-F238E27FC236}">
                <a16:creationId xmlns:a16="http://schemas.microsoft.com/office/drawing/2014/main" id="{FA44E701-8161-D970-016A-59A7EC6F4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554415"/>
            <a:ext cx="2303585" cy="2303585"/>
          </a:xfrm>
          <a:prstGeom prst="rect">
            <a:avLst/>
          </a:prstGeom>
        </p:spPr>
      </p:pic>
      <p:pic>
        <p:nvPicPr>
          <p:cNvPr id="8" name="Graphic 7" descr="Aspas de abertura com preenchimento sólido">
            <a:extLst>
              <a:ext uri="{FF2B5EF4-FFF2-40B4-BE49-F238E27FC236}">
                <a16:creationId xmlns:a16="http://schemas.microsoft.com/office/drawing/2014/main" id="{A7F2E73A-B6EA-8125-1774-0A65FB7C3C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88415" y="1397364"/>
            <a:ext cx="2303585" cy="2303585"/>
          </a:xfrm>
          <a:prstGeom prst="rect">
            <a:avLst/>
          </a:prstGeom>
        </p:spPr>
      </p:pic>
      <p:sp>
        <p:nvSpPr>
          <p:cNvPr id="9" name="TextBox 8">
            <a:extLst>
              <a:ext uri="{FF2B5EF4-FFF2-40B4-BE49-F238E27FC236}">
                <a16:creationId xmlns:a16="http://schemas.microsoft.com/office/drawing/2014/main" id="{5FF5B4D7-5BA0-934A-3A51-DB2C4151B11E}"/>
              </a:ext>
            </a:extLst>
          </p:cNvPr>
          <p:cNvSpPr txBox="1"/>
          <p:nvPr/>
        </p:nvSpPr>
        <p:spPr>
          <a:xfrm>
            <a:off x="4220307" y="5848829"/>
            <a:ext cx="7518400" cy="455189"/>
          </a:xfrm>
          <a:prstGeom prst="rect">
            <a:avLst/>
          </a:prstGeom>
          <a:noFill/>
        </p:spPr>
        <p:txBody>
          <a:bodyPr wrap="square">
            <a:spAutoFit/>
          </a:bodyPr>
          <a:lstStyle/>
          <a:p>
            <a:pPr algn="r" rtl="0">
              <a:lnSpc>
                <a:spcPct val="150000"/>
              </a:lnSpc>
            </a:pPr>
            <a:r>
              <a:rPr lang="pt-BR" i="1">
                <a:solidFill>
                  <a:schemeClr val="bg1">
                    <a:lumMod val="95000"/>
                  </a:schemeClr>
                </a:solidFill>
                <a:latin typeface="Century Gothic" panose="020B0502020202020204" pitchFamily="34" charset="0"/>
              </a:rPr>
              <a:t>- Nome da fonte, cargo/empresa</a:t>
            </a:r>
          </a:p>
        </p:txBody>
      </p:sp>
      <p:pic>
        <p:nvPicPr>
          <p:cNvPr id="13" name="Picture 12" descr="Retrato de uma pessoa com camisa bege">
            <a:extLst>
              <a:ext uri="{FF2B5EF4-FFF2-40B4-BE49-F238E27FC236}">
                <a16:creationId xmlns:a16="http://schemas.microsoft.com/office/drawing/2014/main" id="{2C65ED76-D600-8A73-C13E-516D65DA721D}"/>
              </a:ext>
            </a:extLst>
          </p:cNvPr>
          <p:cNvPicPr>
            <a:picLocks noChangeAspect="1"/>
          </p:cNvPicPr>
          <p:nvPr/>
        </p:nvPicPr>
        <p:blipFill rotWithShape="1">
          <a:blip r:embed="rId6"/>
          <a:srcRect l="24661" r="16717"/>
          <a:stretch/>
        </p:blipFill>
        <p:spPr>
          <a:xfrm>
            <a:off x="9888415" y="3700949"/>
            <a:ext cx="1792435" cy="2038419"/>
          </a:xfrm>
          <a:prstGeom prst="rect">
            <a:avLst/>
          </a:prstGeom>
        </p:spPr>
      </p:pic>
      <p:sp>
        <p:nvSpPr>
          <p:cNvPr id="14" name="TextBox 13">
            <a:extLst>
              <a:ext uri="{FF2B5EF4-FFF2-40B4-BE49-F238E27FC236}">
                <a16:creationId xmlns:a16="http://schemas.microsoft.com/office/drawing/2014/main" id="{45B98A90-90D6-2274-E501-034C955BD7FE}"/>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NOME DA EMPRESA</a:t>
            </a:r>
          </a:p>
        </p:txBody>
      </p:sp>
    </p:spTree>
    <p:extLst>
      <p:ext uri="{BB962C8B-B14F-4D97-AF65-F5344CB8AC3E}">
        <p14:creationId xmlns:p14="http://schemas.microsoft.com/office/powerpoint/2010/main" val="14426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9B533CC-08A8-F22A-FDF7-17CB7BB3BDAD}"/>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CONCLUSÃO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509108"/>
            <a:ext cx="11566769" cy="1043619"/>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Resuma os principais pontos do estudo de caso. Destaque as principais conclusões e o impacto geral de seus esforços de marketing.</a:t>
            </a:r>
          </a:p>
        </p:txBody>
      </p:sp>
      <p:sp>
        <p:nvSpPr>
          <p:cNvPr id="2" name="TextBox 1">
            <a:extLst>
              <a:ext uri="{FF2B5EF4-FFF2-40B4-BE49-F238E27FC236}">
                <a16:creationId xmlns:a16="http://schemas.microsoft.com/office/drawing/2014/main" id="{EF7F9C8C-DBB4-BDDF-7C7F-32C3B8B6311D}"/>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NOME DA EMPRESA</a:t>
            </a:r>
          </a:p>
        </p:txBody>
      </p:sp>
    </p:spTree>
    <p:extLst>
      <p:ext uri="{BB962C8B-B14F-4D97-AF65-F5344CB8AC3E}">
        <p14:creationId xmlns:p14="http://schemas.microsoft.com/office/powerpoint/2010/main" val="33814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85845816-A425-210F-4E22-4FD098C127D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CHAMADA À AÇÃO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2781042"/>
            <a:ext cx="6963746" cy="2567113"/>
          </a:xfrm>
          <a:prstGeom prst="rect">
            <a:avLst/>
          </a:prstGeom>
          <a:noFill/>
        </p:spPr>
        <p:txBody>
          <a:bodyPr wrap="square">
            <a:spAutoFit/>
          </a:bodyPr>
          <a:lstStyle/>
          <a:p>
            <a:pPr rtl="0">
              <a:lnSpc>
                <a:spcPct val="150000"/>
              </a:lnSpc>
            </a:pPr>
            <a:r>
              <a:rPr lang="pt-BR" sz="2200" b="0" i="0" u="none" strike="noStrike" dirty="0">
                <a:solidFill>
                  <a:schemeClr val="tx2">
                    <a:lumMod val="75000"/>
                  </a:schemeClr>
                </a:solidFill>
                <a:effectLst/>
                <a:latin typeface="Century Gothic" panose="020B0502020202020204" pitchFamily="34" charset="0"/>
              </a:rPr>
              <a:t>Coloque suas informações de contato e faça uma chamada à ação clara. Exemplos de </a:t>
            </a:r>
            <a:r>
              <a:rPr lang="pt-BR" sz="2200" dirty="0">
                <a:solidFill>
                  <a:schemeClr val="tx2">
                    <a:lumMod val="75000"/>
                  </a:schemeClr>
                </a:solidFill>
                <a:latin typeface="Century Gothic" panose="020B0502020202020204" pitchFamily="34" charset="0"/>
              </a:rPr>
              <a:t>CTAs incluem</a:t>
            </a:r>
            <a:r>
              <a:rPr lang="pt-BR" sz="2200" b="0" i="0" u="none" strike="noStrike" dirty="0">
                <a:solidFill>
                  <a:schemeClr val="tx2">
                    <a:lumMod val="75000"/>
                  </a:schemeClr>
                </a:solidFill>
                <a:effectLst/>
                <a:latin typeface="Century Gothic" panose="020B0502020202020204" pitchFamily="34" charset="0"/>
              </a:rPr>
              <a:t> um convite para entrar em contato com a empresa, acessar o site ou engajar de uma maneira específica.</a:t>
            </a:r>
          </a:p>
        </p:txBody>
      </p:sp>
      <p:pic>
        <p:nvPicPr>
          <p:cNvPr id="2" name="Picture 1">
            <a:extLst>
              <a:ext uri="{FF2B5EF4-FFF2-40B4-BE49-F238E27FC236}">
                <a16:creationId xmlns:a16="http://schemas.microsoft.com/office/drawing/2014/main" id="{1EF36C1F-7ACF-427B-BC1A-72B19E4677FC}"/>
              </a:ext>
            </a:extLst>
          </p:cNvPr>
          <p:cNvPicPr>
            <a:picLocks noChangeAspect="1"/>
          </p:cNvPicPr>
          <p:nvPr/>
        </p:nvPicPr>
        <p:blipFill rotWithShape="1">
          <a:blip r:embed="rId2"/>
          <a:srcRect t="90" b="2365"/>
          <a:stretch/>
        </p:blipFill>
        <p:spPr>
          <a:xfrm>
            <a:off x="232778" y="911572"/>
            <a:ext cx="3987529" cy="4431403"/>
          </a:xfrm>
          <a:prstGeom prst="rect">
            <a:avLst/>
          </a:prstGeom>
        </p:spPr>
      </p:pic>
      <p:sp>
        <p:nvSpPr>
          <p:cNvPr id="4" name="TextBox 3">
            <a:extLst>
              <a:ext uri="{FF2B5EF4-FFF2-40B4-BE49-F238E27FC236}">
                <a16:creationId xmlns:a16="http://schemas.microsoft.com/office/drawing/2014/main" id="{2B4618EA-1CDE-FBA7-245C-DB553964EBE5}"/>
              </a:ext>
            </a:extLst>
          </p:cNvPr>
          <p:cNvSpPr txBox="1"/>
          <p:nvPr/>
        </p:nvSpPr>
        <p:spPr>
          <a:xfrm>
            <a:off x="662473" y="5901339"/>
            <a:ext cx="11178073" cy="646331"/>
          </a:xfrm>
          <a:prstGeom prst="rect">
            <a:avLst/>
          </a:prstGeom>
          <a:noFill/>
        </p:spPr>
        <p:txBody>
          <a:bodyPr wrap="square">
            <a:spAutoFit/>
          </a:bodyPr>
          <a:lstStyle/>
          <a:p>
            <a:pPr rtl="0"/>
            <a:r>
              <a:rPr lang="pt-BR">
                <a:solidFill>
                  <a:schemeClr val="tx1">
                    <a:lumMod val="75000"/>
                    <a:lumOff val="25000"/>
                  </a:schemeClr>
                </a:solidFill>
                <a:latin typeface="Century Gothic" panose="020B0502020202020204" pitchFamily="34" charset="0"/>
              </a:rPr>
              <a:t>NOME DO APRESENTADOR</a:t>
            </a:r>
          </a:p>
          <a:p>
            <a:pPr rtl="0"/>
            <a:r>
              <a:rPr lang="pt-BR" sz="1800">
                <a:solidFill>
                  <a:schemeClr val="tx1">
                    <a:lumMod val="50000"/>
                    <a:lumOff val="50000"/>
                  </a:schemeClr>
                </a:solidFill>
                <a:latin typeface="Century Gothic" panose="020B0502020202020204" pitchFamily="34" charset="0"/>
              </a:rPr>
              <a:t>CARGO DO APRESENTADOR | </a:t>
            </a:r>
            <a:r>
              <a:rPr lang="pt-BR">
                <a:solidFill>
                  <a:schemeClr val="tx1">
                    <a:lumMod val="50000"/>
                    <a:lumOff val="50000"/>
                  </a:schemeClr>
                </a:solidFill>
                <a:latin typeface="Century Gothic" panose="020B0502020202020204" pitchFamily="34" charset="0"/>
              </a:rPr>
              <a:t>Tel. </a:t>
            </a:r>
            <a:r>
              <a:rPr lang="pt-BR" sz="1800">
                <a:solidFill>
                  <a:schemeClr val="tx1">
                    <a:lumMod val="50000"/>
                    <a:lumOff val="50000"/>
                  </a:schemeClr>
                </a:solidFill>
                <a:latin typeface="Century Gothic" panose="020B0502020202020204" pitchFamily="34" charset="0"/>
              </a:rPr>
              <a:t>xxx.xxx.xxxx | e-mail | site</a:t>
            </a:r>
          </a:p>
        </p:txBody>
      </p:sp>
    </p:spTree>
    <p:extLst>
      <p:ext uri="{BB962C8B-B14F-4D97-AF65-F5344CB8AC3E}">
        <p14:creationId xmlns:p14="http://schemas.microsoft.com/office/powerpoint/2010/main" val="380131925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204</TotalTime>
  <Words>395</Words>
  <Application>Microsoft Office PowerPoint</Application>
  <PresentationFormat>Widescreen</PresentationFormat>
  <Paragraphs>56</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22</cp:revision>
  <dcterms:created xsi:type="dcterms:W3CDTF">2022-05-22T18:55:25Z</dcterms:created>
  <dcterms:modified xsi:type="dcterms:W3CDTF">2024-10-27T12:40:29Z</dcterms:modified>
</cp:coreProperties>
</file>