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342" r:id="rId2"/>
    <p:sldId id="378" r:id="rId3"/>
    <p:sldId id="371" r:id="rId4"/>
    <p:sldId id="379" r:id="rId5"/>
    <p:sldId id="380" r:id="rId6"/>
    <p:sldId id="381" r:id="rId7"/>
    <p:sldId id="382" r:id="rId8"/>
    <p:sldId id="383" r:id="rId9"/>
    <p:sldId id="384" r:id="rId10"/>
    <p:sldId id="29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B5"/>
    <a:srgbClr val="E1B5C0"/>
    <a:srgbClr val="FEFEFE"/>
    <a:srgbClr val="9CA58C"/>
    <a:srgbClr val="EBD9B6"/>
    <a:srgbClr val="654105"/>
    <a:srgbClr val="7C5008"/>
    <a:srgbClr val="0098C6"/>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57" autoAdjust="0"/>
    <p:restoredTop sz="86447"/>
  </p:normalViewPr>
  <p:slideViewPr>
    <p:cSldViewPr snapToGrid="0" snapToObjects="1">
      <p:cViewPr varScale="1">
        <p:scale>
          <a:sx n="108" d="100"/>
          <a:sy n="108" d="100"/>
        </p:scale>
        <p:origin x="912"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10</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10/15/2024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t.smartsheet.com/try-it?trp=58029"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drão geométrico vermelho abstrato">
            <a:extLst>
              <a:ext uri="{FF2B5EF4-FFF2-40B4-BE49-F238E27FC236}">
                <a16:creationId xmlns:a16="http://schemas.microsoft.com/office/drawing/2014/main" id="{58AA660B-4D18-0578-C921-7240FC462F61}"/>
              </a:ext>
            </a:extLst>
          </p:cNvPr>
          <p:cNvPicPr>
            <a:picLocks noChangeAspect="1"/>
          </p:cNvPicPr>
          <p:nvPr/>
        </p:nvPicPr>
        <p:blipFill rotWithShape="1">
          <a:blip r:embed="rId2">
            <a:alphaModFix amt="34000"/>
          </a:blip>
          <a:srcRect r="33333"/>
          <a:stretch/>
        </p:blipFill>
        <p:spPr>
          <a:xfrm rot="16200000">
            <a:off x="2667000" y="-2667000"/>
            <a:ext cx="6858000" cy="12192000"/>
          </a:xfrm>
          <a:prstGeom prst="rect">
            <a:avLst/>
          </a:prstGeom>
        </p:spPr>
      </p:pic>
      <p:sp>
        <p:nvSpPr>
          <p:cNvPr id="13" name="Rectangle 12">
            <a:extLst>
              <a:ext uri="{FF2B5EF4-FFF2-40B4-BE49-F238E27FC236}">
                <a16:creationId xmlns:a16="http://schemas.microsoft.com/office/drawing/2014/main" id="{C87B1611-D82F-8F2B-3824-B0810494A4E4}"/>
              </a:ext>
            </a:extLst>
          </p:cNvPr>
          <p:cNvSpPr/>
          <p:nvPr/>
        </p:nvSpPr>
        <p:spPr>
          <a:xfrm rot="10800000">
            <a:off x="0" y="2932373"/>
            <a:ext cx="12192000" cy="2131996"/>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rallelogram 1">
            <a:extLst>
              <a:ext uri="{FF2B5EF4-FFF2-40B4-BE49-F238E27FC236}">
                <a16:creationId xmlns:a16="http://schemas.microsoft.com/office/drawing/2014/main" id="{2A35ACA8-E3C3-0542-3647-CD070D08DD76}"/>
              </a:ext>
            </a:extLst>
          </p:cNvPr>
          <p:cNvSpPr/>
          <p:nvPr/>
        </p:nvSpPr>
        <p:spPr>
          <a:xfrm>
            <a:off x="5589198" y="2933657"/>
            <a:ext cx="4766187" cy="213071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pPr rtl="0"/>
            <a:r>
              <a:rPr lang="pt-BR" sz="2400" b="1" dirty="0">
                <a:solidFill>
                  <a:schemeClr val="tx1">
                    <a:lumMod val="75000"/>
                    <a:lumOff val="25000"/>
                  </a:schemeClr>
                </a:solidFill>
                <a:latin typeface="Century Gothic" panose="020B0502020202020204" pitchFamily="34" charset="0"/>
              </a:rPr>
              <a:t>EXEMPLO DE MODELO DE ESTUDO DE CASO DE MARKETING EM POWERPOINT</a:t>
            </a:r>
          </a:p>
        </p:txBody>
      </p:sp>
      <p:sp>
        <p:nvSpPr>
          <p:cNvPr id="92" name="TextBox 91">
            <a:extLst>
              <a:ext uri="{FF2B5EF4-FFF2-40B4-BE49-F238E27FC236}">
                <a16:creationId xmlns:a16="http://schemas.microsoft.com/office/drawing/2014/main" id="{15002CF0-EA59-CE43-9D0C-B9955C66D425}"/>
              </a:ext>
            </a:extLst>
          </p:cNvPr>
          <p:cNvSpPr txBox="1"/>
          <p:nvPr/>
        </p:nvSpPr>
        <p:spPr>
          <a:xfrm>
            <a:off x="1" y="3587582"/>
            <a:ext cx="11942064" cy="830997"/>
          </a:xfrm>
          <a:prstGeom prst="rect">
            <a:avLst/>
          </a:prstGeom>
          <a:noFill/>
          <a:effectLst>
            <a:outerShdw blurRad="50800" dist="38100" dir="5400000" algn="t" rotWithShape="0">
              <a:prstClr val="black">
                <a:alpha val="40000"/>
              </a:prstClr>
            </a:outerShdw>
          </a:effectLst>
        </p:spPr>
        <p:txBody>
          <a:bodyPr wrap="square" rtlCol="0">
            <a:spAutoFit/>
          </a:bodyPr>
          <a:lstStyle/>
          <a:p>
            <a:pPr algn="ctr" rtl="0"/>
            <a:r>
              <a:rPr lang="pt-BR" sz="4800" spc="400">
                <a:solidFill>
                  <a:schemeClr val="accent1">
                    <a:lumMod val="40000"/>
                    <a:lumOff val="60000"/>
                  </a:schemeClr>
                </a:solidFill>
                <a:latin typeface="Century Gothic" panose="020B0502020202020204" pitchFamily="34" charset="0"/>
              </a:rPr>
              <a:t>ESTUDO DE CASO DE MARKETING</a:t>
            </a:r>
          </a:p>
        </p:txBody>
      </p:sp>
      <p:pic>
        <p:nvPicPr>
          <p:cNvPr id="3" name="Picture 2">
            <a:hlinkClick r:id="rId3"/>
            <a:extLst>
              <a:ext uri="{FF2B5EF4-FFF2-40B4-BE49-F238E27FC236}">
                <a16:creationId xmlns:a16="http://schemas.microsoft.com/office/drawing/2014/main" id="{DD918D5D-4617-50C6-5B41-C0B34A92ED3B}"/>
              </a:ext>
            </a:extLst>
          </p:cNvPr>
          <p:cNvPicPr>
            <a:picLocks noChangeAspect="1"/>
          </p:cNvPicPr>
          <p:nvPr/>
        </p:nvPicPr>
        <p:blipFill>
          <a:blip r:embed="rId4"/>
          <a:srcRect/>
          <a:stretch/>
        </p:blipFill>
        <p:spPr>
          <a:xfrm>
            <a:off x="9371862" y="366336"/>
            <a:ext cx="2413333" cy="480000"/>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drão geométrico vermelho abstrato">
            <a:extLst>
              <a:ext uri="{FF2B5EF4-FFF2-40B4-BE49-F238E27FC236}">
                <a16:creationId xmlns:a16="http://schemas.microsoft.com/office/drawing/2014/main" id="{0AC1B624-A3A8-A206-5CC1-F84AF9C0B55D}"/>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saturation sat="0"/>
                    </a14:imgEffect>
                  </a14:imgLayer>
                </a14:imgProps>
              </a:ext>
            </a:extLst>
          </a:blip>
          <a:srcRect b="15625"/>
          <a:stretch/>
        </p:blipFill>
        <p:spPr>
          <a:xfrm>
            <a:off x="0" y="0"/>
            <a:ext cx="12192000" cy="6858000"/>
          </a:xfrm>
          <a:prstGeom prst="rect">
            <a:avLst/>
          </a:prstGeom>
        </p:spPr>
      </p:pic>
      <p:sp>
        <p:nvSpPr>
          <p:cNvPr id="2" name="TextBox 1">
            <a:extLst>
              <a:ext uri="{FF2B5EF4-FFF2-40B4-BE49-F238E27FC236}">
                <a16:creationId xmlns:a16="http://schemas.microsoft.com/office/drawing/2014/main" id="{6DFB895D-64F9-81D0-8137-E9A8378B4CEE}"/>
              </a:ext>
            </a:extLst>
          </p:cNvPr>
          <p:cNvSpPr txBox="1"/>
          <p:nvPr/>
        </p:nvSpPr>
        <p:spPr>
          <a:xfrm>
            <a:off x="1875130" y="1418827"/>
            <a:ext cx="9577063" cy="2800767"/>
          </a:xfrm>
          <a:prstGeom prst="rect">
            <a:avLst/>
          </a:prstGeom>
          <a:noFill/>
        </p:spPr>
        <p:txBody>
          <a:bodyPr wrap="square" rtlCol="0">
            <a:spAutoFit/>
          </a:bodyPr>
          <a:lstStyle/>
          <a:p>
            <a:pPr rtl="0"/>
            <a:r>
              <a:rPr lang="pt-BR" sz="4400" dirty="0">
                <a:solidFill>
                  <a:schemeClr val="tx1">
                    <a:lumMod val="75000"/>
                    <a:lumOff val="25000"/>
                  </a:schemeClr>
                </a:solidFill>
                <a:latin typeface="Century Gothic" panose="020B0502020202020204" pitchFamily="34" charset="0"/>
              </a:rPr>
              <a:t>UMA REVOLUÇÃO NA LOGÍSTICA PARA VEÍCULOS ELÉTRICOS: história de sucesso da </a:t>
            </a:r>
            <a:br>
              <a:rPr lang="pt-BR" sz="4400" dirty="0">
                <a:solidFill>
                  <a:schemeClr val="tx1">
                    <a:lumMod val="75000"/>
                    <a:lumOff val="25000"/>
                  </a:schemeClr>
                </a:solidFill>
                <a:latin typeface="Century Gothic" panose="020B0502020202020204" pitchFamily="34" charset="0"/>
              </a:rPr>
            </a:br>
            <a:r>
              <a:rPr lang="pt-BR" sz="4400" dirty="0">
                <a:solidFill>
                  <a:schemeClr val="tx1">
                    <a:lumMod val="75000"/>
                    <a:lumOff val="25000"/>
                  </a:schemeClr>
                </a:solidFill>
                <a:latin typeface="Century Gothic" panose="020B0502020202020204" pitchFamily="34" charset="0"/>
              </a:rPr>
              <a:t>Positive Charge</a:t>
            </a:r>
          </a:p>
        </p:txBody>
      </p:sp>
      <p:sp>
        <p:nvSpPr>
          <p:cNvPr id="3" name="TextBox 2">
            <a:extLst>
              <a:ext uri="{FF2B5EF4-FFF2-40B4-BE49-F238E27FC236}">
                <a16:creationId xmlns:a16="http://schemas.microsoft.com/office/drawing/2014/main" id="{15D42A25-E21D-A507-4180-758347F79583}"/>
              </a:ext>
            </a:extLst>
          </p:cNvPr>
          <p:cNvSpPr txBox="1"/>
          <p:nvPr/>
        </p:nvSpPr>
        <p:spPr>
          <a:xfrm>
            <a:off x="1875131" y="4601846"/>
            <a:ext cx="8138087" cy="2000548"/>
          </a:xfrm>
          <a:prstGeom prst="rect">
            <a:avLst/>
          </a:prstGeom>
          <a:noFill/>
        </p:spPr>
        <p:txBody>
          <a:bodyPr wrap="square" rtlCol="0">
            <a:spAutoFit/>
          </a:bodyPr>
          <a:lstStyle/>
          <a:p>
            <a:pPr rtl="0"/>
            <a:r>
              <a:rPr lang="pt-BR" sz="2200">
                <a:solidFill>
                  <a:schemeClr val="tx1">
                    <a:lumMod val="75000"/>
                    <a:lumOff val="25000"/>
                  </a:schemeClr>
                </a:solidFill>
                <a:latin typeface="Century Gothic" panose="020B0502020202020204" pitchFamily="34" charset="0"/>
              </a:rPr>
              <a:t>POSITIVE CHARGE</a:t>
            </a:r>
          </a:p>
          <a:p>
            <a:endParaRPr lang="en-US" sz="1400" dirty="0">
              <a:solidFill>
                <a:schemeClr val="tx1">
                  <a:lumMod val="50000"/>
                  <a:lumOff val="50000"/>
                </a:schemeClr>
              </a:solidFill>
              <a:latin typeface="Century Gothic" panose="020B0502020202020204" pitchFamily="34" charset="0"/>
            </a:endParaRPr>
          </a:p>
          <a:p>
            <a:pPr rtl="0"/>
            <a:r>
              <a:rPr lang="pt-BR" sz="1800">
                <a:solidFill>
                  <a:schemeClr val="tx1">
                    <a:lumMod val="75000"/>
                    <a:lumOff val="25000"/>
                  </a:schemeClr>
                </a:solidFill>
                <a:latin typeface="Century Gothic" panose="020B0502020202020204" pitchFamily="34" charset="0"/>
              </a:rPr>
              <a:t>Lori Garcia</a:t>
            </a:r>
          </a:p>
          <a:p>
            <a:pPr rtl="0"/>
            <a:r>
              <a:rPr lang="pt-BR" sz="1400">
                <a:solidFill>
                  <a:schemeClr val="tx1">
                    <a:lumMod val="50000"/>
                    <a:lumOff val="50000"/>
                  </a:schemeClr>
                </a:solidFill>
                <a:latin typeface="Century Gothic" panose="020B0502020202020204" pitchFamily="34" charset="0"/>
              </a:rPr>
              <a:t>Gerente de projetos</a:t>
            </a:r>
          </a:p>
          <a:p>
            <a:endParaRPr lang="en-US" sz="1400" dirty="0">
              <a:solidFill>
                <a:schemeClr val="tx1">
                  <a:lumMod val="75000"/>
                  <a:lumOff val="25000"/>
                </a:schemeClr>
              </a:solidFill>
              <a:latin typeface="Century Gothic" panose="020B0502020202020204" pitchFamily="34" charset="0"/>
            </a:endParaRPr>
          </a:p>
          <a:p>
            <a:endParaRPr lang="en-US" sz="1400" dirty="0">
              <a:solidFill>
                <a:schemeClr val="tx1">
                  <a:lumMod val="75000"/>
                  <a:lumOff val="25000"/>
                </a:schemeClr>
              </a:solidFill>
              <a:latin typeface="Century Gothic" panose="020B0502020202020204" pitchFamily="34" charset="0"/>
            </a:endParaRPr>
          </a:p>
          <a:p>
            <a:pPr rtl="0"/>
            <a:r>
              <a:rPr lang="pt-BR" sz="1400">
                <a:solidFill>
                  <a:schemeClr val="tx1">
                    <a:lumMod val="75000"/>
                    <a:lumOff val="25000"/>
                  </a:schemeClr>
                </a:solidFill>
                <a:latin typeface="Century Gothic" panose="020B0502020202020204" pitchFamily="34" charset="0"/>
              </a:rPr>
              <a:t>DATA</a:t>
            </a:r>
          </a:p>
          <a:p>
            <a:pPr rtl="0"/>
            <a:r>
              <a:rPr lang="pt-BR" sz="1100">
                <a:solidFill>
                  <a:schemeClr val="tx1">
                    <a:lumMod val="50000"/>
                    <a:lumOff val="50000"/>
                  </a:schemeClr>
                </a:solidFill>
                <a:latin typeface="Century Gothic" panose="020B0502020202020204" pitchFamily="34" charset="0"/>
              </a:rPr>
              <a:t>DD/MM/AA</a:t>
            </a:r>
            <a:r>
              <a:rPr lang="pt-BR" sz="1400">
                <a:solidFill>
                  <a:schemeClr val="bg1">
                    <a:lumMod val="50000"/>
                  </a:schemeClr>
                </a:solidFill>
                <a:latin typeface="Century Gothic" panose="020B0502020202020204" pitchFamily="34" charset="0"/>
              </a:rPr>
              <a:t> </a:t>
            </a:r>
          </a:p>
        </p:txBody>
      </p:sp>
      <p:sp>
        <p:nvSpPr>
          <p:cNvPr id="6" name="Rectangle 5">
            <a:extLst>
              <a:ext uri="{FF2B5EF4-FFF2-40B4-BE49-F238E27FC236}">
                <a16:creationId xmlns:a16="http://schemas.microsoft.com/office/drawing/2014/main" id="{E9AEEF20-5CF7-A8A3-A9D0-386FF353F1BE}"/>
              </a:ext>
            </a:extLst>
          </p:cNvPr>
          <p:cNvSpPr/>
          <p:nvPr/>
        </p:nvSpPr>
        <p:spPr>
          <a:xfrm>
            <a:off x="0" y="0"/>
            <a:ext cx="1141046" cy="6858000"/>
          </a:xfrm>
          <a:prstGeom prst="rec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0ADD452-89DF-89E0-6239-97BF50BD69D2}"/>
              </a:ext>
            </a:extLst>
          </p:cNvPr>
          <p:cNvSpPr/>
          <p:nvPr/>
        </p:nvSpPr>
        <p:spPr>
          <a:xfrm>
            <a:off x="111089" y="0"/>
            <a:ext cx="1141046" cy="6858000"/>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1353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arallelogram 1">
            <a:extLst>
              <a:ext uri="{FF2B5EF4-FFF2-40B4-BE49-F238E27FC236}">
                <a16:creationId xmlns:a16="http://schemas.microsoft.com/office/drawing/2014/main" id="{5499761C-7769-9D02-3538-30BE6653DABC}"/>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Rectangle 36">
            <a:extLst>
              <a:ext uri="{FF2B5EF4-FFF2-40B4-BE49-F238E27FC236}">
                <a16:creationId xmlns:a16="http://schemas.microsoft.com/office/drawing/2014/main" id="{C697E6C5-A67B-5D4E-70A1-B6582B26C1EE}"/>
              </a:ext>
            </a:extLst>
          </p:cNvPr>
          <p:cNvSpPr/>
          <p:nvPr/>
        </p:nvSpPr>
        <p:spPr>
          <a:xfrm>
            <a:off x="187569" y="1719384"/>
            <a:ext cx="3845170" cy="513861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Padrão geométrico vermelho abstrato">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rtl="0"/>
            <a:r>
              <a:rPr lang="pt-BR" sz="3800">
                <a:solidFill>
                  <a:schemeClr val="tx2">
                    <a:lumMod val="75000"/>
                  </a:schemeClr>
                </a:solidFill>
                <a:latin typeface="Century Gothic" panose="020B0502020202020204" pitchFamily="34" charset="0"/>
              </a:rPr>
              <a:t>ESTUDO</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rtl="0"/>
            <a:r>
              <a:rPr lang="pt-BR" sz="3800" b="1">
                <a:solidFill>
                  <a:schemeClr val="tx2">
                    <a:lumMod val="75000"/>
                  </a:schemeClr>
                </a:solidFill>
                <a:latin typeface="Century Gothic" panose="020B0502020202020204" pitchFamily="34" charset="0"/>
              </a:rPr>
              <a:t>DE CASO</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407876" y="364111"/>
            <a:ext cx="7784124" cy="738664"/>
          </a:xfrm>
          <a:prstGeom prst="rect">
            <a:avLst/>
          </a:prstGeom>
          <a:noFill/>
        </p:spPr>
        <p:txBody>
          <a:bodyPr wrap="square" rtlCol="0">
            <a:spAutoFit/>
          </a:bodyPr>
          <a:lstStyle/>
          <a:p>
            <a:pPr algn="r" rtl="0"/>
            <a:r>
              <a:rPr lang="pt-BR" sz="4200" spc="400">
                <a:solidFill>
                  <a:schemeClr val="bg1"/>
                </a:solidFill>
                <a:latin typeface="Century Gothic" panose="020B0502020202020204" pitchFamily="34" charset="0"/>
              </a:rPr>
              <a:t>INTRODUÇÃO</a:t>
            </a:r>
          </a:p>
        </p:txBody>
      </p:sp>
      <p:sp>
        <p:nvSpPr>
          <p:cNvPr id="36" name="TextBox 35">
            <a:extLst>
              <a:ext uri="{FF2B5EF4-FFF2-40B4-BE49-F238E27FC236}">
                <a16:creationId xmlns:a16="http://schemas.microsoft.com/office/drawing/2014/main" id="{FC5361E9-27F0-8FDF-3895-5D16084419BB}"/>
              </a:ext>
            </a:extLst>
          </p:cNvPr>
          <p:cNvSpPr txBox="1"/>
          <p:nvPr/>
        </p:nvSpPr>
        <p:spPr>
          <a:xfrm>
            <a:off x="4861169" y="2337120"/>
            <a:ext cx="6877538" cy="3582776"/>
          </a:xfrm>
          <a:prstGeom prst="rect">
            <a:avLst/>
          </a:prstGeom>
          <a:noFill/>
        </p:spPr>
        <p:txBody>
          <a:bodyPr wrap="square">
            <a:spAutoFit/>
          </a:bodyPr>
          <a:lstStyle/>
          <a:p>
            <a:pPr rtl="0">
              <a:lnSpc>
                <a:spcPct val="150000"/>
              </a:lnSpc>
            </a:pPr>
            <a:r>
              <a:rPr lang="pt-BR" sz="2200" b="0" i="0" u="none" strike="noStrike">
                <a:solidFill>
                  <a:schemeClr val="tx2">
                    <a:lumMod val="75000"/>
                  </a:schemeClr>
                </a:solidFill>
                <a:effectLst/>
                <a:latin typeface="Century Gothic" panose="020B0502020202020204" pitchFamily="34" charset="0"/>
              </a:rPr>
              <a:t>A Positive Charge</a:t>
            </a:r>
            <a:r>
              <a:rPr lang="pt-BR" sz="2200">
                <a:solidFill>
                  <a:schemeClr val="tx2">
                    <a:lumMod val="75000"/>
                  </a:schemeClr>
                </a:solidFill>
                <a:latin typeface="Century Gothic" panose="020B0502020202020204" pitchFamily="34" charset="0"/>
              </a:rPr>
              <a:t> está </a:t>
            </a:r>
            <a:r>
              <a:rPr lang="pt-BR" sz="2200" b="0" i="0" u="none" strike="noStrike">
                <a:solidFill>
                  <a:schemeClr val="tx2">
                    <a:lumMod val="75000"/>
                  </a:schemeClr>
                </a:solidFill>
                <a:effectLst/>
                <a:latin typeface="Century Gothic" panose="020B0502020202020204" pitchFamily="34" charset="0"/>
              </a:rPr>
              <a:t>na vanguarda da tecnologia de veículos elétricos (EV), especializada em soluções de recarga inovadoras e serviços de logística eficientes. Com um compromisso com a sustentabilidade e o avanço tecnológico, nossa meta é agilizar a logística de veículos elétricos em ambientes urbanos.</a:t>
            </a:r>
          </a:p>
        </p:txBody>
      </p:sp>
      <p:sp>
        <p:nvSpPr>
          <p:cNvPr id="42" name="TextBox 41">
            <a:extLst>
              <a:ext uri="{FF2B5EF4-FFF2-40B4-BE49-F238E27FC236}">
                <a16:creationId xmlns:a16="http://schemas.microsoft.com/office/drawing/2014/main" id="{8D9F77E9-822D-0219-744E-8DF44A06511C}"/>
              </a:ext>
            </a:extLst>
          </p:cNvPr>
          <p:cNvSpPr txBox="1"/>
          <p:nvPr/>
        </p:nvSpPr>
        <p:spPr>
          <a:xfrm>
            <a:off x="187569" y="5227207"/>
            <a:ext cx="3845170" cy="369332"/>
          </a:xfrm>
          <a:prstGeom prst="rect">
            <a:avLst/>
          </a:prstGeom>
          <a:noFill/>
        </p:spPr>
        <p:txBody>
          <a:bodyPr wrap="square">
            <a:spAutoFit/>
          </a:bodyPr>
          <a:lstStyle/>
          <a:p>
            <a:pPr algn="ctr" rtl="0"/>
            <a:r>
              <a:rPr lang="pt-BR" b="1">
                <a:solidFill>
                  <a:schemeClr val="bg1"/>
                </a:solidFill>
                <a:latin typeface="Century Gothic" panose="020B0502020202020204" pitchFamily="34" charset="0"/>
              </a:rPr>
              <a:t>POSITIVE CHARGE</a:t>
            </a:r>
          </a:p>
        </p:txBody>
      </p:sp>
      <p:sp>
        <p:nvSpPr>
          <p:cNvPr id="45" name="Oval 44">
            <a:extLst>
              <a:ext uri="{FF2B5EF4-FFF2-40B4-BE49-F238E27FC236}">
                <a16:creationId xmlns:a16="http://schemas.microsoft.com/office/drawing/2014/main" id="{E2DE3A36-984B-ECA9-B0BC-E07FB710243E}"/>
              </a:ext>
            </a:extLst>
          </p:cNvPr>
          <p:cNvSpPr/>
          <p:nvPr/>
        </p:nvSpPr>
        <p:spPr>
          <a:xfrm>
            <a:off x="867508" y="2161781"/>
            <a:ext cx="2391508" cy="2391508"/>
          </a:xfrm>
          <a:prstGeom prst="ellipse">
            <a:avLst/>
          </a:prstGeom>
          <a:solidFill>
            <a:srgbClr val="CBD6B5"/>
          </a:solidFill>
          <a:ln w="1206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Tomada com preenchimento sólido">
            <a:extLst>
              <a:ext uri="{FF2B5EF4-FFF2-40B4-BE49-F238E27FC236}">
                <a16:creationId xmlns:a16="http://schemas.microsoft.com/office/drawing/2014/main" id="{6F2B0082-AF71-A412-C34B-F064A9DF15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813924">
            <a:off x="1076366" y="2319450"/>
            <a:ext cx="2026758" cy="2026758"/>
          </a:xfrm>
          <a:prstGeom prst="rect">
            <a:avLst/>
          </a:prstGeom>
        </p:spPr>
      </p:pic>
    </p:spTree>
    <p:extLst>
      <p:ext uri="{BB962C8B-B14F-4D97-AF65-F5344CB8AC3E}">
        <p14:creationId xmlns:p14="http://schemas.microsoft.com/office/powerpoint/2010/main" val="1148060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arallelogram 1">
            <a:extLst>
              <a:ext uri="{FF2B5EF4-FFF2-40B4-BE49-F238E27FC236}">
                <a16:creationId xmlns:a16="http://schemas.microsoft.com/office/drawing/2014/main" id="{EB6BA39C-F601-0529-730A-91718B67504E}"/>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Padrão geométrico vermelho abstrato">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rtl="0"/>
            <a:r>
              <a:rPr lang="pt-BR" sz="3800">
                <a:solidFill>
                  <a:schemeClr val="tx2">
                    <a:lumMod val="75000"/>
                  </a:schemeClr>
                </a:solidFill>
                <a:latin typeface="Century Gothic" panose="020B0502020202020204" pitchFamily="34" charset="0"/>
              </a:rPr>
              <a:t>ESTUDO</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rtl="0"/>
            <a:r>
              <a:rPr lang="pt-BR" sz="3800" b="1">
                <a:solidFill>
                  <a:schemeClr val="tx2">
                    <a:lumMod val="75000"/>
                  </a:schemeClr>
                </a:solidFill>
                <a:latin typeface="Century Gothic" panose="020B0502020202020204" pitchFamily="34" charset="0"/>
              </a:rPr>
              <a:t>DE CASO</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rtl="0"/>
            <a:r>
              <a:rPr lang="pt-BR" sz="4200" spc="400">
                <a:solidFill>
                  <a:schemeClr val="bg1"/>
                </a:solidFill>
                <a:latin typeface="Century Gothic" panose="020B0502020202020204" pitchFamily="34" charset="0"/>
              </a:rPr>
              <a:t>DESAFIO</a:t>
            </a:r>
          </a:p>
        </p:txBody>
      </p:sp>
      <p:sp>
        <p:nvSpPr>
          <p:cNvPr id="36" name="TextBox 35">
            <a:extLst>
              <a:ext uri="{FF2B5EF4-FFF2-40B4-BE49-F238E27FC236}">
                <a16:creationId xmlns:a16="http://schemas.microsoft.com/office/drawing/2014/main" id="{FC5361E9-27F0-8FDF-3895-5D16084419BB}"/>
              </a:ext>
            </a:extLst>
          </p:cNvPr>
          <p:cNvSpPr txBox="1"/>
          <p:nvPr/>
        </p:nvSpPr>
        <p:spPr>
          <a:xfrm>
            <a:off x="187569" y="3181413"/>
            <a:ext cx="11816862" cy="535788"/>
          </a:xfrm>
          <a:prstGeom prst="rect">
            <a:avLst/>
          </a:prstGeom>
          <a:noFill/>
        </p:spPr>
        <p:txBody>
          <a:bodyPr wrap="square">
            <a:spAutoFit/>
          </a:bodyPr>
          <a:lstStyle/>
          <a:p>
            <a:pPr rtl="0">
              <a:lnSpc>
                <a:spcPct val="150000"/>
              </a:lnSpc>
            </a:pPr>
            <a:r>
              <a:rPr lang="pt-BR" sz="2200">
                <a:solidFill>
                  <a:schemeClr val="tx2">
                    <a:lumMod val="75000"/>
                  </a:schemeClr>
                </a:solidFill>
                <a:latin typeface="Century Gothic" panose="020B0502020202020204" pitchFamily="34" charset="0"/>
              </a:rPr>
              <a:t>O </a:t>
            </a:r>
            <a:r>
              <a:rPr lang="pt-BR" sz="2200" b="0" i="0" u="none" strike="noStrike">
                <a:solidFill>
                  <a:schemeClr val="tx2">
                    <a:lumMod val="75000"/>
                  </a:schemeClr>
                </a:solidFill>
                <a:effectLst/>
                <a:latin typeface="Century Gothic" panose="020B0502020202020204" pitchFamily="34" charset="0"/>
              </a:rPr>
              <a:t>principal desafio de marketing ou problema enfrentado pela Positive Charge:</a:t>
            </a:r>
          </a:p>
        </p:txBody>
      </p:sp>
      <p:sp>
        <p:nvSpPr>
          <p:cNvPr id="42" name="TextBox 41">
            <a:extLst>
              <a:ext uri="{FF2B5EF4-FFF2-40B4-BE49-F238E27FC236}">
                <a16:creationId xmlns:a16="http://schemas.microsoft.com/office/drawing/2014/main" id="{8D9F77E9-822D-0219-744E-8DF44A06511C}"/>
              </a:ext>
            </a:extLst>
          </p:cNvPr>
          <p:cNvSpPr txBox="1"/>
          <p:nvPr/>
        </p:nvSpPr>
        <p:spPr>
          <a:xfrm>
            <a:off x="187569" y="2118864"/>
            <a:ext cx="3845169" cy="369332"/>
          </a:xfrm>
          <a:prstGeom prst="rect">
            <a:avLst/>
          </a:prstGeom>
          <a:noFill/>
        </p:spPr>
        <p:txBody>
          <a:bodyPr wrap="square">
            <a:spAutoFit/>
          </a:bodyPr>
          <a:lstStyle/>
          <a:p>
            <a:pPr rtl="0"/>
            <a:r>
              <a:rPr lang="pt-BR" sz="1800" b="1">
                <a:solidFill>
                  <a:schemeClr val="bg1">
                    <a:lumMod val="50000"/>
                  </a:schemeClr>
                </a:solidFill>
                <a:latin typeface="Century Gothic" panose="020B0502020202020204" pitchFamily="34" charset="0"/>
              </a:rPr>
              <a:t>POSITIVE CHARGE</a:t>
            </a:r>
          </a:p>
        </p:txBody>
      </p:sp>
      <p:grpSp>
        <p:nvGrpSpPr>
          <p:cNvPr id="14" name="Group 13">
            <a:extLst>
              <a:ext uri="{FF2B5EF4-FFF2-40B4-BE49-F238E27FC236}">
                <a16:creationId xmlns:a16="http://schemas.microsoft.com/office/drawing/2014/main" id="{D42AEC27-C9B3-96B5-0E7E-9DC22EDD2346}"/>
              </a:ext>
            </a:extLst>
          </p:cNvPr>
          <p:cNvGrpSpPr/>
          <p:nvPr/>
        </p:nvGrpSpPr>
        <p:grpSpPr>
          <a:xfrm>
            <a:off x="261815" y="4805673"/>
            <a:ext cx="992554" cy="992554"/>
            <a:chOff x="4487986" y="3159368"/>
            <a:chExt cx="992554" cy="992554"/>
          </a:xfrm>
        </p:grpSpPr>
        <p:sp>
          <p:nvSpPr>
            <p:cNvPr id="5" name="Rectangle 4">
              <a:extLst>
                <a:ext uri="{FF2B5EF4-FFF2-40B4-BE49-F238E27FC236}">
                  <a16:creationId xmlns:a16="http://schemas.microsoft.com/office/drawing/2014/main" id="{FA57DBE3-397B-D213-8A55-9A9C110E1603}"/>
                </a:ext>
              </a:extLst>
            </p:cNvPr>
            <p:cNvSpPr/>
            <p:nvPr/>
          </p:nvSpPr>
          <p:spPr>
            <a:xfrm>
              <a:off x="4487986" y="3159368"/>
              <a:ext cx="992554" cy="992554"/>
            </a:xfrm>
            <a:prstGeom prst="rect">
              <a:avLst/>
            </a:prstGeom>
            <a:solidFill>
              <a:schemeClr val="bg1">
                <a:lumMod val="95000"/>
              </a:schemeClr>
            </a:solidFill>
            <a:ln w="28575">
              <a:solidFill>
                <a:schemeClr val="tx2">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Iceberg com preenchimento sólido">
              <a:extLst>
                <a:ext uri="{FF2B5EF4-FFF2-40B4-BE49-F238E27FC236}">
                  <a16:creationId xmlns:a16="http://schemas.microsoft.com/office/drawing/2014/main" id="{173BA29B-1471-5225-B791-AD3F263ECA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73601" y="3344984"/>
              <a:ext cx="621323" cy="621323"/>
            </a:xfrm>
            <a:prstGeom prst="rect">
              <a:avLst/>
            </a:prstGeom>
          </p:spPr>
        </p:pic>
      </p:grpSp>
      <p:sp>
        <p:nvSpPr>
          <p:cNvPr id="13" name="TextBox 12">
            <a:extLst>
              <a:ext uri="{FF2B5EF4-FFF2-40B4-BE49-F238E27FC236}">
                <a16:creationId xmlns:a16="http://schemas.microsoft.com/office/drawing/2014/main" id="{3AD5861E-81A1-8E57-5156-4621DCCD3191}"/>
              </a:ext>
            </a:extLst>
          </p:cNvPr>
          <p:cNvSpPr txBox="1"/>
          <p:nvPr/>
        </p:nvSpPr>
        <p:spPr>
          <a:xfrm>
            <a:off x="1439984" y="4650446"/>
            <a:ext cx="4340614" cy="1522853"/>
          </a:xfrm>
          <a:prstGeom prst="rect">
            <a:avLst/>
          </a:prstGeom>
          <a:noFill/>
        </p:spPr>
        <p:txBody>
          <a:bodyPr wrap="square">
            <a:spAutoFit/>
          </a:bodyPr>
          <a:lstStyle/>
          <a:p>
            <a:pPr rtl="0">
              <a:lnSpc>
                <a:spcPct val="150000"/>
              </a:lnSpc>
            </a:pPr>
            <a:r>
              <a:rPr lang="pt-BR" sz="1600">
                <a:solidFill>
                  <a:schemeClr val="tx2">
                    <a:lumMod val="75000"/>
                  </a:schemeClr>
                </a:solidFill>
                <a:latin typeface="Century Gothic" panose="020B0502020202020204" pitchFamily="34" charset="0"/>
              </a:rPr>
              <a:t>A escassez de estações de recarga de alta velocidade de veículos elétricos nas principais áreas urbanas está dificultando a eficiência operacional das empresas de logística. Precisamos superar isso. </a:t>
            </a:r>
          </a:p>
        </p:txBody>
      </p:sp>
      <p:grpSp>
        <p:nvGrpSpPr>
          <p:cNvPr id="15" name="Group 14">
            <a:extLst>
              <a:ext uri="{FF2B5EF4-FFF2-40B4-BE49-F238E27FC236}">
                <a16:creationId xmlns:a16="http://schemas.microsoft.com/office/drawing/2014/main" id="{51469553-977C-8C2A-FA91-DE13DFA92A5C}"/>
              </a:ext>
            </a:extLst>
          </p:cNvPr>
          <p:cNvGrpSpPr/>
          <p:nvPr/>
        </p:nvGrpSpPr>
        <p:grpSpPr>
          <a:xfrm>
            <a:off x="6096000" y="4805673"/>
            <a:ext cx="992554" cy="992554"/>
            <a:chOff x="4487986" y="3159368"/>
            <a:chExt cx="992554" cy="992554"/>
          </a:xfrm>
        </p:grpSpPr>
        <p:sp>
          <p:nvSpPr>
            <p:cNvPr id="16" name="Rectangle 15">
              <a:extLst>
                <a:ext uri="{FF2B5EF4-FFF2-40B4-BE49-F238E27FC236}">
                  <a16:creationId xmlns:a16="http://schemas.microsoft.com/office/drawing/2014/main" id="{8B8B0272-5204-0A7A-2536-A2C5FC06EEF5}"/>
                </a:ext>
              </a:extLst>
            </p:cNvPr>
            <p:cNvSpPr/>
            <p:nvPr/>
          </p:nvSpPr>
          <p:spPr>
            <a:xfrm>
              <a:off x="4487986" y="3159368"/>
              <a:ext cx="992554" cy="992554"/>
            </a:xfrm>
            <a:prstGeom prst="rect">
              <a:avLst/>
            </a:prstGeom>
            <a:solidFill>
              <a:schemeClr val="bg1">
                <a:lumMod val="95000"/>
              </a:schemeClr>
            </a:solidFill>
            <a:ln w="28575">
              <a:solidFill>
                <a:schemeClr val="tx2">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Iceberg com preenchimento sólido">
              <a:extLst>
                <a:ext uri="{FF2B5EF4-FFF2-40B4-BE49-F238E27FC236}">
                  <a16:creationId xmlns:a16="http://schemas.microsoft.com/office/drawing/2014/main" id="{BF5B6DE4-9C3A-C3CE-48B8-2C1391DDD5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73601" y="3344984"/>
              <a:ext cx="621323" cy="621323"/>
            </a:xfrm>
            <a:prstGeom prst="rect">
              <a:avLst/>
            </a:prstGeom>
          </p:spPr>
        </p:pic>
      </p:grpSp>
      <p:sp>
        <p:nvSpPr>
          <p:cNvPr id="19" name="TextBox 18">
            <a:extLst>
              <a:ext uri="{FF2B5EF4-FFF2-40B4-BE49-F238E27FC236}">
                <a16:creationId xmlns:a16="http://schemas.microsoft.com/office/drawing/2014/main" id="{A56E8217-4920-3A61-5380-93532CF202EF}"/>
              </a:ext>
            </a:extLst>
          </p:cNvPr>
          <p:cNvSpPr txBox="1"/>
          <p:nvPr/>
        </p:nvSpPr>
        <p:spPr>
          <a:xfrm>
            <a:off x="7425813" y="4540523"/>
            <a:ext cx="4340614" cy="1522853"/>
          </a:xfrm>
          <a:prstGeom prst="rect">
            <a:avLst/>
          </a:prstGeom>
          <a:noFill/>
        </p:spPr>
        <p:txBody>
          <a:bodyPr wrap="square">
            <a:spAutoFit/>
          </a:bodyPr>
          <a:lstStyle/>
          <a:p>
            <a:pPr rtl="0">
              <a:lnSpc>
                <a:spcPct val="150000"/>
              </a:lnSpc>
            </a:pPr>
            <a:r>
              <a:rPr lang="pt-BR" sz="1600">
                <a:solidFill>
                  <a:schemeClr val="tx2">
                    <a:lumMod val="75000"/>
                  </a:schemeClr>
                </a:solidFill>
                <a:latin typeface="Century Gothic" panose="020B0502020202020204" pitchFamily="34" charset="0"/>
              </a:rPr>
              <a:t>Também precisamos integrar uma rede logística avançada que possa dar conta da crescente demanda por soluções de transporte ecológicas.</a:t>
            </a:r>
          </a:p>
        </p:txBody>
      </p:sp>
    </p:spTree>
    <p:extLst>
      <p:ext uri="{BB962C8B-B14F-4D97-AF65-F5344CB8AC3E}">
        <p14:creationId xmlns:p14="http://schemas.microsoft.com/office/powerpoint/2010/main" val="3637800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arallelogram 2">
            <a:extLst>
              <a:ext uri="{FF2B5EF4-FFF2-40B4-BE49-F238E27FC236}">
                <a16:creationId xmlns:a16="http://schemas.microsoft.com/office/drawing/2014/main" id="{CBDBDE34-9E66-ECD8-1CD8-1FD64BB66BDF}"/>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Padrão geométrico vermelho abstrato">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rtl="0"/>
            <a:r>
              <a:rPr lang="pt-BR" sz="3800">
                <a:solidFill>
                  <a:schemeClr val="tx2">
                    <a:lumMod val="75000"/>
                  </a:schemeClr>
                </a:solidFill>
                <a:latin typeface="Century Gothic" panose="020B0502020202020204" pitchFamily="34" charset="0"/>
              </a:rPr>
              <a:t>ESTUDO</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rtl="0"/>
            <a:r>
              <a:rPr lang="pt-BR" sz="3800" b="1">
                <a:solidFill>
                  <a:schemeClr val="tx2">
                    <a:lumMod val="75000"/>
                  </a:schemeClr>
                </a:solidFill>
                <a:latin typeface="Century Gothic" panose="020B0502020202020204" pitchFamily="34" charset="0"/>
              </a:rPr>
              <a:t>DE CASO</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rtl="0"/>
            <a:r>
              <a:rPr lang="pt-BR" sz="4200" spc="400">
                <a:solidFill>
                  <a:schemeClr val="bg1"/>
                </a:solidFill>
                <a:latin typeface="Century Gothic" panose="020B0502020202020204" pitchFamily="34" charset="0"/>
              </a:rPr>
              <a:t>SOLUÇÃO</a:t>
            </a:r>
          </a:p>
        </p:txBody>
      </p:sp>
      <p:sp>
        <p:nvSpPr>
          <p:cNvPr id="36" name="TextBox 35">
            <a:extLst>
              <a:ext uri="{FF2B5EF4-FFF2-40B4-BE49-F238E27FC236}">
                <a16:creationId xmlns:a16="http://schemas.microsoft.com/office/drawing/2014/main" id="{FC5361E9-27F0-8FDF-3895-5D16084419BB}"/>
              </a:ext>
            </a:extLst>
          </p:cNvPr>
          <p:cNvSpPr txBox="1"/>
          <p:nvPr/>
        </p:nvSpPr>
        <p:spPr>
          <a:xfrm>
            <a:off x="1703754" y="3393785"/>
            <a:ext cx="10152184" cy="2567113"/>
          </a:xfrm>
          <a:prstGeom prst="rect">
            <a:avLst/>
          </a:prstGeom>
          <a:noFill/>
        </p:spPr>
        <p:txBody>
          <a:bodyPr wrap="square">
            <a:spAutoFit/>
          </a:bodyPr>
          <a:lstStyle/>
          <a:p>
            <a:pPr rtl="0">
              <a:lnSpc>
                <a:spcPct val="150000"/>
              </a:lnSpc>
            </a:pPr>
            <a:r>
              <a:rPr lang="pt-BR" sz="2200" b="0" i="0" u="none" strike="noStrike">
                <a:solidFill>
                  <a:schemeClr val="tx2">
                    <a:lumMod val="75000"/>
                  </a:schemeClr>
                </a:solidFill>
                <a:effectLst/>
                <a:latin typeface="Century Gothic" panose="020B0502020202020204" pitchFamily="34" charset="0"/>
              </a:rPr>
              <a:t>A Positive Charge criou uma rede de </a:t>
            </a:r>
            <a:r>
              <a:rPr lang="pt-BR" sz="2200" b="1" i="0" u="none" strike="noStrike">
                <a:solidFill>
                  <a:schemeClr val="tx2">
                    <a:lumMod val="75000"/>
                  </a:schemeClr>
                </a:solidFill>
                <a:effectLst/>
                <a:latin typeface="Century Gothic" panose="020B0502020202020204" pitchFamily="34" charset="0"/>
              </a:rPr>
              <a:t>estações de recarga de VE</a:t>
            </a:r>
            <a:r>
              <a:rPr lang="pt-BR" sz="2200" b="0" i="0" u="none" strike="noStrike">
                <a:solidFill>
                  <a:schemeClr val="tx2">
                    <a:lumMod val="75000"/>
                  </a:schemeClr>
                </a:solidFill>
                <a:effectLst/>
                <a:latin typeface="Century Gothic" panose="020B0502020202020204" pitchFamily="34" charset="0"/>
              </a:rPr>
              <a:t> </a:t>
            </a:r>
            <a:r>
              <a:rPr lang="pt-BR" sz="2200" b="1" i="0" u="none" strike="noStrike">
                <a:solidFill>
                  <a:schemeClr val="tx2">
                    <a:lumMod val="75000"/>
                  </a:schemeClr>
                </a:solidFill>
                <a:effectLst/>
                <a:latin typeface="Century Gothic" panose="020B0502020202020204" pitchFamily="34" charset="0"/>
              </a:rPr>
              <a:t>estrategicamente posicionadas</a:t>
            </a:r>
            <a:r>
              <a:rPr lang="pt-BR" sz="2200" b="0" i="0" u="none" strike="noStrike">
                <a:solidFill>
                  <a:schemeClr val="tx2">
                    <a:lumMod val="75000"/>
                  </a:schemeClr>
                </a:solidFill>
                <a:effectLst/>
                <a:latin typeface="Century Gothic" panose="020B0502020202020204" pitchFamily="34" charset="0"/>
              </a:rPr>
              <a:t> e de alta velocidade, além de implementar uma plataforma </a:t>
            </a:r>
            <a:r>
              <a:rPr lang="pt-BR" sz="2200" b="1" i="0" u="none" strike="noStrike">
                <a:solidFill>
                  <a:schemeClr val="tx2">
                    <a:lumMod val="75000"/>
                  </a:schemeClr>
                </a:solidFill>
                <a:effectLst/>
                <a:latin typeface="Century Gothic" panose="020B0502020202020204" pitchFamily="34" charset="0"/>
              </a:rPr>
              <a:t>logística de ponta</a:t>
            </a:r>
            <a:r>
              <a:rPr lang="pt-BR" sz="2200" b="0" i="0" u="none" strike="noStrike">
                <a:solidFill>
                  <a:schemeClr val="tx2">
                    <a:lumMod val="75000"/>
                  </a:schemeClr>
                </a:solidFill>
                <a:effectLst/>
                <a:latin typeface="Century Gothic" panose="020B0502020202020204" pitchFamily="34" charset="0"/>
              </a:rPr>
              <a:t>. Essa solução não apenas deu opções de recarga prontamente acessíveis, mas também aproveitou </a:t>
            </a:r>
            <a:r>
              <a:rPr lang="pt-BR" sz="2200" b="1" i="0" u="none" strike="noStrike">
                <a:solidFill>
                  <a:schemeClr val="tx2">
                    <a:lumMod val="75000"/>
                  </a:schemeClr>
                </a:solidFill>
                <a:effectLst/>
                <a:latin typeface="Century Gothic" panose="020B0502020202020204" pitchFamily="34" charset="0"/>
              </a:rPr>
              <a:t>dados em tempo real </a:t>
            </a:r>
            <a:r>
              <a:rPr lang="pt-BR" sz="2200" b="0" i="0" u="none" strike="noStrike">
                <a:solidFill>
                  <a:schemeClr val="tx2">
                    <a:lumMod val="75000"/>
                  </a:schemeClr>
                </a:solidFill>
                <a:effectLst/>
                <a:latin typeface="Century Gothic" panose="020B0502020202020204" pitchFamily="34" charset="0"/>
              </a:rPr>
              <a:t>para o planejamento ideal de rotas e gerenciamento de frotas.</a:t>
            </a:r>
          </a:p>
        </p:txBody>
      </p:sp>
      <p:grpSp>
        <p:nvGrpSpPr>
          <p:cNvPr id="14" name="Group 13">
            <a:extLst>
              <a:ext uri="{FF2B5EF4-FFF2-40B4-BE49-F238E27FC236}">
                <a16:creationId xmlns:a16="http://schemas.microsoft.com/office/drawing/2014/main" id="{D42AEC27-C9B3-96B5-0E7E-9DC22EDD2346}"/>
              </a:ext>
            </a:extLst>
          </p:cNvPr>
          <p:cNvGrpSpPr/>
          <p:nvPr/>
        </p:nvGrpSpPr>
        <p:grpSpPr>
          <a:xfrm>
            <a:off x="261815" y="3429000"/>
            <a:ext cx="992554" cy="992554"/>
            <a:chOff x="4487986" y="3159368"/>
            <a:chExt cx="992554" cy="992554"/>
          </a:xfrm>
        </p:grpSpPr>
        <p:sp>
          <p:nvSpPr>
            <p:cNvPr id="5" name="Rectangle 4">
              <a:extLst>
                <a:ext uri="{FF2B5EF4-FFF2-40B4-BE49-F238E27FC236}">
                  <a16:creationId xmlns:a16="http://schemas.microsoft.com/office/drawing/2014/main" id="{FA57DBE3-397B-D213-8A55-9A9C110E1603}"/>
                </a:ext>
              </a:extLst>
            </p:cNvPr>
            <p:cNvSpPr/>
            <p:nvPr/>
          </p:nvSpPr>
          <p:spPr>
            <a:xfrm>
              <a:off x="4487986" y="3159368"/>
              <a:ext cx="992554" cy="992554"/>
            </a:xfrm>
            <a:prstGeom prst="rect">
              <a:avLst/>
            </a:prstGeom>
            <a:solidFill>
              <a:schemeClr val="bg1">
                <a:lumMod val="95000"/>
              </a:schemeClr>
            </a:solidFill>
            <a:ln w="28575">
              <a:solidFill>
                <a:schemeClr val="tx2">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descr="Esboço de manual">
              <a:extLst>
                <a:ext uri="{FF2B5EF4-FFF2-40B4-BE49-F238E27FC236}">
                  <a16:creationId xmlns:a16="http://schemas.microsoft.com/office/drawing/2014/main" id="{173BA29B-1471-5225-B791-AD3F263ECA1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562233" y="3233616"/>
              <a:ext cx="812800" cy="812800"/>
            </a:xfrm>
            <a:prstGeom prst="rect">
              <a:avLst/>
            </a:prstGeom>
          </p:spPr>
        </p:pic>
      </p:grpSp>
      <p:sp>
        <p:nvSpPr>
          <p:cNvPr id="2" name="TextBox 1">
            <a:extLst>
              <a:ext uri="{FF2B5EF4-FFF2-40B4-BE49-F238E27FC236}">
                <a16:creationId xmlns:a16="http://schemas.microsoft.com/office/drawing/2014/main" id="{2091225E-A543-AFAE-CB7D-8E18D517FA11}"/>
              </a:ext>
            </a:extLst>
          </p:cNvPr>
          <p:cNvSpPr txBox="1"/>
          <p:nvPr/>
        </p:nvSpPr>
        <p:spPr>
          <a:xfrm>
            <a:off x="187569" y="2118864"/>
            <a:ext cx="3845169" cy="369332"/>
          </a:xfrm>
          <a:prstGeom prst="rect">
            <a:avLst/>
          </a:prstGeom>
          <a:noFill/>
        </p:spPr>
        <p:txBody>
          <a:bodyPr wrap="square">
            <a:spAutoFit/>
          </a:bodyPr>
          <a:lstStyle/>
          <a:p>
            <a:pPr rtl="0"/>
            <a:r>
              <a:rPr lang="pt-BR" b="1">
                <a:solidFill>
                  <a:schemeClr val="bg1">
                    <a:lumMod val="50000"/>
                  </a:schemeClr>
                </a:solidFill>
                <a:latin typeface="Century Gothic" panose="020B0502020202020204" pitchFamily="34" charset="0"/>
              </a:rPr>
              <a:t>POSITIVE CHARGE</a:t>
            </a:r>
          </a:p>
        </p:txBody>
      </p:sp>
    </p:spTree>
    <p:extLst>
      <p:ext uri="{BB962C8B-B14F-4D97-AF65-F5344CB8AC3E}">
        <p14:creationId xmlns:p14="http://schemas.microsoft.com/office/powerpoint/2010/main" val="2344585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A1FBDD9F-CACF-278F-5A46-7891DCFAB075}"/>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Padrão geométrico vermelho abstrato">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rtl="0"/>
            <a:r>
              <a:rPr lang="pt-BR" sz="3800">
                <a:solidFill>
                  <a:schemeClr val="tx2">
                    <a:lumMod val="75000"/>
                  </a:schemeClr>
                </a:solidFill>
                <a:latin typeface="Century Gothic" panose="020B0502020202020204" pitchFamily="34" charset="0"/>
              </a:rPr>
              <a:t>ESTUDO</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rtl="0"/>
            <a:r>
              <a:rPr lang="pt-BR" sz="3800" b="1">
                <a:solidFill>
                  <a:schemeClr val="tx2">
                    <a:lumMod val="75000"/>
                  </a:schemeClr>
                </a:solidFill>
                <a:latin typeface="Century Gothic" panose="020B0502020202020204" pitchFamily="34" charset="0"/>
              </a:rPr>
              <a:t>DE CASO</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rtl="0"/>
            <a:r>
              <a:rPr lang="pt-BR" sz="4200" spc="400">
                <a:solidFill>
                  <a:schemeClr val="bg1"/>
                </a:solidFill>
                <a:latin typeface="Century Gothic" panose="020B0502020202020204" pitchFamily="34" charset="0"/>
              </a:rPr>
              <a:t>RESULTADOS</a:t>
            </a:r>
          </a:p>
        </p:txBody>
      </p:sp>
      <p:sp>
        <p:nvSpPr>
          <p:cNvPr id="36" name="TextBox 35">
            <a:extLst>
              <a:ext uri="{FF2B5EF4-FFF2-40B4-BE49-F238E27FC236}">
                <a16:creationId xmlns:a16="http://schemas.microsoft.com/office/drawing/2014/main" id="{FC5361E9-27F0-8FDF-3895-5D16084419BB}"/>
              </a:ext>
            </a:extLst>
          </p:cNvPr>
          <p:cNvSpPr txBox="1"/>
          <p:nvPr/>
        </p:nvSpPr>
        <p:spPr>
          <a:xfrm>
            <a:off x="187569" y="3087970"/>
            <a:ext cx="7518400" cy="2567113"/>
          </a:xfrm>
          <a:prstGeom prst="rect">
            <a:avLst/>
          </a:prstGeom>
          <a:noFill/>
        </p:spPr>
        <p:txBody>
          <a:bodyPr wrap="square">
            <a:spAutoFit/>
          </a:bodyPr>
          <a:lstStyle/>
          <a:p>
            <a:pPr rtl="0">
              <a:lnSpc>
                <a:spcPct val="150000"/>
              </a:lnSpc>
            </a:pPr>
            <a:r>
              <a:rPr lang="pt-BR" sz="2200" b="0" i="0" u="none" strike="noStrike">
                <a:solidFill>
                  <a:schemeClr val="tx2">
                    <a:lumMod val="75000"/>
                  </a:schemeClr>
                </a:solidFill>
                <a:effectLst/>
                <a:latin typeface="Century Gothic" panose="020B0502020202020204" pitchFamily="34" charset="0"/>
              </a:rPr>
              <a:t>A implementação levou a um aumento de 40% na eficiência de recarga e a uma melhoria de 25% nas operações logísticas gerais. Nossa abordagem inovadora reduziu significativamente o tempo de inatividade e as emissões de carbono, estabelecendo um novo padrão na logística de veículos elétricos.</a:t>
            </a:r>
          </a:p>
        </p:txBody>
      </p:sp>
      <p:pic>
        <p:nvPicPr>
          <p:cNvPr id="2" name="Picture 1" descr="Um círculo cinza com um fundo preto Descrição gerada automaticamente">
            <a:extLst>
              <a:ext uri="{FF2B5EF4-FFF2-40B4-BE49-F238E27FC236}">
                <a16:creationId xmlns:a16="http://schemas.microsoft.com/office/drawing/2014/main" id="{12DE00AE-5EAD-1EA2-A7DA-6733543AD5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0969" y="4704916"/>
            <a:ext cx="2014416" cy="2014416"/>
          </a:xfrm>
          <a:prstGeom prst="rect">
            <a:avLst/>
          </a:prstGeom>
        </p:spPr>
      </p:pic>
      <p:pic>
        <p:nvPicPr>
          <p:cNvPr id="3" name="Picture 2" descr="Uma linha branca com pontos Descrição gerada automaticamente">
            <a:extLst>
              <a:ext uri="{FF2B5EF4-FFF2-40B4-BE49-F238E27FC236}">
                <a16:creationId xmlns:a16="http://schemas.microsoft.com/office/drawing/2014/main" id="{C081C46A-4227-C826-88B8-B1014D44BE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6169" y="1947929"/>
            <a:ext cx="2624016" cy="2430469"/>
          </a:xfrm>
          <a:prstGeom prst="rect">
            <a:avLst/>
          </a:prstGeom>
        </p:spPr>
      </p:pic>
      <p:sp>
        <p:nvSpPr>
          <p:cNvPr id="7" name="TextBox 6">
            <a:extLst>
              <a:ext uri="{FF2B5EF4-FFF2-40B4-BE49-F238E27FC236}">
                <a16:creationId xmlns:a16="http://schemas.microsoft.com/office/drawing/2014/main" id="{C84C3CE7-CDA0-D31B-C1ED-46653F83A09A}"/>
              </a:ext>
            </a:extLst>
          </p:cNvPr>
          <p:cNvSpPr txBox="1"/>
          <p:nvPr/>
        </p:nvSpPr>
        <p:spPr>
          <a:xfrm>
            <a:off x="187569" y="2118864"/>
            <a:ext cx="3845169" cy="369332"/>
          </a:xfrm>
          <a:prstGeom prst="rect">
            <a:avLst/>
          </a:prstGeom>
          <a:noFill/>
        </p:spPr>
        <p:txBody>
          <a:bodyPr wrap="square">
            <a:spAutoFit/>
          </a:bodyPr>
          <a:lstStyle/>
          <a:p>
            <a:pPr rtl="0"/>
            <a:r>
              <a:rPr lang="pt-BR" sz="1800" b="1">
                <a:solidFill>
                  <a:schemeClr val="bg1">
                    <a:lumMod val="50000"/>
                  </a:schemeClr>
                </a:solidFill>
                <a:latin typeface="Century Gothic" panose="020B0502020202020204" pitchFamily="34" charset="0"/>
              </a:rPr>
              <a:t>POSITIVE CHARGE</a:t>
            </a:r>
          </a:p>
        </p:txBody>
      </p:sp>
      <p:sp>
        <p:nvSpPr>
          <p:cNvPr id="5" name="TextBox 4">
            <a:extLst>
              <a:ext uri="{FF2B5EF4-FFF2-40B4-BE49-F238E27FC236}">
                <a16:creationId xmlns:a16="http://schemas.microsoft.com/office/drawing/2014/main" id="{C9C66D00-C1E6-828E-FDE9-2B560B9C78D9}"/>
              </a:ext>
            </a:extLst>
          </p:cNvPr>
          <p:cNvSpPr txBox="1"/>
          <p:nvPr/>
        </p:nvSpPr>
        <p:spPr>
          <a:xfrm>
            <a:off x="9482920" y="4230667"/>
            <a:ext cx="2624016" cy="244234"/>
          </a:xfrm>
          <a:prstGeom prst="rect">
            <a:avLst/>
          </a:prstGeom>
          <a:solidFill>
            <a:schemeClr val="bg1"/>
          </a:solidFill>
        </p:spPr>
        <p:txBody>
          <a:bodyPr wrap="square" rtlCol="0">
            <a:spAutoFit/>
          </a:bodyPr>
          <a:lstStyle/>
          <a:p>
            <a:pPr marL="0" marR="0">
              <a:lnSpc>
                <a:spcPct val="107000"/>
              </a:lnSpc>
              <a:spcBef>
                <a:spcPts val="0"/>
              </a:spcBef>
              <a:spcAft>
                <a:spcPts val="0"/>
              </a:spcAft>
            </a:pPr>
            <a:r>
              <a:rPr lang="fr-FR" sz="1000" kern="100" dirty="0" err="1">
                <a:effectLst/>
                <a:latin typeface="Century Gothic" panose="020B0502020202020204" pitchFamily="34" charset="0"/>
                <a:ea typeface="DengXian" panose="02010600030101010101" pitchFamily="2" charset="-122"/>
                <a:cs typeface="Arial" panose="020B0604020202020204" pitchFamily="34" charset="0"/>
              </a:rPr>
              <a:t>Setor</a:t>
            </a:r>
            <a:r>
              <a:rPr lang="fr-FR" sz="1000" kern="100" dirty="0">
                <a:effectLst/>
                <a:latin typeface="Century Gothic" panose="020B0502020202020204" pitchFamily="34" charset="0"/>
                <a:ea typeface="DengXian" panose="02010600030101010101" pitchFamily="2" charset="-122"/>
                <a:cs typeface="Arial" panose="020B0604020202020204" pitchFamily="34" charset="0"/>
              </a:rPr>
              <a:t> A      </a:t>
            </a:r>
            <a:r>
              <a:rPr lang="fr-FR" sz="1000" kern="100" dirty="0" err="1">
                <a:effectLst/>
                <a:latin typeface="Century Gothic" panose="020B0502020202020204" pitchFamily="34" charset="0"/>
                <a:ea typeface="DengXian" panose="02010600030101010101" pitchFamily="2" charset="-122"/>
                <a:cs typeface="Arial" panose="020B0604020202020204" pitchFamily="34" charset="0"/>
              </a:rPr>
              <a:t>Setor</a:t>
            </a:r>
            <a:r>
              <a:rPr lang="fr-FR" sz="1000" kern="100" dirty="0">
                <a:effectLst/>
                <a:latin typeface="Century Gothic" panose="020B0502020202020204" pitchFamily="34" charset="0"/>
                <a:ea typeface="DengXian" panose="02010600030101010101" pitchFamily="2" charset="-122"/>
                <a:cs typeface="Arial" panose="020B0604020202020204" pitchFamily="34" charset="0"/>
              </a:rPr>
              <a:t> B     </a:t>
            </a:r>
            <a:r>
              <a:rPr lang="fr-FR" sz="1000" kern="100" dirty="0" err="1">
                <a:effectLst/>
                <a:latin typeface="Century Gothic" panose="020B0502020202020204" pitchFamily="34" charset="0"/>
                <a:ea typeface="DengXian" panose="02010600030101010101" pitchFamily="2" charset="-122"/>
                <a:cs typeface="Arial" panose="020B0604020202020204" pitchFamily="34" charset="0"/>
              </a:rPr>
              <a:t>Setor</a:t>
            </a:r>
            <a:r>
              <a:rPr lang="fr-FR" sz="1000" kern="100" dirty="0">
                <a:effectLst/>
                <a:latin typeface="Century Gothic" panose="020B0502020202020204" pitchFamily="34" charset="0"/>
                <a:ea typeface="DengXian" panose="02010600030101010101" pitchFamily="2" charset="-122"/>
                <a:cs typeface="Arial" panose="020B0604020202020204" pitchFamily="34" charset="0"/>
              </a:rPr>
              <a:t> C     </a:t>
            </a:r>
            <a:r>
              <a:rPr lang="fr-FR" sz="1000" dirty="0" err="1">
                <a:effectLst/>
                <a:latin typeface="Century Gothic" panose="020B0502020202020204" pitchFamily="34" charset="0"/>
                <a:ea typeface="DengXian" panose="02010600030101010101" pitchFamily="2" charset="-122"/>
                <a:cs typeface="Arial" panose="020B0604020202020204" pitchFamily="34" charset="0"/>
              </a:rPr>
              <a:t>Setor</a:t>
            </a:r>
            <a:r>
              <a:rPr lang="fr-FR" sz="1000" dirty="0">
                <a:effectLst/>
                <a:latin typeface="Century Gothic" panose="020B0502020202020204" pitchFamily="34" charset="0"/>
                <a:ea typeface="DengXian" panose="02010600030101010101" pitchFamily="2" charset="-122"/>
                <a:cs typeface="Arial" panose="020B0604020202020204" pitchFamily="34" charset="0"/>
              </a:rPr>
              <a:t> D</a:t>
            </a:r>
            <a:endParaRPr lang="fr-FR" sz="1000" dirty="0">
              <a:latin typeface="Century Gothic" panose="020B0502020202020204" pitchFamily="34" charset="0"/>
            </a:endParaRPr>
          </a:p>
        </p:txBody>
      </p:sp>
    </p:spTree>
    <p:extLst>
      <p:ext uri="{BB962C8B-B14F-4D97-AF65-F5344CB8AC3E}">
        <p14:creationId xmlns:p14="http://schemas.microsoft.com/office/powerpoint/2010/main" val="954093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1"/>
            <a:ext cx="121920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arallelogram 1">
            <a:extLst>
              <a:ext uri="{FF2B5EF4-FFF2-40B4-BE49-F238E27FC236}">
                <a16:creationId xmlns:a16="http://schemas.microsoft.com/office/drawing/2014/main" id="{E9E3B734-0B38-2452-0EF6-1120B582CD24}"/>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Padrão geométrico vermelho abstrato">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rtl="0"/>
            <a:r>
              <a:rPr lang="pt-BR" sz="3800">
                <a:solidFill>
                  <a:schemeClr val="tx2">
                    <a:lumMod val="75000"/>
                  </a:schemeClr>
                </a:solidFill>
                <a:latin typeface="Century Gothic" panose="020B0502020202020204" pitchFamily="34" charset="0"/>
              </a:rPr>
              <a:t>ESTUDO</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rtl="0"/>
            <a:r>
              <a:rPr lang="pt-BR" sz="3800" b="1">
                <a:solidFill>
                  <a:schemeClr val="tx2">
                    <a:lumMod val="75000"/>
                  </a:schemeClr>
                </a:solidFill>
                <a:latin typeface="Century Gothic" panose="020B0502020202020204" pitchFamily="34" charset="0"/>
              </a:rPr>
              <a:t>DE CASO</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rtl="0"/>
            <a:r>
              <a:rPr lang="pt-BR" sz="4200" spc="400">
                <a:solidFill>
                  <a:schemeClr val="bg1"/>
                </a:solidFill>
                <a:latin typeface="Century Gothic" panose="020B0502020202020204" pitchFamily="34" charset="0"/>
              </a:rPr>
              <a:t>DEPOIMENTOS</a:t>
            </a:r>
          </a:p>
        </p:txBody>
      </p:sp>
      <p:sp>
        <p:nvSpPr>
          <p:cNvPr id="36" name="TextBox 35">
            <a:extLst>
              <a:ext uri="{FF2B5EF4-FFF2-40B4-BE49-F238E27FC236}">
                <a16:creationId xmlns:a16="http://schemas.microsoft.com/office/drawing/2014/main" id="{FC5361E9-27F0-8FDF-3895-5D16084419BB}"/>
              </a:ext>
            </a:extLst>
          </p:cNvPr>
          <p:cNvSpPr txBox="1"/>
          <p:nvPr/>
        </p:nvSpPr>
        <p:spPr>
          <a:xfrm>
            <a:off x="2915138" y="2942220"/>
            <a:ext cx="5109189" cy="1551450"/>
          </a:xfrm>
          <a:prstGeom prst="rect">
            <a:avLst/>
          </a:prstGeom>
          <a:noFill/>
        </p:spPr>
        <p:txBody>
          <a:bodyPr wrap="square">
            <a:spAutoFit/>
          </a:bodyPr>
          <a:lstStyle/>
          <a:p>
            <a:pPr rtl="0">
              <a:lnSpc>
                <a:spcPct val="150000"/>
              </a:lnSpc>
            </a:pPr>
            <a:r>
              <a:rPr lang="pt-BR" sz="2200" b="0" i="0" u="none" strike="noStrike">
                <a:solidFill>
                  <a:schemeClr val="bg1">
                    <a:lumMod val="95000"/>
                  </a:schemeClr>
                </a:solidFill>
                <a:effectLst/>
                <a:latin typeface="Century Gothic" panose="020B0502020202020204" pitchFamily="34" charset="0"/>
              </a:rPr>
              <a:t>O sistema da Positive Charge transformou nossas operações de frota, oferecendo confiabilidade e sustentabilidade.</a:t>
            </a:r>
          </a:p>
        </p:txBody>
      </p:sp>
      <p:pic>
        <p:nvPicPr>
          <p:cNvPr id="7" name="Graphic 6" descr="Aspas de abertura com preenchimento sólido">
            <a:extLst>
              <a:ext uri="{FF2B5EF4-FFF2-40B4-BE49-F238E27FC236}">
                <a16:creationId xmlns:a16="http://schemas.microsoft.com/office/drawing/2014/main" id="{FA44E701-8161-D970-016A-59A7EC6F46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4554415"/>
            <a:ext cx="2303585" cy="2303585"/>
          </a:xfrm>
          <a:prstGeom prst="rect">
            <a:avLst/>
          </a:prstGeom>
        </p:spPr>
      </p:pic>
      <p:pic>
        <p:nvPicPr>
          <p:cNvPr id="8" name="Graphic 7" descr="Aspas de abertura com preenchimento sólido">
            <a:extLst>
              <a:ext uri="{FF2B5EF4-FFF2-40B4-BE49-F238E27FC236}">
                <a16:creationId xmlns:a16="http://schemas.microsoft.com/office/drawing/2014/main" id="{A7F2E73A-B6EA-8125-1774-0A65FB7C3C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9888415" y="1397364"/>
            <a:ext cx="2303585" cy="2303585"/>
          </a:xfrm>
          <a:prstGeom prst="rect">
            <a:avLst/>
          </a:prstGeom>
        </p:spPr>
      </p:pic>
      <p:sp>
        <p:nvSpPr>
          <p:cNvPr id="9" name="TextBox 8">
            <a:extLst>
              <a:ext uri="{FF2B5EF4-FFF2-40B4-BE49-F238E27FC236}">
                <a16:creationId xmlns:a16="http://schemas.microsoft.com/office/drawing/2014/main" id="{5FF5B4D7-5BA0-934A-3A51-DB2C4151B11E}"/>
              </a:ext>
            </a:extLst>
          </p:cNvPr>
          <p:cNvSpPr txBox="1"/>
          <p:nvPr/>
        </p:nvSpPr>
        <p:spPr>
          <a:xfrm>
            <a:off x="4220307" y="5848829"/>
            <a:ext cx="7518400" cy="455189"/>
          </a:xfrm>
          <a:prstGeom prst="rect">
            <a:avLst/>
          </a:prstGeom>
          <a:noFill/>
        </p:spPr>
        <p:txBody>
          <a:bodyPr wrap="square">
            <a:spAutoFit/>
          </a:bodyPr>
          <a:lstStyle/>
          <a:p>
            <a:pPr algn="r" rtl="0">
              <a:lnSpc>
                <a:spcPct val="150000"/>
              </a:lnSpc>
            </a:pPr>
            <a:r>
              <a:rPr lang="pt-BR" i="1">
                <a:solidFill>
                  <a:schemeClr val="bg1">
                    <a:lumMod val="95000"/>
                  </a:schemeClr>
                </a:solidFill>
                <a:latin typeface="Century Gothic" panose="020B0502020202020204" pitchFamily="34" charset="0"/>
              </a:rPr>
              <a:t>- Alex Smith, diretor executivo/Green Wheels Logistics</a:t>
            </a:r>
          </a:p>
        </p:txBody>
      </p:sp>
      <p:pic>
        <p:nvPicPr>
          <p:cNvPr id="13" name="Picture 12" descr="Retrato de uma pessoa com camisa bege">
            <a:extLst>
              <a:ext uri="{FF2B5EF4-FFF2-40B4-BE49-F238E27FC236}">
                <a16:creationId xmlns:a16="http://schemas.microsoft.com/office/drawing/2014/main" id="{2C65ED76-D600-8A73-C13E-516D65DA721D}"/>
              </a:ext>
            </a:extLst>
          </p:cNvPr>
          <p:cNvPicPr>
            <a:picLocks noChangeAspect="1"/>
          </p:cNvPicPr>
          <p:nvPr/>
        </p:nvPicPr>
        <p:blipFill rotWithShape="1">
          <a:blip r:embed="rId6"/>
          <a:srcRect l="24661" r="16717"/>
          <a:stretch/>
        </p:blipFill>
        <p:spPr>
          <a:xfrm>
            <a:off x="9888415" y="3700949"/>
            <a:ext cx="1792435" cy="2038419"/>
          </a:xfrm>
          <a:prstGeom prst="rect">
            <a:avLst/>
          </a:prstGeom>
        </p:spPr>
      </p:pic>
      <p:sp>
        <p:nvSpPr>
          <p:cNvPr id="14" name="TextBox 13">
            <a:extLst>
              <a:ext uri="{FF2B5EF4-FFF2-40B4-BE49-F238E27FC236}">
                <a16:creationId xmlns:a16="http://schemas.microsoft.com/office/drawing/2014/main" id="{45B98A90-90D6-2274-E501-034C955BD7FE}"/>
              </a:ext>
            </a:extLst>
          </p:cNvPr>
          <p:cNvSpPr txBox="1"/>
          <p:nvPr/>
        </p:nvSpPr>
        <p:spPr>
          <a:xfrm>
            <a:off x="187569" y="2118864"/>
            <a:ext cx="3845169" cy="369332"/>
          </a:xfrm>
          <a:prstGeom prst="rect">
            <a:avLst/>
          </a:prstGeom>
          <a:noFill/>
        </p:spPr>
        <p:txBody>
          <a:bodyPr wrap="square">
            <a:spAutoFit/>
          </a:bodyPr>
          <a:lstStyle/>
          <a:p>
            <a:pPr rtl="0"/>
            <a:r>
              <a:rPr lang="pt-BR" sz="1800" b="1">
                <a:solidFill>
                  <a:schemeClr val="bg1">
                    <a:lumMod val="50000"/>
                  </a:schemeClr>
                </a:solidFill>
                <a:latin typeface="Century Gothic" panose="020B0502020202020204" pitchFamily="34" charset="0"/>
              </a:rPr>
              <a:t>POSITIVE CHARGE</a:t>
            </a:r>
          </a:p>
        </p:txBody>
      </p:sp>
    </p:spTree>
    <p:extLst>
      <p:ext uri="{BB962C8B-B14F-4D97-AF65-F5344CB8AC3E}">
        <p14:creationId xmlns:p14="http://schemas.microsoft.com/office/powerpoint/2010/main" val="1442609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arallelogram 2">
            <a:extLst>
              <a:ext uri="{FF2B5EF4-FFF2-40B4-BE49-F238E27FC236}">
                <a16:creationId xmlns:a16="http://schemas.microsoft.com/office/drawing/2014/main" id="{C9B533CC-08A8-F22A-FDF7-17CB7BB3BDAD}"/>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a:extLst>
              <a:ext uri="{FF2B5EF4-FFF2-40B4-BE49-F238E27FC236}">
                <a16:creationId xmlns:a16="http://schemas.microsoft.com/office/drawing/2014/main" id="{4E947045-E728-BB19-207F-D5FBD8EAA29C}"/>
              </a:ext>
            </a:extLst>
          </p:cNvPr>
          <p:cNvGrpSpPr/>
          <p:nvPr/>
        </p:nvGrpSpPr>
        <p:grpSpPr>
          <a:xfrm>
            <a:off x="187569" y="117232"/>
            <a:ext cx="3845169" cy="1602153"/>
            <a:chOff x="187569" y="117232"/>
            <a:chExt cx="3845169" cy="1602153"/>
          </a:xfrm>
          <a:effectLst>
            <a:outerShdw blurRad="50800" dist="38100" dir="8100000" algn="tr" rotWithShape="0">
              <a:prstClr val="black">
                <a:alpha val="40000"/>
              </a:prstClr>
            </a:outerShdw>
          </a:effectLst>
        </p:grpSpPr>
        <p:sp>
          <p:nvSpPr>
            <p:cNvPr id="6" name="Speech Bubble: Rectangle 5">
              <a:extLst>
                <a:ext uri="{FF2B5EF4-FFF2-40B4-BE49-F238E27FC236}">
                  <a16:creationId xmlns:a16="http://schemas.microsoft.com/office/drawing/2014/main" id="{1FA78A1E-5024-1A2A-0FC4-1B0675435219}"/>
                </a:ext>
              </a:extLst>
            </p:cNvPr>
            <p:cNvSpPr/>
            <p:nvPr/>
          </p:nvSpPr>
          <p:spPr>
            <a:xfrm>
              <a:off x="187569" y="117232"/>
              <a:ext cx="3845169" cy="1602153"/>
            </a:xfrm>
            <a:prstGeom prst="wedgeRectCallout">
              <a:avLst/>
            </a:prstGeom>
            <a:solidFill>
              <a:srgbClr val="E1B5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Padrão geométrico vermelho abstrato">
              <a:extLst>
                <a:ext uri="{FF2B5EF4-FFF2-40B4-BE49-F238E27FC236}">
                  <a16:creationId xmlns:a16="http://schemas.microsoft.com/office/drawing/2014/main" id="{57538408-762C-7BFD-D3E3-216634D2AB30}"/>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b="46646"/>
            <a:stretch/>
          </p:blipFill>
          <p:spPr>
            <a:xfrm>
              <a:off x="187569" y="117232"/>
              <a:ext cx="3845169" cy="1367691"/>
            </a:xfrm>
            <a:prstGeom prst="rect">
              <a:avLst/>
            </a:prstGeom>
          </p:spPr>
        </p:pic>
        <p:sp>
          <p:nvSpPr>
            <p:cNvPr id="12" name="Rectangle 11">
              <a:extLst>
                <a:ext uri="{FF2B5EF4-FFF2-40B4-BE49-F238E27FC236}">
                  <a16:creationId xmlns:a16="http://schemas.microsoft.com/office/drawing/2014/main" id="{7C6D29D3-8DB3-F7DA-4730-184E07367C2B}"/>
                </a:ext>
              </a:extLst>
            </p:cNvPr>
            <p:cNvSpPr/>
            <p:nvPr/>
          </p:nvSpPr>
          <p:spPr>
            <a:xfrm>
              <a:off x="187569" y="1446127"/>
              <a:ext cx="3845169" cy="700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rtl="0"/>
            <a:r>
              <a:rPr lang="pt-BR" sz="3800">
                <a:solidFill>
                  <a:schemeClr val="tx2">
                    <a:lumMod val="75000"/>
                  </a:schemeClr>
                </a:solidFill>
                <a:latin typeface="Century Gothic" panose="020B0502020202020204" pitchFamily="34" charset="0"/>
              </a:rPr>
              <a:t>ESTUDO</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rtl="0"/>
            <a:r>
              <a:rPr lang="pt-BR" sz="3800" b="1">
                <a:solidFill>
                  <a:schemeClr val="tx2">
                    <a:lumMod val="75000"/>
                  </a:schemeClr>
                </a:solidFill>
                <a:latin typeface="Century Gothic" panose="020B0502020202020204" pitchFamily="34" charset="0"/>
              </a:rPr>
              <a:t>DE CASO</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rtl="0"/>
            <a:r>
              <a:rPr lang="pt-BR" sz="4200" spc="400">
                <a:solidFill>
                  <a:schemeClr val="bg1"/>
                </a:solidFill>
                <a:latin typeface="Century Gothic" panose="020B0502020202020204" pitchFamily="34" charset="0"/>
              </a:rPr>
              <a:t>CONCLUSÃO</a:t>
            </a:r>
          </a:p>
        </p:txBody>
      </p:sp>
      <p:sp>
        <p:nvSpPr>
          <p:cNvPr id="36" name="TextBox 35">
            <a:extLst>
              <a:ext uri="{FF2B5EF4-FFF2-40B4-BE49-F238E27FC236}">
                <a16:creationId xmlns:a16="http://schemas.microsoft.com/office/drawing/2014/main" id="{FC5361E9-27F0-8FDF-3895-5D16084419BB}"/>
              </a:ext>
            </a:extLst>
          </p:cNvPr>
          <p:cNvSpPr txBox="1"/>
          <p:nvPr/>
        </p:nvSpPr>
        <p:spPr>
          <a:xfrm>
            <a:off x="187569" y="3509108"/>
            <a:ext cx="11566769" cy="1551450"/>
          </a:xfrm>
          <a:prstGeom prst="rect">
            <a:avLst/>
          </a:prstGeom>
          <a:noFill/>
        </p:spPr>
        <p:txBody>
          <a:bodyPr wrap="square">
            <a:spAutoFit/>
          </a:bodyPr>
          <a:lstStyle/>
          <a:p>
            <a:pPr rtl="0">
              <a:lnSpc>
                <a:spcPct val="150000"/>
              </a:lnSpc>
            </a:pPr>
            <a:r>
              <a:rPr lang="pt-BR" sz="2200" b="0" i="0" u="none" strike="noStrike">
                <a:solidFill>
                  <a:schemeClr val="tx2">
                    <a:lumMod val="75000"/>
                  </a:schemeClr>
                </a:solidFill>
                <a:effectLst/>
                <a:latin typeface="Century Gothic" panose="020B0502020202020204" pitchFamily="34" charset="0"/>
              </a:rPr>
              <a:t>A abordagem inovadora da Positive Charge na recarga e logística de veículos elétricos demonstra uma </a:t>
            </a:r>
            <a:r>
              <a:rPr lang="pt-BR" sz="2200" b="1" i="0" u="none" strike="noStrike">
                <a:solidFill>
                  <a:schemeClr val="tx2">
                    <a:lumMod val="75000"/>
                  </a:schemeClr>
                </a:solidFill>
                <a:effectLst/>
                <a:latin typeface="Century Gothic" panose="020B0502020202020204" pitchFamily="34" charset="0"/>
              </a:rPr>
              <a:t>combinação bem-sucedida de tecnologia e sustentabilidade</a:t>
            </a:r>
            <a:r>
              <a:rPr lang="pt-BR" sz="2200" b="0" i="0" u="none" strike="noStrike">
                <a:solidFill>
                  <a:schemeClr val="tx2">
                    <a:lumMod val="75000"/>
                  </a:schemeClr>
                </a:solidFill>
                <a:effectLst/>
                <a:latin typeface="Century Gothic" panose="020B0502020202020204" pitchFamily="34" charset="0"/>
              </a:rPr>
              <a:t>, o que aumentou significativamente a eficiência da logística urbana e </a:t>
            </a:r>
            <a:r>
              <a:rPr lang="pt-BR" sz="2200" b="1" i="0" u="none" strike="noStrike">
                <a:solidFill>
                  <a:schemeClr val="tx2">
                    <a:lumMod val="75000"/>
                  </a:schemeClr>
                </a:solidFill>
                <a:effectLst/>
                <a:latin typeface="Century Gothic" panose="020B0502020202020204" pitchFamily="34" charset="0"/>
              </a:rPr>
              <a:t>contribuiu para as metas ambientais</a:t>
            </a:r>
            <a:r>
              <a:rPr lang="pt-BR" sz="2200" b="0" i="0" u="none" strike="noStrike">
                <a:solidFill>
                  <a:schemeClr val="tx2">
                    <a:lumMod val="75000"/>
                  </a:schemeClr>
                </a:solidFill>
                <a:effectLst/>
                <a:latin typeface="Century Gothic" panose="020B0502020202020204" pitchFamily="34" charset="0"/>
              </a:rPr>
              <a:t>.</a:t>
            </a:r>
          </a:p>
        </p:txBody>
      </p:sp>
      <p:sp>
        <p:nvSpPr>
          <p:cNvPr id="2" name="TextBox 1">
            <a:extLst>
              <a:ext uri="{FF2B5EF4-FFF2-40B4-BE49-F238E27FC236}">
                <a16:creationId xmlns:a16="http://schemas.microsoft.com/office/drawing/2014/main" id="{EF7F9C8C-DBB4-BDDF-7C7F-32C3B8B6311D}"/>
              </a:ext>
            </a:extLst>
          </p:cNvPr>
          <p:cNvSpPr txBox="1"/>
          <p:nvPr/>
        </p:nvSpPr>
        <p:spPr>
          <a:xfrm>
            <a:off x="187569" y="2118864"/>
            <a:ext cx="3845169" cy="369332"/>
          </a:xfrm>
          <a:prstGeom prst="rect">
            <a:avLst/>
          </a:prstGeom>
          <a:noFill/>
        </p:spPr>
        <p:txBody>
          <a:bodyPr wrap="square">
            <a:spAutoFit/>
          </a:bodyPr>
          <a:lstStyle/>
          <a:p>
            <a:pPr rtl="0"/>
            <a:r>
              <a:rPr lang="pt-BR" sz="1800" b="1">
                <a:solidFill>
                  <a:schemeClr val="bg1">
                    <a:lumMod val="50000"/>
                  </a:schemeClr>
                </a:solidFill>
                <a:latin typeface="Century Gothic" panose="020B0502020202020204" pitchFamily="34" charset="0"/>
              </a:rPr>
              <a:t>POSITIVE CHARGE</a:t>
            </a:r>
          </a:p>
        </p:txBody>
      </p:sp>
    </p:spTree>
    <p:extLst>
      <p:ext uri="{BB962C8B-B14F-4D97-AF65-F5344CB8AC3E}">
        <p14:creationId xmlns:p14="http://schemas.microsoft.com/office/powerpoint/2010/main" val="338145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6497C742-FB9B-CFBD-DF53-7AA4BEFECB20}"/>
              </a:ext>
            </a:extLst>
          </p:cNvPr>
          <p:cNvSpPr/>
          <p:nvPr/>
        </p:nvSpPr>
        <p:spPr>
          <a:xfrm>
            <a:off x="0" y="0"/>
            <a:ext cx="12192000" cy="148492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arallelogram 2">
            <a:extLst>
              <a:ext uri="{FF2B5EF4-FFF2-40B4-BE49-F238E27FC236}">
                <a16:creationId xmlns:a16="http://schemas.microsoft.com/office/drawing/2014/main" id="{85845816-A425-210F-4E22-4FD098C127DE}"/>
              </a:ext>
            </a:extLst>
          </p:cNvPr>
          <p:cNvSpPr/>
          <p:nvPr/>
        </p:nvSpPr>
        <p:spPr>
          <a:xfrm>
            <a:off x="7425813" y="0"/>
            <a:ext cx="4766187" cy="1484922"/>
          </a:xfrm>
          <a:prstGeom prst="parallelogram">
            <a:avLst/>
          </a:prstGeom>
          <a:pattFill prst="pct10">
            <a:fgClr>
              <a:schemeClr val="bg1">
                <a:lumMod val="85000"/>
              </a:schemeClr>
            </a:fgClr>
            <a:bgClr>
              <a:schemeClr val="tx2">
                <a:lumMod val="7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TextBox 19">
            <a:extLst>
              <a:ext uri="{FF2B5EF4-FFF2-40B4-BE49-F238E27FC236}">
                <a16:creationId xmlns:a16="http://schemas.microsoft.com/office/drawing/2014/main" id="{6C88ECBE-BAF3-F894-DB08-B6430EA4A297}"/>
              </a:ext>
            </a:extLst>
          </p:cNvPr>
          <p:cNvSpPr txBox="1"/>
          <p:nvPr/>
        </p:nvSpPr>
        <p:spPr>
          <a:xfrm>
            <a:off x="187569" y="117232"/>
            <a:ext cx="3845169" cy="677108"/>
          </a:xfrm>
          <a:prstGeom prst="rect">
            <a:avLst/>
          </a:prstGeom>
          <a:noFill/>
        </p:spPr>
        <p:txBody>
          <a:bodyPr wrap="square" rtlCol="0">
            <a:spAutoFit/>
          </a:bodyPr>
          <a:lstStyle/>
          <a:p>
            <a:pPr algn="r" rtl="0"/>
            <a:r>
              <a:rPr lang="pt-BR" sz="3800">
                <a:solidFill>
                  <a:schemeClr val="tx2">
                    <a:lumMod val="75000"/>
                  </a:schemeClr>
                </a:solidFill>
                <a:latin typeface="Century Gothic" panose="020B0502020202020204" pitchFamily="34" charset="0"/>
              </a:rPr>
              <a:t>ESTUDO</a:t>
            </a:r>
          </a:p>
        </p:txBody>
      </p:sp>
      <p:sp>
        <p:nvSpPr>
          <p:cNvPr id="23" name="TextBox 22">
            <a:extLst>
              <a:ext uri="{FF2B5EF4-FFF2-40B4-BE49-F238E27FC236}">
                <a16:creationId xmlns:a16="http://schemas.microsoft.com/office/drawing/2014/main" id="{EC894426-DDFD-4692-BEDD-BCD33ACAFBBA}"/>
              </a:ext>
            </a:extLst>
          </p:cNvPr>
          <p:cNvSpPr txBox="1"/>
          <p:nvPr/>
        </p:nvSpPr>
        <p:spPr>
          <a:xfrm>
            <a:off x="187569" y="623015"/>
            <a:ext cx="3845169" cy="677108"/>
          </a:xfrm>
          <a:prstGeom prst="rect">
            <a:avLst/>
          </a:prstGeom>
          <a:noFill/>
        </p:spPr>
        <p:txBody>
          <a:bodyPr wrap="square" rtlCol="0">
            <a:spAutoFit/>
          </a:bodyPr>
          <a:lstStyle/>
          <a:p>
            <a:pPr algn="r" rtl="0"/>
            <a:r>
              <a:rPr lang="pt-BR" sz="3800" b="1">
                <a:solidFill>
                  <a:schemeClr val="tx2">
                    <a:lumMod val="75000"/>
                  </a:schemeClr>
                </a:solidFill>
                <a:latin typeface="Century Gothic" panose="020B0502020202020204" pitchFamily="34" charset="0"/>
              </a:rPr>
              <a:t>DE CASO</a:t>
            </a:r>
          </a:p>
        </p:txBody>
      </p:sp>
      <p:sp>
        <p:nvSpPr>
          <p:cNvPr id="32" name="TextBox 31">
            <a:extLst>
              <a:ext uri="{FF2B5EF4-FFF2-40B4-BE49-F238E27FC236}">
                <a16:creationId xmlns:a16="http://schemas.microsoft.com/office/drawing/2014/main" id="{927B5937-3B24-355C-442C-1ADA3D747A26}"/>
              </a:ext>
            </a:extLst>
          </p:cNvPr>
          <p:cNvSpPr txBox="1"/>
          <p:nvPr/>
        </p:nvSpPr>
        <p:spPr>
          <a:xfrm>
            <a:off x="4220307" y="373129"/>
            <a:ext cx="7784124" cy="738664"/>
          </a:xfrm>
          <a:prstGeom prst="rect">
            <a:avLst/>
          </a:prstGeom>
          <a:noFill/>
        </p:spPr>
        <p:txBody>
          <a:bodyPr wrap="square" rtlCol="0">
            <a:spAutoFit/>
          </a:bodyPr>
          <a:lstStyle/>
          <a:p>
            <a:pPr algn="r" rtl="0"/>
            <a:r>
              <a:rPr lang="pt-BR" sz="4200" spc="400">
                <a:solidFill>
                  <a:schemeClr val="bg1"/>
                </a:solidFill>
                <a:latin typeface="Century Gothic" panose="020B0502020202020204" pitchFamily="34" charset="0"/>
              </a:rPr>
              <a:t>CHAMADA À AÇÃO</a:t>
            </a:r>
          </a:p>
        </p:txBody>
      </p:sp>
      <p:sp>
        <p:nvSpPr>
          <p:cNvPr id="36" name="TextBox 35">
            <a:extLst>
              <a:ext uri="{FF2B5EF4-FFF2-40B4-BE49-F238E27FC236}">
                <a16:creationId xmlns:a16="http://schemas.microsoft.com/office/drawing/2014/main" id="{FC5361E9-27F0-8FDF-3895-5D16084419BB}"/>
              </a:ext>
            </a:extLst>
          </p:cNvPr>
          <p:cNvSpPr txBox="1"/>
          <p:nvPr/>
        </p:nvSpPr>
        <p:spPr>
          <a:xfrm>
            <a:off x="4876800" y="2527667"/>
            <a:ext cx="6963746" cy="2567113"/>
          </a:xfrm>
          <a:prstGeom prst="rect">
            <a:avLst/>
          </a:prstGeom>
          <a:noFill/>
        </p:spPr>
        <p:txBody>
          <a:bodyPr wrap="square">
            <a:spAutoFit/>
          </a:bodyPr>
          <a:lstStyle/>
          <a:p>
            <a:pPr rtl="0">
              <a:lnSpc>
                <a:spcPct val="150000"/>
              </a:lnSpc>
            </a:pPr>
            <a:r>
              <a:rPr lang="pt-BR" sz="2200" b="1" i="0" u="none" strike="noStrike" dirty="0">
                <a:solidFill>
                  <a:schemeClr val="tx2">
                    <a:lumMod val="75000"/>
                  </a:schemeClr>
                </a:solidFill>
                <a:effectLst/>
                <a:latin typeface="Century Gothic" panose="020B0502020202020204" pitchFamily="34" charset="0"/>
              </a:rPr>
              <a:t>Participe da revolução dos veículos elétricos com a Positive Charge</a:t>
            </a:r>
            <a:r>
              <a:rPr lang="pt-BR" sz="2200" b="0" i="0" u="none" strike="noStrike" dirty="0">
                <a:solidFill>
                  <a:schemeClr val="tx2">
                    <a:lumMod val="75000"/>
                  </a:schemeClr>
                </a:solidFill>
                <a:effectLst/>
                <a:latin typeface="Century Gothic" panose="020B0502020202020204" pitchFamily="34" charset="0"/>
              </a:rPr>
              <a:t>. Fale conosco em [informações de contato] ou acesse o site [link do site] para saber mais sobre nossas soluções e serviços. Vamos juntos em direção a um futuro mais verde.</a:t>
            </a:r>
          </a:p>
        </p:txBody>
      </p:sp>
      <p:pic>
        <p:nvPicPr>
          <p:cNvPr id="2" name="Picture 1">
            <a:extLst>
              <a:ext uri="{FF2B5EF4-FFF2-40B4-BE49-F238E27FC236}">
                <a16:creationId xmlns:a16="http://schemas.microsoft.com/office/drawing/2014/main" id="{1EF36C1F-7ACF-427B-BC1A-72B19E4677FC}"/>
              </a:ext>
            </a:extLst>
          </p:cNvPr>
          <p:cNvPicPr>
            <a:picLocks noChangeAspect="1"/>
          </p:cNvPicPr>
          <p:nvPr/>
        </p:nvPicPr>
        <p:blipFill rotWithShape="1">
          <a:blip r:embed="rId2"/>
          <a:srcRect t="90" b="2365"/>
          <a:stretch/>
        </p:blipFill>
        <p:spPr>
          <a:xfrm>
            <a:off x="232778" y="911572"/>
            <a:ext cx="3987529" cy="4431403"/>
          </a:xfrm>
          <a:prstGeom prst="rect">
            <a:avLst/>
          </a:prstGeom>
        </p:spPr>
      </p:pic>
      <p:sp>
        <p:nvSpPr>
          <p:cNvPr id="4" name="TextBox 3">
            <a:extLst>
              <a:ext uri="{FF2B5EF4-FFF2-40B4-BE49-F238E27FC236}">
                <a16:creationId xmlns:a16="http://schemas.microsoft.com/office/drawing/2014/main" id="{2B4618EA-1CDE-FBA7-245C-DB553964EBE5}"/>
              </a:ext>
            </a:extLst>
          </p:cNvPr>
          <p:cNvSpPr txBox="1"/>
          <p:nvPr/>
        </p:nvSpPr>
        <p:spPr>
          <a:xfrm>
            <a:off x="662473" y="5901339"/>
            <a:ext cx="11178073" cy="646331"/>
          </a:xfrm>
          <a:prstGeom prst="rect">
            <a:avLst/>
          </a:prstGeom>
          <a:noFill/>
        </p:spPr>
        <p:txBody>
          <a:bodyPr wrap="square">
            <a:spAutoFit/>
          </a:bodyPr>
          <a:lstStyle/>
          <a:p>
            <a:pPr rtl="0"/>
            <a:r>
              <a:rPr lang="pt-BR">
                <a:solidFill>
                  <a:schemeClr val="tx1">
                    <a:lumMod val="75000"/>
                    <a:lumOff val="25000"/>
                  </a:schemeClr>
                </a:solidFill>
                <a:latin typeface="Century Gothic" panose="020B0502020202020204" pitchFamily="34" charset="0"/>
              </a:rPr>
              <a:t>LORI GARCIA</a:t>
            </a:r>
          </a:p>
          <a:p>
            <a:pPr rtl="0"/>
            <a:r>
              <a:rPr lang="pt-BR" sz="1800">
                <a:solidFill>
                  <a:schemeClr val="tx1">
                    <a:lumMod val="50000"/>
                    <a:lumOff val="50000"/>
                  </a:schemeClr>
                </a:solidFill>
                <a:latin typeface="Century Gothic" panose="020B0502020202020204" pitchFamily="34" charset="0"/>
              </a:rPr>
              <a:t>Gerente de projetos | </a:t>
            </a:r>
            <a:r>
              <a:rPr lang="pt-BR">
                <a:solidFill>
                  <a:schemeClr val="tx1">
                    <a:lumMod val="50000"/>
                    <a:lumOff val="50000"/>
                  </a:schemeClr>
                </a:solidFill>
                <a:latin typeface="Century Gothic" panose="020B0502020202020204" pitchFamily="34" charset="0"/>
              </a:rPr>
              <a:t>tel. </a:t>
            </a:r>
            <a:r>
              <a:rPr lang="pt-BR" sz="1800">
                <a:solidFill>
                  <a:schemeClr val="tx1">
                    <a:lumMod val="50000"/>
                    <a:lumOff val="50000"/>
                  </a:schemeClr>
                </a:solidFill>
                <a:latin typeface="Century Gothic" panose="020B0502020202020204" pitchFamily="34" charset="0"/>
              </a:rPr>
              <a:t>xxx.xxx.xxxx | e-mail | site</a:t>
            </a:r>
          </a:p>
        </p:txBody>
      </p:sp>
    </p:spTree>
    <p:extLst>
      <p:ext uri="{BB962C8B-B14F-4D97-AF65-F5344CB8AC3E}">
        <p14:creationId xmlns:p14="http://schemas.microsoft.com/office/powerpoint/2010/main" val="3801319251"/>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199</TotalTime>
  <Words>532</Words>
  <Application>Microsoft Office PowerPoint</Application>
  <PresentationFormat>Widescreen</PresentationFormat>
  <Paragraphs>55</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22</cp:revision>
  <dcterms:created xsi:type="dcterms:W3CDTF">2022-05-22T18:55:25Z</dcterms:created>
  <dcterms:modified xsi:type="dcterms:W3CDTF">2024-10-15T13:37:10Z</dcterms:modified>
</cp:coreProperties>
</file>