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E5AC5D-019B-4A5A-93AA-6801CC3E7789}" v="17" dt="2023-07-03T15:04:58.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86447"/>
  </p:normalViewPr>
  <p:slideViewPr>
    <p:cSldViewPr snapToGrid="0" snapToObjects="1">
      <p:cViewPr varScale="1">
        <p:scale>
          <a:sx n="127" d="100"/>
          <a:sy n="127" d="100"/>
        </p:scale>
        <p:origin x="632" y="192"/>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0E5AC5D-019B-4A5A-93AA-6801CC3E7789}"/>
    <pc:docChg chg="undo custSel addSld delSld modSld">
      <pc:chgData name="Bess Dunlevy" userId="dd4b9a8537dbe9d0" providerId="LiveId" clId="{E0E5AC5D-019B-4A5A-93AA-6801CC3E7789}" dt="2023-07-03T15:09:54.801" v="1107" actId="207"/>
      <pc:docMkLst>
        <pc:docMk/>
      </pc:docMkLst>
      <pc:sldChg chg="add del">
        <pc:chgData name="Bess Dunlevy" userId="dd4b9a8537dbe9d0" providerId="LiveId" clId="{E0E5AC5D-019B-4A5A-93AA-6801CC3E7789}" dt="2023-07-03T15:09:27.057" v="1098" actId="47"/>
        <pc:sldMkLst>
          <pc:docMk/>
          <pc:sldMk cId="2929323684" sldId="295"/>
        </pc:sldMkLst>
      </pc:sldChg>
      <pc:sldChg chg="modSp mod">
        <pc:chgData name="Bess Dunlevy" userId="dd4b9a8537dbe9d0" providerId="LiveId" clId="{E0E5AC5D-019B-4A5A-93AA-6801CC3E7789}" dt="2023-07-03T15:05:01.618" v="898" actId="20577"/>
        <pc:sldMkLst>
          <pc:docMk/>
          <pc:sldMk cId="1521696607" sldId="316"/>
        </pc:sldMkLst>
        <pc:graphicFrameChg chg="mod modGraphic">
          <ac:chgData name="Bess Dunlevy" userId="dd4b9a8537dbe9d0" providerId="LiveId" clId="{E0E5AC5D-019B-4A5A-93AA-6801CC3E7789}" dt="2023-07-03T15:05:01.618" v="898" actId="20577"/>
          <ac:graphicFrameMkLst>
            <pc:docMk/>
            <pc:sldMk cId="1521696607" sldId="316"/>
            <ac:graphicFrameMk id="45" creationId="{719927E1-5583-7943-BF22-D526BA6FD289}"/>
          </ac:graphicFrameMkLst>
        </pc:graphicFrameChg>
      </pc:sldChg>
      <pc:sldChg chg="addSp delSp modSp mod">
        <pc:chgData name="Bess Dunlevy" userId="dd4b9a8537dbe9d0" providerId="LiveId" clId="{E0E5AC5D-019B-4A5A-93AA-6801CC3E7789}" dt="2023-07-03T15:09:54.801" v="1107" actId="207"/>
        <pc:sldMkLst>
          <pc:docMk/>
          <pc:sldMk cId="1508588292" sldId="342"/>
        </pc:sldMkLst>
        <pc:spChg chg="mod">
          <ac:chgData name="Bess Dunlevy" userId="dd4b9a8537dbe9d0" providerId="LiveId" clId="{E0E5AC5D-019B-4A5A-93AA-6801CC3E7789}" dt="2023-07-03T15:09:54.801" v="1107" actId="207"/>
          <ac:spMkLst>
            <pc:docMk/>
            <pc:sldMk cId="1508588292" sldId="342"/>
            <ac:spMk id="33" creationId="{143A449B-AAB7-994A-92CE-8F48E2CA7DF6}"/>
          </ac:spMkLst>
        </pc:spChg>
        <pc:spChg chg="mod">
          <ac:chgData name="Bess Dunlevy" userId="dd4b9a8537dbe9d0" providerId="LiveId" clId="{E0E5AC5D-019B-4A5A-93AA-6801CC3E7789}" dt="2023-07-03T14:43:47.644" v="97" actId="20577"/>
          <ac:spMkLst>
            <pc:docMk/>
            <pc:sldMk cId="1508588292" sldId="342"/>
            <ac:spMk id="36" creationId="{C7DC0BFC-32CE-0544-BDE7-E4E8CD4C8E4D}"/>
          </ac:spMkLst>
        </pc:spChg>
        <pc:spChg chg="mod">
          <ac:chgData name="Bess Dunlevy" userId="dd4b9a8537dbe9d0" providerId="LiveId" clId="{E0E5AC5D-019B-4A5A-93AA-6801CC3E7789}" dt="2023-07-03T15:09:30.884" v="1103" actId="1076"/>
          <ac:spMkLst>
            <pc:docMk/>
            <pc:sldMk cId="1508588292" sldId="342"/>
            <ac:spMk id="92" creationId="{15002CF0-EA59-CE43-9D0C-B9955C66D425}"/>
          </ac:spMkLst>
        </pc:spChg>
        <pc:spChg chg="mod">
          <ac:chgData name="Bess Dunlevy" userId="dd4b9a8537dbe9d0" providerId="LiveId" clId="{E0E5AC5D-019B-4A5A-93AA-6801CC3E7789}" dt="2023-07-03T15:09:29.994" v="1101" actId="1076"/>
          <ac:spMkLst>
            <pc:docMk/>
            <pc:sldMk cId="1508588292" sldId="342"/>
            <ac:spMk id="93" creationId="{4202D8FA-97A9-1F4C-B19E-615D761DF0CF}"/>
          </ac:spMkLst>
        </pc:spChg>
        <pc:graphicFrameChg chg="modGraphic">
          <ac:chgData name="Bess Dunlevy" userId="dd4b9a8537dbe9d0" providerId="LiveId" clId="{E0E5AC5D-019B-4A5A-93AA-6801CC3E7789}" dt="2023-07-03T15:06:50.718" v="1088" actId="113"/>
          <ac:graphicFrameMkLst>
            <pc:docMk/>
            <pc:sldMk cId="1508588292" sldId="342"/>
            <ac:graphicFrameMk id="99" creationId="{F1C66BDD-8EC0-3448-9FF6-50A7B51194A2}"/>
          </ac:graphicFrameMkLst>
        </pc:graphicFrameChg>
        <pc:picChg chg="add del">
          <ac:chgData name="Bess Dunlevy" userId="dd4b9a8537dbe9d0" providerId="LiveId" clId="{E0E5AC5D-019B-4A5A-93AA-6801CC3E7789}" dt="2023-07-03T15:09:32.161" v="1106" actId="478"/>
          <ac:picMkLst>
            <pc:docMk/>
            <pc:sldMk cId="1508588292" sldId="342"/>
            <ac:picMk id="4" creationId="{4AEB8225-3AA8-AF48-AD51-3F5F53316D6B}"/>
          </ac:picMkLst>
        </pc:picChg>
        <pc:cxnChg chg="mod">
          <ac:chgData name="Bess Dunlevy" userId="dd4b9a8537dbe9d0" providerId="LiveId" clId="{E0E5AC5D-019B-4A5A-93AA-6801CC3E7789}" dt="2023-07-03T15:09:30.884" v="1103" actId="1076"/>
          <ac:cxnSpMkLst>
            <pc:docMk/>
            <pc:sldMk cId="1508588292" sldId="342"/>
            <ac:cxnSpMk id="94" creationId="{CA3131A8-9212-A843-9129-EE771E22C0FA}"/>
          </ac:cxnSpMkLst>
        </pc:cxnChg>
      </pc:sldChg>
      <pc:sldChg chg="modSp mod">
        <pc:chgData name="Bess Dunlevy" userId="dd4b9a8537dbe9d0" providerId="LiveId" clId="{E0E5AC5D-019B-4A5A-93AA-6801CC3E7789}" dt="2023-07-03T14:58:05.832" v="684" actId="20577"/>
        <pc:sldMkLst>
          <pc:docMk/>
          <pc:sldMk cId="3424029325" sldId="349"/>
        </pc:sldMkLst>
        <pc:graphicFrameChg chg="modGraphic">
          <ac:chgData name="Bess Dunlevy" userId="dd4b9a8537dbe9d0" providerId="LiveId" clId="{E0E5AC5D-019B-4A5A-93AA-6801CC3E7789}" dt="2023-07-03T14:58:05.832" v="684" actId="20577"/>
          <ac:graphicFrameMkLst>
            <pc:docMk/>
            <pc:sldMk cId="3424029325" sldId="349"/>
            <ac:graphicFrameMk id="5" creationId="{06EBEE7F-EEC9-4E47-942D-C7FEC5B6D5E3}"/>
          </ac:graphicFrameMkLst>
        </pc:graphicFrameChg>
        <pc:graphicFrameChg chg="mod modGraphic">
          <ac:chgData name="Bess Dunlevy" userId="dd4b9a8537dbe9d0" providerId="LiveId" clId="{E0E5AC5D-019B-4A5A-93AA-6801CC3E7789}" dt="2023-07-03T14:55:11.487" v="330" actId="20577"/>
          <ac:graphicFrameMkLst>
            <pc:docMk/>
            <pc:sldMk cId="3424029325" sldId="349"/>
            <ac:graphicFrameMk id="48" creationId="{15F80937-1C71-D34C-9B0A-AFD9A24FC98D}"/>
          </ac:graphicFrameMkLst>
        </pc:graphicFrameChg>
      </pc:sldChg>
      <pc:sldChg chg="modSp mod">
        <pc:chgData name="Bess Dunlevy" userId="dd4b9a8537dbe9d0" providerId="LiveId" clId="{E0E5AC5D-019B-4A5A-93AA-6801CC3E7789}" dt="2023-07-03T15:05:44.938" v="978" actId="20577"/>
        <pc:sldMkLst>
          <pc:docMk/>
          <pc:sldMk cId="822524391" sldId="352"/>
        </pc:sldMkLst>
        <pc:graphicFrameChg chg="modGraphic">
          <ac:chgData name="Bess Dunlevy" userId="dd4b9a8537dbe9d0" providerId="LiveId" clId="{E0E5AC5D-019B-4A5A-93AA-6801CC3E7789}" dt="2023-07-03T15:05:44.938" v="978" actId="20577"/>
          <ac:graphicFrameMkLst>
            <pc:docMk/>
            <pc:sldMk cId="822524391" sldId="352"/>
            <ac:graphicFrameMk id="2" creationId="{0A908FEA-3453-5840-A648-2570EEA8E35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04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436288" y="249320"/>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218939" cy="769441"/>
          </a:xfrm>
          <a:prstGeom prst="rect">
            <a:avLst/>
          </a:prstGeom>
          <a:noFill/>
        </p:spPr>
        <p:txBody>
          <a:bodyPr wrap="square" rtlCol="0">
            <a:spAutoFit/>
          </a:bodyPr>
          <a:lstStyle/>
          <a:p>
            <a:pPr rtl="0"/>
            <a:r>
              <a:rPr lang="pt-BR" sz="2200" b="1" dirty="0">
                <a:solidFill>
                  <a:schemeClr val="tx1">
                    <a:lumMod val="65000"/>
                    <a:lumOff val="35000"/>
                  </a:schemeClr>
                </a:solidFill>
                <a:latin typeface="Century Gothic" panose="020B0502020202020204" pitchFamily="34" charset="0"/>
              </a:rPr>
              <a:t>EXEMPLO DE MODELO DE APRESENTAÇÃO DE PLANO DE MÍDIA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EXEMPLO DE APRESENTAÇÃO DE PLANO DE MÍDIA</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164748"/>
            <a:ext cx="11474019" cy="615553"/>
          </a:xfrm>
          <a:prstGeom prst="rect">
            <a:avLst/>
          </a:prstGeom>
          <a:noFill/>
        </p:spPr>
        <p:txBody>
          <a:bodyPr wrap="square" rtlCol="0">
            <a:spAutoFit/>
          </a:bodyPr>
          <a:lstStyle/>
          <a:p>
            <a:pPr rtl="0"/>
            <a:r>
              <a:rPr lang="pt-BR" sz="3400" dirty="0">
                <a:solidFill>
                  <a:schemeClr val="accent5">
                    <a:lumMod val="75000"/>
                  </a:schemeClr>
                </a:solidFill>
                <a:latin typeface="Century Gothic" panose="020B0502020202020204" pitchFamily="34" charset="0"/>
              </a:rPr>
              <a:t>APRESENTAÇÃO DE PLANO DE MÍDIA</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84378" y="2347150"/>
            <a:ext cx="8306701" cy="2077492"/>
          </a:xfrm>
          <a:prstGeom prst="rect">
            <a:avLst/>
          </a:prstGeom>
          <a:noFill/>
        </p:spPr>
        <p:txBody>
          <a:bodyPr wrap="square" rtlCol="0">
            <a:spAutoFit/>
          </a:bodyPr>
          <a:lstStyle/>
          <a:p>
            <a:pPr rtl="0"/>
            <a:r>
              <a:rPr lang="pt-BR" sz="2500">
                <a:solidFill>
                  <a:schemeClr val="accent5">
                    <a:lumMod val="75000"/>
                  </a:schemeClr>
                </a:solidFill>
                <a:latin typeface="Century Gothic" panose="020B0502020202020204" pitchFamily="34" charset="0"/>
              </a:rPr>
              <a:t>ORGANIZAÇÃO LTDA.</a:t>
            </a:r>
          </a:p>
          <a:p>
            <a:pPr rtl="0"/>
            <a:r>
              <a:rPr lang="pt-BR" sz="2000">
                <a:solidFill>
                  <a:schemeClr val="tx2"/>
                </a:solidFill>
                <a:latin typeface="Century Gothic" panose="020B0502020202020204" pitchFamily="34" charset="0"/>
              </a:rPr>
              <a:t> </a:t>
            </a:r>
          </a:p>
          <a:p>
            <a:pPr rtl="0"/>
            <a:r>
              <a:rPr lang="pt-BR" sz="1400">
                <a:solidFill>
                  <a:schemeClr val="bg1">
                    <a:lumMod val="50000"/>
                  </a:schemeClr>
                </a:solidFill>
                <a:latin typeface="Century Gothic" panose="020B0502020202020204" pitchFamily="34" charset="0"/>
              </a:rPr>
              <a:t>DD/MM/AAAA</a:t>
            </a:r>
          </a:p>
          <a:p>
            <a:pPr rtl="0"/>
            <a:r>
              <a:rPr lang="pt-BR" sz="1400">
                <a:solidFill>
                  <a:schemeClr val="bg1">
                    <a:lumMod val="50000"/>
                  </a:schemeClr>
                </a:solidFill>
                <a:latin typeface="Century Gothic" panose="020B0502020202020204" pitchFamily="34" charset="0"/>
              </a:rPr>
              <a:t> </a:t>
            </a:r>
          </a:p>
          <a:p>
            <a:pPr rtl="0"/>
            <a:r>
              <a:rPr lang="pt-BR" sz="1400">
                <a:solidFill>
                  <a:schemeClr val="bg1">
                    <a:lumMod val="50000"/>
                  </a:schemeClr>
                </a:solidFill>
                <a:latin typeface="Century Gothic" panose="020B0502020202020204" pitchFamily="34" charset="0"/>
              </a:rPr>
              <a:t>Rua Principal, 123, Cidade, CEP</a:t>
            </a:r>
          </a:p>
          <a:p>
            <a:pPr rtl="0"/>
            <a:r>
              <a:rPr lang="pt-BR" sz="1400">
                <a:solidFill>
                  <a:schemeClr val="bg1">
                    <a:lumMod val="50000"/>
                  </a:schemeClr>
                </a:solidFill>
                <a:latin typeface="Century Gothic" panose="020B0502020202020204" pitchFamily="34" charset="0"/>
              </a:rPr>
              <a:t>(123)-456-7899</a:t>
            </a:r>
          </a:p>
          <a:p>
            <a:pPr rtl="0"/>
            <a:r>
              <a:rPr lang="pt-BR" sz="1400">
                <a:solidFill>
                  <a:schemeClr val="bg1">
                    <a:lumMod val="50000"/>
                  </a:schemeClr>
                </a:solidFill>
                <a:latin typeface="Century Gothic" panose="020B0502020202020204" pitchFamily="34" charset="0"/>
              </a:rPr>
              <a:t>Endereço web</a:t>
            </a:r>
          </a:p>
          <a:p>
            <a:pPr rtl="0"/>
            <a:r>
              <a:rPr lang="pt-BR" sz="1400">
                <a:solidFill>
                  <a:schemeClr val="bg1">
                    <a:lumMod val="50000"/>
                  </a:schemeClr>
                </a:solidFill>
                <a:latin typeface="Century Gothic" panose="020B0502020202020204" pitchFamily="34" charset="0"/>
              </a:rPr>
              <a:t>Endereço de e-mail</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57809" y="1995592"/>
            <a:ext cx="11266155"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rtl="0"/>
            <a:r>
              <a:rPr lang="pt-BR" sz="4500" dirty="0">
                <a:ln w="31750">
                  <a:noFill/>
                </a:ln>
                <a:solidFill>
                  <a:schemeClr val="tx1">
                    <a:lumMod val="50000"/>
                    <a:lumOff val="50000"/>
                  </a:schemeClr>
                </a:solidFill>
                <a:latin typeface="Century Gothic" panose="020B0502020202020204" pitchFamily="34" charset="0"/>
              </a:rPr>
              <a:t>SEU</a:t>
            </a:r>
          </a:p>
          <a:p>
            <a:pPr algn="ctr" rtl="0"/>
            <a:r>
              <a:rPr lang="pt-BR" sz="4500" dirty="0">
                <a:ln w="31750">
                  <a:noFill/>
                </a:ln>
                <a:solidFill>
                  <a:schemeClr val="tx1">
                    <a:lumMod val="50000"/>
                    <a:lumOff val="50000"/>
                  </a:schemeClr>
                </a:solidFill>
                <a:latin typeface="Century Gothic" panose="020B0502020202020204" pitchFamily="34" charset="0"/>
              </a:rPr>
              <a:t>LOGOTIPO</a:t>
            </a: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399971096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1089377">
                  <a:extLst>
                    <a:ext uri="{9D8B030D-6E8A-4147-A177-3AD203B41FA5}">
                      <a16:colId xmlns:a16="http://schemas.microsoft.com/office/drawing/2014/main" val="690628749"/>
                    </a:ext>
                  </a:extLst>
                </a:gridCol>
                <a:gridCol w="1757779">
                  <a:extLst>
                    <a:ext uri="{9D8B030D-6E8A-4147-A177-3AD203B41FA5}">
                      <a16:colId xmlns:a16="http://schemas.microsoft.com/office/drawing/2014/main" val="3049906053"/>
                    </a:ext>
                  </a:extLst>
                </a:gridCol>
                <a:gridCol w="580060">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ELABORADO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Cole J.</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Gerente de projetos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DD/MM/AA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APROVADO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Luiza 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Gerente de projetos sênior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rPr>
                        <a:t>DD/MM/AA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pic>
        <p:nvPicPr>
          <p:cNvPr id="6" name="Picture 5">
            <a:hlinkClick r:id="rId2"/>
            <a:extLst>
              <a:ext uri="{FF2B5EF4-FFF2-40B4-BE49-F238E27FC236}">
                <a16:creationId xmlns:a16="http://schemas.microsoft.com/office/drawing/2014/main" id="{50C75C1E-903A-246E-83D1-82862D5E76EF}"/>
              </a:ext>
            </a:extLst>
          </p:cNvPr>
          <p:cNvPicPr>
            <a:picLocks noChangeAspect="1"/>
          </p:cNvPicPr>
          <p:nvPr/>
        </p:nvPicPr>
        <p:blipFill>
          <a:blip r:embed="rId3"/>
          <a:srcRect/>
          <a:stretch/>
        </p:blipFill>
        <p:spPr>
          <a:xfrm>
            <a:off x="9277726" y="249320"/>
            <a:ext cx="2364316" cy="470251"/>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2690236399"/>
              </p:ext>
            </p:extLst>
          </p:nvPr>
        </p:nvGraphicFramePr>
        <p:xfrm>
          <a:off x="312737" y="1863969"/>
          <a:ext cx="11492580" cy="4401408"/>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347387">
                  <a:extLst>
                    <a:ext uri="{9D8B030D-6E8A-4147-A177-3AD203B41FA5}">
                      <a16:colId xmlns:a16="http://schemas.microsoft.com/office/drawing/2014/main" val="503210791"/>
                    </a:ext>
                  </a:extLst>
                </a:gridCol>
                <a:gridCol w="1202007">
                  <a:extLst>
                    <a:ext uri="{9D8B030D-6E8A-4147-A177-3AD203B41FA5}">
                      <a16:colId xmlns:a16="http://schemas.microsoft.com/office/drawing/2014/main" val="2502708123"/>
                    </a:ext>
                  </a:extLst>
                </a:gridCol>
                <a:gridCol w="1490531">
                  <a:extLst>
                    <a:ext uri="{9D8B030D-6E8A-4147-A177-3AD203B41FA5}">
                      <a16:colId xmlns:a16="http://schemas.microsoft.com/office/drawing/2014/main" val="1710817183"/>
                    </a:ext>
                  </a:extLst>
                </a:gridCol>
                <a:gridCol w="1490531">
                  <a:extLst>
                    <a:ext uri="{9D8B030D-6E8A-4147-A177-3AD203B41FA5}">
                      <a16:colId xmlns:a16="http://schemas.microsoft.com/office/drawing/2014/main" val="1604914587"/>
                    </a:ext>
                  </a:extLst>
                </a:gridCol>
                <a:gridCol w="1490531">
                  <a:extLst>
                    <a:ext uri="{9D8B030D-6E8A-4147-A177-3AD203B41FA5}">
                      <a16:colId xmlns:a16="http://schemas.microsoft.com/office/drawing/2014/main" val="2758091971"/>
                    </a:ext>
                  </a:extLst>
                </a:gridCol>
                <a:gridCol w="1490531">
                  <a:extLst>
                    <a:ext uri="{9D8B030D-6E8A-4147-A177-3AD203B41FA5}">
                      <a16:colId xmlns:a16="http://schemas.microsoft.com/office/drawing/2014/main" val="1726921897"/>
                    </a:ext>
                  </a:extLst>
                </a:gridCol>
                <a:gridCol w="1490531">
                  <a:extLst>
                    <a:ext uri="{9D8B030D-6E8A-4147-A177-3AD203B41FA5}">
                      <a16:colId xmlns:a16="http://schemas.microsoft.com/office/drawing/2014/main" val="2027885230"/>
                    </a:ext>
                  </a:extLst>
                </a:gridCol>
                <a:gridCol w="1490531">
                  <a:extLst>
                    <a:ext uri="{9D8B030D-6E8A-4147-A177-3AD203B41FA5}">
                      <a16:colId xmlns:a16="http://schemas.microsoft.com/office/drawing/2014/main" val="3692474588"/>
                    </a:ext>
                  </a:extLst>
                </a:gridCol>
              </a:tblGrid>
              <a:tr h="302456">
                <a:tc rowSpan="2">
                  <a:txBody>
                    <a:bodyPr/>
                    <a:lstStyle/>
                    <a:p>
                      <a:pPr algn="l" rtl="0" fontAlgn="ctr"/>
                      <a:r>
                        <a:rPr lang="pt-BR" sz="1400" b="0" i="0" u="none" strike="noStrike">
                          <a:solidFill>
                            <a:srgbClr val="000000"/>
                          </a:solidFill>
                          <a:effectLst/>
                          <a:latin typeface="Century Gothic" panose="020B0502020202020204" pitchFamily="34" charset="0"/>
                        </a:rPr>
                        <a:t>PÚBLICO-ALVO</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rtl="0" fontAlgn="ctr"/>
                      <a:r>
                        <a:rPr lang="pt-BR" sz="1400" b="0" i="0" u="none" strike="noStrike">
                          <a:solidFill>
                            <a:schemeClr val="tx1"/>
                          </a:solidFill>
                          <a:effectLst/>
                          <a:latin typeface="Century Gothic" panose="020B0502020202020204" pitchFamily="34" charset="0"/>
                        </a:rPr>
                        <a:t>MEIOS DE DIVULGAÇÃO</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pt-BR" sz="1600" b="0" i="0" u="none" strike="noStrike">
                          <a:solidFill>
                            <a:srgbClr val="000000"/>
                          </a:solidFill>
                          <a:effectLst/>
                          <a:latin typeface="Century Gothic" panose="020B0502020202020204" pitchFamily="34" charset="0"/>
                        </a:rPr>
                        <a:t>PÚBLICO-ALVO</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pt-BR" sz="1200" b="0" i="0" u="none" strike="noStrike">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rtl="0" fontAlgn="ctr"/>
                      <a:r>
                        <a:rPr lang="pt-BR" sz="1200" b="0" i="0" u="none" strike="noStrike">
                          <a:solidFill>
                            <a:schemeClr val="tx1"/>
                          </a:solidFill>
                          <a:effectLst/>
                          <a:latin typeface="Century Gothic" panose="020B0502020202020204" pitchFamily="34" charset="0"/>
                        </a:rPr>
                        <a:t>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200" b="0" i="0" u="none" strike="noStrike">
                          <a:solidFill>
                            <a:schemeClr val="tx1"/>
                          </a:solidFill>
                          <a:effectLst/>
                          <a:latin typeface="Century Gothic" panose="020B0502020202020204" pitchFamily="34" charset="0"/>
                        </a:rPr>
                        <a:t>REDES SOCIAIS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200" b="0" i="0" u="none" strike="noStrike">
                          <a:solidFill>
                            <a:schemeClr val="tx1"/>
                          </a:solidFill>
                          <a:effectLst/>
                          <a:latin typeface="Century Gothic" panose="020B0502020202020204" pitchFamily="34" charset="0"/>
                        </a:rPr>
                        <a:t>PUBLICIDADE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rtl="0" fontAlgn="ctr"/>
                      <a:r>
                        <a:rPr lang="pt-BR" sz="1200" b="0" i="0" u="none" strike="noStrike">
                          <a:solidFill>
                            <a:schemeClr val="tx1"/>
                          </a:solidFill>
                          <a:effectLst/>
                          <a:latin typeface="Century Gothic" panose="020B0502020202020204" pitchFamily="34" charset="0"/>
                        </a:rPr>
                        <a:t>RELAÇÕES PÚBLICAS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rtl="0" fontAlgn="ctr"/>
                      <a:r>
                        <a:rPr lang="pt-BR" sz="1200" b="0" i="0" u="none" strike="noStrike">
                          <a:solidFill>
                            <a:schemeClr val="tx1"/>
                          </a:solidFill>
                          <a:effectLst/>
                          <a:latin typeface="Century Gothic" panose="020B0502020202020204" pitchFamily="34" charset="0"/>
                        </a:rPr>
                        <a:t>OUTRAS MÍDIAS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rtl="0" fontAlgn="ctr"/>
                      <a:r>
                        <a:rPr lang="pt-BR" sz="1200" b="0" i="0" u="none" strike="noStrike">
                          <a:solidFill>
                            <a:schemeClr val="tx1"/>
                          </a:solidFill>
                          <a:effectLst/>
                          <a:latin typeface="Century Gothic" panose="020B0502020202020204" pitchFamily="34" charset="0"/>
                        </a:rPr>
                        <a:t>EVENTOS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DOADORES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r>
                        <a:rPr lang="pt-BR" sz="1000" b="0" i="0" u="none" strike="noStrike">
                          <a:solidFill>
                            <a:schemeClr val="tx1"/>
                          </a:solidFill>
                          <a:effectLst/>
                          <a:latin typeface="Century Gothic" panose="020B0502020202020204" pitchFamily="34" charset="0"/>
                        </a:rPr>
                        <a:t>Newsletter semana 1</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pt-BR" sz="1000" b="0" i="0" u="none" strike="noStrike">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MEMBROS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pt-BR" sz="1000" b="0" i="0" u="none" strike="noStrike">
                          <a:solidFill>
                            <a:schemeClr val="tx1"/>
                          </a:solidFill>
                          <a:effectLst/>
                          <a:latin typeface="Century Gothic" panose="020B0502020202020204" pitchFamily="34" charset="0"/>
                        </a:rPr>
                        <a:t>Enviar link para membros novos e antigos</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pt-BR" sz="1000" b="0" i="0" u="none" strike="noStrike">
                          <a:solidFill>
                            <a:schemeClr val="tx1"/>
                          </a:solidFill>
                          <a:effectLst/>
                          <a:latin typeface="Century Gothic" panose="020B0502020202020204" pitchFamily="34" charset="0"/>
                        </a:rPr>
                        <a:t>Destacar novos membros em publicações no Instagram</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VOLUNTÁRIOS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pt-BR" sz="1000" b="0" i="0" u="none" strike="noStrike">
                          <a:solidFill>
                            <a:schemeClr val="tx1"/>
                          </a:solidFill>
                          <a:effectLst/>
                          <a:latin typeface="Century Gothic" panose="020B0502020202020204" pitchFamily="34" charset="0"/>
                        </a:rPr>
                        <a:t>Enviar mala direta para solicitar voluntários para a campanha</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PARCEIROS CORPORATIVOS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1000" b="0" i="0" u="none" strike="noStrike">
                          <a:solidFill>
                            <a:schemeClr val="tx1"/>
                          </a:solidFill>
                          <a:effectLst/>
                          <a:latin typeface="Century Gothic" panose="020B0502020202020204" pitchFamily="34" charset="0"/>
                        </a:rPr>
                        <a:t>Newsletter semana 1</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pt-BR" sz="1000" b="0" i="0" u="none" strike="noStrike">
                          <a:solidFill>
                            <a:schemeClr val="tx1"/>
                          </a:solidFill>
                          <a:effectLst/>
                          <a:latin typeface="Century Gothic" panose="020B0502020202020204" pitchFamily="34" charset="0"/>
                        </a:rPr>
                        <a:t>Incluir parceiros corporativos no próximo comunicado de imprensa</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REDE DE COMUNICAÇÕES</a:t>
            </a: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282895346"/>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rtl="0" fontAlgn="ctr"/>
                      <a:r>
                        <a:rPr lang="pt-BR" sz="1400" b="0" i="0" u="none" strike="noStrike">
                          <a:solidFill>
                            <a:srgbClr val="000000"/>
                          </a:solidFill>
                          <a:effectLst/>
                          <a:latin typeface="Century Gothic" panose="020B0502020202020204" pitchFamily="34" charset="0"/>
                        </a:rPr>
                        <a:t>OBJETIVO</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rtl="0" fontAlgn="ctr"/>
                      <a:r>
                        <a:rPr lang="pt-BR" sz="1400" b="0" i="0" u="none" strike="noStrike">
                          <a:solidFill>
                            <a:schemeClr val="tx1"/>
                          </a:solidFill>
                          <a:effectLst/>
                          <a:latin typeface="Century Gothic" panose="020B0502020202020204" pitchFamily="34" charset="0"/>
                        </a:rPr>
                        <a:t>MENSAGENS</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pt-BR" sz="1200" b="0" i="0" u="none" strike="noStrike">
                          <a:solidFill>
                            <a:srgbClr val="000000"/>
                          </a:solidFill>
                          <a:effectLst/>
                          <a:latin typeface="Century Gothic" panose="020B0502020202020204" pitchFamily="34" charset="0"/>
                        </a:rPr>
                        <a:t>Campanha para alcançar a meta</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pt-BR" sz="1200" b="0" i="0" u="none" strike="noStrike" dirty="0">
                          <a:solidFill>
                            <a:schemeClr val="tx1"/>
                          </a:solidFill>
                          <a:effectLst/>
                          <a:latin typeface="Century Gothic" panose="020B0502020202020204" pitchFamily="34" charset="0"/>
                        </a:rPr>
                        <a:t>1. Principais mensagens direcionadas ao público A</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pt-BR" sz="1200" b="0" i="0" u="none" strike="noStrike" dirty="0">
                          <a:solidFill>
                            <a:schemeClr val="tx1"/>
                          </a:solidFill>
                          <a:effectLst/>
                          <a:latin typeface="Century Gothic" panose="020B0502020202020204" pitchFamily="34" charset="0"/>
                        </a:rPr>
                        <a:t>2. Principais mensagens direcionadas ao público B</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pt-BR" sz="1200" b="0" i="0" u="none" strike="noStrike" dirty="0">
                          <a:solidFill>
                            <a:schemeClr val="tx1"/>
                          </a:solidFill>
                          <a:effectLst/>
                          <a:latin typeface="Century Gothic" panose="020B0502020202020204" pitchFamily="34" charset="0"/>
                        </a:rPr>
                        <a:t>3. Principais mensagens direcionadas ao público C</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4044638141"/>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rtl="0" fontAlgn="ctr"/>
                      <a:r>
                        <a:rPr lang="pt-BR" sz="1100" u="none" strike="noStrike">
                          <a:effectLst/>
                          <a:latin typeface="Century Gothic" panose="020B0502020202020204" pitchFamily="34" charset="0"/>
                        </a:rPr>
                        <a:t>TAREFA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FEV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MAR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ABR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MAI</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AGO</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SET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OUT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DEZ</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ATRIBUÍDO 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rtl="0" fontAlgn="ctr"/>
                      <a:r>
                        <a:rPr lang="pt-BR" sz="1100" u="none" strike="noStrike">
                          <a:effectLst/>
                          <a:latin typeface="Century Gothic" panose="020B0502020202020204" pitchFamily="34" charset="0"/>
                        </a:rPr>
                        <a:t>PRAZO</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pt-BR" sz="1200" u="none" strike="noStrike">
                          <a:effectLst/>
                          <a:latin typeface="Century Gothic" panose="020B0502020202020204" pitchFamily="34" charset="0"/>
                        </a:rPr>
                        <a:t>Tarefa 1 – Campanhas por e-mail</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dirty="0">
                          <a:effectLst/>
                          <a:latin typeface="Century Gothic" panose="020B0502020202020204" pitchFamily="34" charset="0"/>
                        </a:rPr>
                        <a:t>Diana K.</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rtl="0" fontAlgn="ctr"/>
                      <a:r>
                        <a:rPr lang="pt-BR" sz="1200" b="0" i="0" u="none" strike="noStrike">
                          <a:solidFill>
                            <a:srgbClr val="000000"/>
                          </a:solidFill>
                          <a:effectLst/>
                          <a:latin typeface="Century Gothic" panose="020B0502020202020204" pitchFamily="34" charset="0"/>
                        </a:rPr>
                        <a:t>Tarefa 2 – Mala direta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dirty="0">
                          <a:effectLst/>
                          <a:latin typeface="Century Gothic" panose="020B0502020202020204" pitchFamily="34" charset="0"/>
                        </a:rPr>
                        <a:t>Paul F.</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Tarefa 3 – Anúncios impressos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dirty="0">
                          <a:effectLst/>
                          <a:latin typeface="Century Gothic" panose="020B0502020202020204" pitchFamily="34" charset="0"/>
                        </a:rPr>
                        <a:t>Harley 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rtl="0" fontAlgn="ctr"/>
                      <a:r>
                        <a:rPr lang="pt-BR" sz="1200" b="0" i="0" u="none" strike="noStrike">
                          <a:solidFill>
                            <a:srgbClr val="000000"/>
                          </a:solidFill>
                          <a:effectLst/>
                          <a:latin typeface="Century Gothic" panose="020B0502020202020204" pitchFamily="34" charset="0"/>
                        </a:rPr>
                        <a:t>Tarefa 4 – Vaga na televisão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dirty="0">
                          <a:effectLst/>
                          <a:latin typeface="Century Gothic" panose="020B0502020202020204" pitchFamily="34" charset="0"/>
                        </a:rPr>
                        <a:t>Paul F.</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r>
                        <a:rPr lang="pt-BR" sz="1200" b="0" i="0" u="none" strike="noStrike">
                          <a:solidFill>
                            <a:srgbClr val="000000"/>
                          </a:solidFill>
                          <a:effectLst/>
                          <a:latin typeface="Century Gothic" panose="020B0502020202020204" pitchFamily="34" charset="0"/>
                        </a:rPr>
                        <a:t>Tarefa 5 – Postagens do blog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dirty="0">
                          <a:effectLst/>
                          <a:latin typeface="Century Gothic" panose="020B0502020202020204" pitchFamily="34" charset="0"/>
                        </a:rPr>
                        <a:t>Diana K.</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PLANO DE ATIVIDADES</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550176169"/>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pt-BR" sz="1600" b="0" i="0" u="none" strike="noStrike">
                          <a:solidFill>
                            <a:schemeClr val="tx1"/>
                          </a:solidFill>
                          <a:effectLst/>
                          <a:latin typeface="Century Gothic" panose="020B0502020202020204" pitchFamily="34" charset="0"/>
                        </a:rPr>
                        <a:t>Este é um plano de mídia para a versão beta da campanha. </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RESUMO DO PLANO</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28</TotalTime>
  <Words>384</Words>
  <Application>Microsoft Macintosh PowerPoint</Application>
  <PresentationFormat>Widescreen</PresentationFormat>
  <Paragraphs>123</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5</cp:revision>
  <dcterms:created xsi:type="dcterms:W3CDTF">2021-02-26T22:06:50Z</dcterms:created>
  <dcterms:modified xsi:type="dcterms:W3CDTF">2024-12-09T21:58:25Z</dcterms:modified>
</cp:coreProperties>
</file>